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 id="2147483724" r:id="rId2"/>
  </p:sldMasterIdLst>
  <p:notesMasterIdLst>
    <p:notesMasterId r:id="rId12"/>
  </p:notesMasterIdLst>
  <p:handoutMasterIdLst>
    <p:handoutMasterId r:id="rId13"/>
  </p:handoutMasterIdLst>
  <p:sldIdLst>
    <p:sldId id="331" r:id="rId3"/>
    <p:sldId id="828" r:id="rId4"/>
    <p:sldId id="837" r:id="rId5"/>
    <p:sldId id="841" r:id="rId6"/>
    <p:sldId id="842" r:id="rId7"/>
    <p:sldId id="843" r:id="rId8"/>
    <p:sldId id="844" r:id="rId9"/>
    <p:sldId id="840" r:id="rId10"/>
    <p:sldId id="322" r:id="rId1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8" userDrawn="1">
          <p15:clr>
            <a:srgbClr val="A4A3A4"/>
          </p15:clr>
        </p15:guide>
        <p15:guide id="2" orient="horz" pos="2160" userDrawn="1">
          <p15:clr>
            <a:srgbClr val="A4A3A4"/>
          </p15:clr>
        </p15:guide>
        <p15:guide id="3" pos="5552" userDrawn="1">
          <p15:clr>
            <a:srgbClr val="A4A3A4"/>
          </p15:clr>
        </p15:guide>
        <p15:guide id="4" pos="264" userDrawn="1">
          <p15:clr>
            <a:srgbClr val="A4A3A4"/>
          </p15:clr>
        </p15:guide>
        <p15:guide id="5" pos="2880" userDrawn="1">
          <p15:clr>
            <a:srgbClr val="A4A3A4"/>
          </p15:clr>
        </p15:guide>
        <p15:guide id="6" orient="horz" pos="8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0EF"/>
    <a:srgbClr val="32CDF7"/>
    <a:srgbClr val="D6D6D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84" autoAdjust="0"/>
    <p:restoredTop sz="92796" autoAdjust="0"/>
  </p:normalViewPr>
  <p:slideViewPr>
    <p:cSldViewPr snapToGrid="0" snapToObjects="1" showGuides="1">
      <p:cViewPr varScale="1">
        <p:scale>
          <a:sx n="82" d="100"/>
          <a:sy n="82" d="100"/>
        </p:scale>
        <p:origin x="1253" y="72"/>
      </p:cViewPr>
      <p:guideLst>
        <p:guide orient="horz" pos="1008"/>
        <p:guide orient="horz" pos="2160"/>
        <p:guide pos="5552"/>
        <p:guide pos="264"/>
        <p:guide pos="2880"/>
        <p:guide orient="horz" pos="816"/>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62" d="100"/>
          <a:sy n="62" d="100"/>
        </p:scale>
        <p:origin x="2552"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fld id="{472FC39A-D65C-4045-B37A-0FCA47CC0BD3}" type="datetimeFigureOut">
              <a:rPr lang="en-US" smtClean="0"/>
              <a:t>5/6/2019</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65D00841-3737-784C-BF3C-26716C8A09F3}" type="slidenum">
              <a:rPr lang="en-US" smtClean="0"/>
              <a:t>‹#›</a:t>
            </a:fld>
            <a:endParaRPr lang="en-US" dirty="0"/>
          </a:p>
        </p:txBody>
      </p:sp>
    </p:spTree>
    <p:extLst>
      <p:ext uri="{BB962C8B-B14F-4D97-AF65-F5344CB8AC3E}">
        <p14:creationId xmlns:p14="http://schemas.microsoft.com/office/powerpoint/2010/main" val="14201286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CC859F45-DA92-4852-807C-D9E20058AA59}" type="datetimeFigureOut">
              <a:rPr lang="en-US" smtClean="0"/>
              <a:t>5/6/2019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3D36A58-7FEC-4232-8132-5FB78C9F1C4A}" type="slidenum">
              <a:rPr lang="en-US" smtClean="0"/>
              <a:t>‹#›</a:t>
            </a:fld>
            <a:endParaRPr lang="en-US" dirty="0"/>
          </a:p>
        </p:txBody>
      </p:sp>
    </p:spTree>
    <p:extLst>
      <p:ext uri="{BB962C8B-B14F-4D97-AF65-F5344CB8AC3E}">
        <p14:creationId xmlns:p14="http://schemas.microsoft.com/office/powerpoint/2010/main" val="346737524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7" name="Picture 6" descr="A person wearing a suit and tie&#10;&#10;Description generated with very high confidence">
            <a:extLst>
              <a:ext uri="{FF2B5EF4-FFF2-40B4-BE49-F238E27FC236}">
                <a16:creationId xmlns:a16="http://schemas.microsoft.com/office/drawing/2014/main" id="{DC79D108-F74E-4BC3-A38E-44C6E6DCD9F4}"/>
              </a:ext>
            </a:extLst>
          </p:cNvPr>
          <p:cNvPicPr>
            <a:picLocks noChangeAspect="1"/>
          </p:cNvPicPr>
          <p:nvPr userDrawn="1"/>
        </p:nvPicPr>
        <p:blipFill rotWithShape="1">
          <a:blip r:embed="rId2"/>
          <a:srcRect l="13936" t="6744" r="5528" b="14023"/>
          <a:stretch/>
        </p:blipFill>
        <p:spPr>
          <a:xfrm>
            <a:off x="-1" y="1121433"/>
            <a:ext cx="9144000" cy="4782677"/>
          </a:xfrm>
          <a:prstGeom prst="rect">
            <a:avLst/>
          </a:prstGeom>
        </p:spPr>
      </p:pic>
      <p:sp>
        <p:nvSpPr>
          <p:cNvPr id="8" name="Title 1">
            <a:extLst>
              <a:ext uri="{FF2B5EF4-FFF2-40B4-BE49-F238E27FC236}">
                <a16:creationId xmlns:a16="http://schemas.microsoft.com/office/drawing/2014/main" id="{DD11FE56-5D4B-438B-9A63-6D41AB7FC6D5}"/>
              </a:ext>
            </a:extLst>
          </p:cNvPr>
          <p:cNvSpPr>
            <a:spLocks noGrp="1"/>
          </p:cNvSpPr>
          <p:nvPr>
            <p:ph type="ctrTitle" hasCustomPrompt="1"/>
          </p:nvPr>
        </p:nvSpPr>
        <p:spPr>
          <a:xfrm>
            <a:off x="167478" y="3298263"/>
            <a:ext cx="4292380" cy="1470025"/>
          </a:xfrm>
        </p:spPr>
        <p:txBody>
          <a:bodyPr anchor="b" anchorCtr="0">
            <a:noAutofit/>
          </a:bodyPr>
          <a:lstStyle>
            <a:lvl1pPr marL="0" algn="l" defTabSz="457200" rtl="0" eaLnBrk="1" latinLnBrk="0" hangingPunct="1">
              <a:spcBef>
                <a:spcPct val="0"/>
              </a:spcBef>
              <a:buNone/>
              <a:defRPr lang="en-US" sz="3200" b="0" kern="1200" dirty="0">
                <a:solidFill>
                  <a:schemeClr val="tx1">
                    <a:lumMod val="75000"/>
                    <a:lumOff val="25000"/>
                  </a:schemeClr>
                </a:solidFill>
                <a:latin typeface="Century Gothic"/>
                <a:ea typeface="+mj-ea"/>
                <a:cs typeface="Century Gothic"/>
              </a:defRPr>
            </a:lvl1pPr>
          </a:lstStyle>
          <a:p>
            <a:r>
              <a:rPr lang="en-US" dirty="0"/>
              <a:t>Title—</a:t>
            </a:r>
            <a:br>
              <a:rPr lang="en-US" dirty="0"/>
            </a:br>
            <a:r>
              <a:rPr lang="en-US" dirty="0"/>
              <a:t>Century Gothic, 32pt</a:t>
            </a:r>
          </a:p>
        </p:txBody>
      </p:sp>
      <p:sp>
        <p:nvSpPr>
          <p:cNvPr id="9" name="Subtitle 2">
            <a:extLst>
              <a:ext uri="{FF2B5EF4-FFF2-40B4-BE49-F238E27FC236}">
                <a16:creationId xmlns:a16="http://schemas.microsoft.com/office/drawing/2014/main" id="{494BA736-4416-4DEF-99B7-026200BF6C6D}"/>
              </a:ext>
            </a:extLst>
          </p:cNvPr>
          <p:cNvSpPr>
            <a:spLocks noGrp="1"/>
          </p:cNvSpPr>
          <p:nvPr>
            <p:ph type="subTitle" idx="1" hasCustomPrompt="1"/>
          </p:nvPr>
        </p:nvSpPr>
        <p:spPr>
          <a:xfrm>
            <a:off x="167478" y="4815827"/>
            <a:ext cx="4292380" cy="414195"/>
          </a:xfrm>
        </p:spPr>
        <p:txBody>
          <a:bodyPr vert="horz" lIns="91440" tIns="45720" rIns="91440" bIns="45720" rtlCol="0" anchor="b" anchorCtr="0">
            <a:normAutofit/>
          </a:bodyPr>
          <a:lstStyle>
            <a:lvl1pPr>
              <a:defRPr lang="en-US" sz="2000" baseline="0" dirty="0">
                <a:solidFill>
                  <a:schemeClr val="accent6"/>
                </a:solidFill>
              </a:defRPr>
            </a:lvl1pPr>
          </a:lstStyle>
          <a:p>
            <a:pPr marL="0" lvl="0" indent="0">
              <a:buClr>
                <a:schemeClr val="tx2"/>
              </a:buClr>
              <a:buNone/>
            </a:pPr>
            <a:r>
              <a:rPr lang="en-US" dirty="0"/>
              <a:t>Subtitle— Century Gothic, 20pt</a:t>
            </a:r>
          </a:p>
        </p:txBody>
      </p:sp>
      <p:pic>
        <p:nvPicPr>
          <p:cNvPr id="12" name="Picture 11">
            <a:extLst>
              <a:ext uri="{FF2B5EF4-FFF2-40B4-BE49-F238E27FC236}">
                <a16:creationId xmlns:a16="http://schemas.microsoft.com/office/drawing/2014/main" id="{381FD7CC-5449-4D66-ACF5-DB1F041A92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36260"/>
            <a:ext cx="1907932" cy="3179886"/>
          </a:xfrm>
          <a:prstGeom prst="rect">
            <a:avLst/>
          </a:prstGeom>
        </p:spPr>
      </p:pic>
      <p:pic>
        <p:nvPicPr>
          <p:cNvPr id="13" name="Picture 12" descr="A close up of a sign&#10;&#10;Description generated with very high confidence">
            <a:extLst>
              <a:ext uri="{FF2B5EF4-FFF2-40B4-BE49-F238E27FC236}">
                <a16:creationId xmlns:a16="http://schemas.microsoft.com/office/drawing/2014/main" id="{1C84DF0F-915D-4DB4-B47B-84D19FF8F046}"/>
              </a:ext>
            </a:extLst>
          </p:cNvPr>
          <p:cNvPicPr>
            <a:picLocks noChangeAspect="1"/>
          </p:cNvPicPr>
          <p:nvPr userDrawn="1"/>
        </p:nvPicPr>
        <p:blipFill rotWithShape="1">
          <a:blip r:embed="rId4"/>
          <a:srcRect r="52047"/>
          <a:stretch/>
        </p:blipFill>
        <p:spPr>
          <a:xfrm>
            <a:off x="7902313" y="6249167"/>
            <a:ext cx="1241686" cy="474511"/>
          </a:xfrm>
          <a:prstGeom prst="rect">
            <a:avLst/>
          </a:prstGeom>
        </p:spPr>
      </p:pic>
    </p:spTree>
    <p:extLst>
      <p:ext uri="{BB962C8B-B14F-4D97-AF65-F5344CB8AC3E}">
        <p14:creationId xmlns:p14="http://schemas.microsoft.com/office/powerpoint/2010/main" val="166765540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text table">
    <p:spTree>
      <p:nvGrpSpPr>
        <p:cNvPr id="1" name=""/>
        <p:cNvGrpSpPr/>
        <p:nvPr/>
      </p:nvGrpSpPr>
      <p:grpSpPr>
        <a:xfrm>
          <a:off x="0" y="0"/>
          <a:ext cx="0" cy="0"/>
          <a:chOff x="0" y="0"/>
          <a:chExt cx="0" cy="0"/>
        </a:xfrm>
      </p:grpSpPr>
      <p:sp>
        <p:nvSpPr>
          <p:cNvPr id="4" name="Text Placeholder 8"/>
          <p:cNvSpPr>
            <a:spLocks noGrp="1"/>
          </p:cNvSpPr>
          <p:nvPr>
            <p:ph type="body" sz="quarter" idx="11"/>
          </p:nvPr>
        </p:nvSpPr>
        <p:spPr>
          <a:xfrm>
            <a:off x="4916129" y="1835154"/>
            <a:ext cx="3769902" cy="4276725"/>
          </a:xfrm>
          <a:solidFill>
            <a:schemeClr val="bg2">
              <a:lumMod val="20000"/>
              <a:lumOff val="80000"/>
            </a:schemeClr>
          </a:solidFill>
        </p:spPr>
        <p:txBody>
          <a:bodyPr/>
          <a:lstStyle/>
          <a:p>
            <a:pPr lvl="0"/>
            <a:r>
              <a:rPr lang="en-US"/>
              <a:t>Edit Master text styles</a:t>
            </a:r>
          </a:p>
        </p:txBody>
      </p:sp>
      <p:sp>
        <p:nvSpPr>
          <p:cNvPr id="14" name="Text Placeholder 8"/>
          <p:cNvSpPr>
            <a:spLocks noGrp="1"/>
          </p:cNvSpPr>
          <p:nvPr>
            <p:ph type="body" sz="quarter" idx="12"/>
          </p:nvPr>
        </p:nvSpPr>
        <p:spPr>
          <a:xfrm>
            <a:off x="457200" y="1835154"/>
            <a:ext cx="3769902" cy="4276725"/>
          </a:xfrm>
          <a:solidFill>
            <a:schemeClr val="bg2">
              <a:lumMod val="20000"/>
              <a:lumOff val="80000"/>
            </a:schemeClr>
          </a:solidFill>
        </p:spPr>
        <p:txBody>
          <a:bodyPr/>
          <a:lstStyle/>
          <a:p>
            <a:pPr lvl="0"/>
            <a:r>
              <a:rPr lang="en-US" dirty="0"/>
              <a:t>Edit Master text styles</a:t>
            </a:r>
          </a:p>
        </p:txBody>
      </p:sp>
      <p:sp>
        <p:nvSpPr>
          <p:cNvPr id="15" name="Title 1"/>
          <p:cNvSpPr>
            <a:spLocks noGrp="1"/>
          </p:cNvSpPr>
          <p:nvPr>
            <p:ph type="title" hasCustomPrompt="1"/>
          </p:nvPr>
        </p:nvSpPr>
        <p:spPr>
          <a:xfrm>
            <a:off x="457200" y="274638"/>
            <a:ext cx="8229600" cy="591950"/>
          </a:xfrm>
        </p:spPr>
        <p:txBody>
          <a:bodyPr anchor="t" anchorCtr="0">
            <a:noAutofit/>
          </a:bodyPr>
          <a:lstStyle>
            <a:lvl1pPr>
              <a:defRPr b="1" baseline="0">
                <a:solidFill>
                  <a:schemeClr val="tx2"/>
                </a:solidFill>
              </a:defRPr>
            </a:lvl1pPr>
          </a:lstStyle>
          <a:p>
            <a:r>
              <a:rPr lang="en-US" dirty="0"/>
              <a:t>Title 28pt Century Gothic bold</a:t>
            </a:r>
          </a:p>
        </p:txBody>
      </p:sp>
      <p:sp>
        <p:nvSpPr>
          <p:cNvPr id="12" name="Text Placeholder 4"/>
          <p:cNvSpPr>
            <a:spLocks noGrp="1"/>
          </p:cNvSpPr>
          <p:nvPr>
            <p:ph type="body" sz="quarter" idx="17" hasCustomPrompt="1"/>
          </p:nvPr>
        </p:nvSpPr>
        <p:spPr>
          <a:xfrm>
            <a:off x="457204" y="1319214"/>
            <a:ext cx="3770671" cy="369332"/>
          </a:xfrm>
          <a:solidFill>
            <a:schemeClr val="tx2"/>
          </a:solidFill>
        </p:spPr>
        <p:txBody>
          <a:bodyPr>
            <a:spAutoFit/>
          </a:bodyPr>
          <a:lstStyle>
            <a:lvl1pPr marL="0" indent="0" algn="ctr">
              <a:buNone/>
              <a:defRPr sz="1800" b="1" baseline="0">
                <a:solidFill>
                  <a:schemeClr val="bg1"/>
                </a:solidFill>
              </a:defRPr>
            </a:lvl1pPr>
            <a:lvl2pPr marL="457189" indent="0">
              <a:buNone/>
              <a:defRPr sz="1800" b="1">
                <a:solidFill>
                  <a:schemeClr val="bg1"/>
                </a:solidFill>
              </a:defRPr>
            </a:lvl2pPr>
            <a:lvl3pPr marL="914377" indent="0">
              <a:buNone/>
              <a:defRPr sz="1800" b="1">
                <a:solidFill>
                  <a:schemeClr val="bg1"/>
                </a:solidFill>
              </a:defRPr>
            </a:lvl3pPr>
            <a:lvl4pPr marL="1371566" indent="0">
              <a:buNone/>
              <a:defRPr sz="1800" b="1">
                <a:solidFill>
                  <a:schemeClr val="bg1"/>
                </a:solidFill>
              </a:defRPr>
            </a:lvl4pPr>
            <a:lvl5pPr marL="1828754" indent="0">
              <a:buNone/>
              <a:defRPr sz="1800" b="1">
                <a:solidFill>
                  <a:schemeClr val="bg1"/>
                </a:solidFill>
              </a:defRPr>
            </a:lvl5pPr>
          </a:lstStyle>
          <a:p>
            <a:pPr lvl="0"/>
            <a:r>
              <a:rPr lang="en-US" dirty="0"/>
              <a:t>Title 1 18pt bold</a:t>
            </a:r>
          </a:p>
        </p:txBody>
      </p:sp>
      <p:sp>
        <p:nvSpPr>
          <p:cNvPr id="13" name="Text Placeholder 4"/>
          <p:cNvSpPr>
            <a:spLocks noGrp="1"/>
          </p:cNvSpPr>
          <p:nvPr>
            <p:ph type="body" sz="quarter" idx="18" hasCustomPrompt="1"/>
          </p:nvPr>
        </p:nvSpPr>
        <p:spPr>
          <a:xfrm>
            <a:off x="4916133" y="1319214"/>
            <a:ext cx="3770671" cy="369332"/>
          </a:xfrm>
          <a:solidFill>
            <a:schemeClr val="tx2"/>
          </a:solidFill>
        </p:spPr>
        <p:txBody>
          <a:bodyPr>
            <a:spAutoFit/>
          </a:bodyPr>
          <a:lstStyle>
            <a:lvl1pPr marL="0" indent="0" algn="ctr">
              <a:buNone/>
              <a:defRPr sz="1800" b="1">
                <a:solidFill>
                  <a:schemeClr val="bg1"/>
                </a:solidFill>
              </a:defRPr>
            </a:lvl1pPr>
            <a:lvl2pPr marL="457189" indent="0">
              <a:buNone/>
              <a:defRPr sz="1800" b="1">
                <a:solidFill>
                  <a:schemeClr val="bg1"/>
                </a:solidFill>
              </a:defRPr>
            </a:lvl2pPr>
            <a:lvl3pPr marL="914377" indent="0">
              <a:buNone/>
              <a:defRPr sz="1800" b="1">
                <a:solidFill>
                  <a:schemeClr val="bg1"/>
                </a:solidFill>
              </a:defRPr>
            </a:lvl3pPr>
            <a:lvl4pPr marL="1371566" indent="0">
              <a:buNone/>
              <a:defRPr sz="1800" b="1">
                <a:solidFill>
                  <a:schemeClr val="bg1"/>
                </a:solidFill>
              </a:defRPr>
            </a:lvl4pPr>
            <a:lvl5pPr marL="1828754" indent="0">
              <a:buNone/>
              <a:defRPr sz="1800" b="1">
                <a:solidFill>
                  <a:schemeClr val="bg1"/>
                </a:solidFill>
              </a:defRPr>
            </a:lvl5pPr>
          </a:lstStyle>
          <a:p>
            <a:pPr lvl="0"/>
            <a:r>
              <a:rPr lang="en-US" dirty="0"/>
              <a:t>Title 2 18pt bold</a:t>
            </a:r>
          </a:p>
        </p:txBody>
      </p:sp>
    </p:spTree>
    <p:extLst>
      <p:ext uri="{BB962C8B-B14F-4D97-AF65-F5344CB8AC3E}">
        <p14:creationId xmlns:p14="http://schemas.microsoft.com/office/powerpoint/2010/main" val="339749376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column text table ">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457204" y="1835154"/>
            <a:ext cx="2614613" cy="4276725"/>
          </a:xfrm>
          <a:solidFill>
            <a:schemeClr val="bg2">
              <a:lumMod val="20000"/>
              <a:lumOff val="80000"/>
            </a:schemeClr>
          </a:solidFill>
          <a:ln>
            <a:noFill/>
          </a:ln>
        </p:spPr>
        <p:txBody>
          <a:bodyPr/>
          <a:lstStyle>
            <a:lvl1pPr>
              <a:defRPr>
                <a:ln>
                  <a:noFill/>
                </a:ln>
              </a:defRPr>
            </a:lvl1pPr>
          </a:lstStyle>
          <a:p>
            <a:pPr lvl="0"/>
            <a:r>
              <a:rPr lang="en-US"/>
              <a:t>Edit Master text styles</a:t>
            </a:r>
          </a:p>
        </p:txBody>
      </p:sp>
      <p:sp>
        <p:nvSpPr>
          <p:cNvPr id="9" name="Text Placeholder 8"/>
          <p:cNvSpPr>
            <a:spLocks noGrp="1"/>
          </p:cNvSpPr>
          <p:nvPr>
            <p:ph type="body" sz="quarter" idx="11"/>
          </p:nvPr>
        </p:nvSpPr>
        <p:spPr>
          <a:xfrm>
            <a:off x="3284538" y="1835154"/>
            <a:ext cx="2614612" cy="4276725"/>
          </a:xfrm>
          <a:solidFill>
            <a:schemeClr val="bg2">
              <a:lumMod val="20000"/>
              <a:lumOff val="80000"/>
            </a:schemeClr>
          </a:solidFill>
        </p:spPr>
        <p:txBody>
          <a:bodyPr/>
          <a:lstStyle/>
          <a:p>
            <a:pPr lvl="0"/>
            <a:r>
              <a:rPr lang="en-US"/>
              <a:t>Edit Master text styles</a:t>
            </a:r>
          </a:p>
        </p:txBody>
      </p:sp>
      <p:sp>
        <p:nvSpPr>
          <p:cNvPr id="11" name="Text Placeholder 10"/>
          <p:cNvSpPr>
            <a:spLocks noGrp="1"/>
          </p:cNvSpPr>
          <p:nvPr>
            <p:ph type="body" sz="quarter" idx="12"/>
          </p:nvPr>
        </p:nvSpPr>
        <p:spPr>
          <a:xfrm>
            <a:off x="6072189" y="1835154"/>
            <a:ext cx="2614612" cy="4276725"/>
          </a:xfrm>
          <a:solidFill>
            <a:schemeClr val="bg2">
              <a:lumMod val="20000"/>
              <a:lumOff val="80000"/>
            </a:schemeClr>
          </a:solidFill>
        </p:spPr>
        <p:txBody>
          <a:bodyPr/>
          <a:lstStyle/>
          <a:p>
            <a:pPr lvl="0"/>
            <a:r>
              <a:rPr lang="en-US"/>
              <a:t>Edit Master text styles</a:t>
            </a:r>
          </a:p>
        </p:txBody>
      </p:sp>
      <p:sp>
        <p:nvSpPr>
          <p:cNvPr id="13" name="Title 1"/>
          <p:cNvSpPr>
            <a:spLocks noGrp="1"/>
          </p:cNvSpPr>
          <p:nvPr>
            <p:ph type="title" hasCustomPrompt="1"/>
          </p:nvPr>
        </p:nvSpPr>
        <p:spPr>
          <a:xfrm>
            <a:off x="457200" y="274638"/>
            <a:ext cx="8229600" cy="591950"/>
          </a:xfrm>
        </p:spPr>
        <p:txBody>
          <a:bodyPr anchor="t" anchorCtr="0">
            <a:noAutofit/>
          </a:bodyPr>
          <a:lstStyle>
            <a:lvl1pPr>
              <a:defRPr b="1" baseline="0">
                <a:solidFill>
                  <a:schemeClr val="tx2"/>
                </a:solidFill>
              </a:defRPr>
            </a:lvl1pPr>
          </a:lstStyle>
          <a:p>
            <a:r>
              <a:rPr lang="en-US" dirty="0"/>
              <a:t>Title 28pt Century Gothic bold</a:t>
            </a:r>
          </a:p>
        </p:txBody>
      </p:sp>
      <p:sp>
        <p:nvSpPr>
          <p:cNvPr id="14" name="Text Placeholder 4"/>
          <p:cNvSpPr>
            <a:spLocks noGrp="1"/>
          </p:cNvSpPr>
          <p:nvPr>
            <p:ph type="body" sz="quarter" idx="17" hasCustomPrompt="1"/>
          </p:nvPr>
        </p:nvSpPr>
        <p:spPr>
          <a:xfrm>
            <a:off x="457204" y="1319214"/>
            <a:ext cx="2615381" cy="369332"/>
          </a:xfrm>
          <a:solidFill>
            <a:schemeClr val="tx2"/>
          </a:solidFill>
        </p:spPr>
        <p:txBody>
          <a:bodyPr>
            <a:spAutoFit/>
          </a:bodyPr>
          <a:lstStyle>
            <a:lvl1pPr marL="0" indent="0" algn="ctr">
              <a:buNone/>
              <a:defRPr sz="1800" b="1">
                <a:solidFill>
                  <a:schemeClr val="bg1"/>
                </a:solidFill>
              </a:defRPr>
            </a:lvl1pPr>
            <a:lvl2pPr marL="457189" indent="0">
              <a:buNone/>
              <a:defRPr sz="1800" b="1">
                <a:solidFill>
                  <a:schemeClr val="bg1"/>
                </a:solidFill>
              </a:defRPr>
            </a:lvl2pPr>
            <a:lvl3pPr marL="914377" indent="0">
              <a:buNone/>
              <a:defRPr sz="1800" b="1">
                <a:solidFill>
                  <a:schemeClr val="bg1"/>
                </a:solidFill>
              </a:defRPr>
            </a:lvl3pPr>
            <a:lvl4pPr marL="1371566" indent="0">
              <a:buNone/>
              <a:defRPr sz="1800" b="1">
                <a:solidFill>
                  <a:schemeClr val="bg1"/>
                </a:solidFill>
              </a:defRPr>
            </a:lvl4pPr>
            <a:lvl5pPr marL="1828754" indent="0">
              <a:buNone/>
              <a:defRPr sz="1800" b="1">
                <a:solidFill>
                  <a:schemeClr val="bg1"/>
                </a:solidFill>
              </a:defRPr>
            </a:lvl5pPr>
          </a:lstStyle>
          <a:p>
            <a:pPr lvl="0"/>
            <a:r>
              <a:rPr lang="en-US" dirty="0"/>
              <a:t>Title 1 18pt bold</a:t>
            </a:r>
          </a:p>
        </p:txBody>
      </p:sp>
      <p:sp>
        <p:nvSpPr>
          <p:cNvPr id="17" name="Text Placeholder 4"/>
          <p:cNvSpPr>
            <a:spLocks noGrp="1"/>
          </p:cNvSpPr>
          <p:nvPr>
            <p:ph type="body" sz="quarter" idx="18" hasCustomPrompt="1"/>
          </p:nvPr>
        </p:nvSpPr>
        <p:spPr>
          <a:xfrm>
            <a:off x="3284952" y="1319214"/>
            <a:ext cx="2615381" cy="369332"/>
          </a:xfrm>
          <a:solidFill>
            <a:schemeClr val="tx2"/>
          </a:solidFill>
        </p:spPr>
        <p:txBody>
          <a:bodyPr>
            <a:spAutoFit/>
          </a:bodyPr>
          <a:lstStyle>
            <a:lvl1pPr marL="0" indent="0" algn="ctr">
              <a:buNone/>
              <a:defRPr sz="1800" b="1">
                <a:solidFill>
                  <a:schemeClr val="bg1"/>
                </a:solidFill>
              </a:defRPr>
            </a:lvl1pPr>
            <a:lvl2pPr marL="457189" indent="0">
              <a:buNone/>
              <a:defRPr sz="1800" b="1">
                <a:solidFill>
                  <a:schemeClr val="bg1"/>
                </a:solidFill>
              </a:defRPr>
            </a:lvl2pPr>
            <a:lvl3pPr marL="914377" indent="0">
              <a:buNone/>
              <a:defRPr sz="1800" b="1">
                <a:solidFill>
                  <a:schemeClr val="bg1"/>
                </a:solidFill>
              </a:defRPr>
            </a:lvl3pPr>
            <a:lvl4pPr marL="1371566" indent="0">
              <a:buNone/>
              <a:defRPr sz="1800" b="1">
                <a:solidFill>
                  <a:schemeClr val="bg1"/>
                </a:solidFill>
              </a:defRPr>
            </a:lvl4pPr>
            <a:lvl5pPr marL="1828754" indent="0">
              <a:buNone/>
              <a:defRPr sz="1800" b="1">
                <a:solidFill>
                  <a:schemeClr val="bg1"/>
                </a:solidFill>
              </a:defRPr>
            </a:lvl5pPr>
          </a:lstStyle>
          <a:p>
            <a:pPr lvl="0"/>
            <a:r>
              <a:rPr lang="en-US" dirty="0"/>
              <a:t>Title 2 18pt bold</a:t>
            </a:r>
          </a:p>
        </p:txBody>
      </p:sp>
      <p:sp>
        <p:nvSpPr>
          <p:cNvPr id="19" name="Text Placeholder 4"/>
          <p:cNvSpPr>
            <a:spLocks noGrp="1"/>
          </p:cNvSpPr>
          <p:nvPr>
            <p:ph type="body" sz="quarter" idx="19" hasCustomPrompt="1"/>
          </p:nvPr>
        </p:nvSpPr>
        <p:spPr>
          <a:xfrm>
            <a:off x="6071423" y="1319214"/>
            <a:ext cx="2615381" cy="369332"/>
          </a:xfrm>
          <a:solidFill>
            <a:schemeClr val="tx2"/>
          </a:solidFill>
        </p:spPr>
        <p:txBody>
          <a:bodyPr>
            <a:spAutoFit/>
          </a:bodyPr>
          <a:lstStyle>
            <a:lvl1pPr marL="0" indent="0" algn="ctr">
              <a:buNone/>
              <a:defRPr sz="1800" b="1">
                <a:solidFill>
                  <a:schemeClr val="bg1"/>
                </a:solidFill>
              </a:defRPr>
            </a:lvl1pPr>
            <a:lvl2pPr marL="457189" indent="0">
              <a:buNone/>
              <a:defRPr sz="1800" b="1">
                <a:solidFill>
                  <a:schemeClr val="bg1"/>
                </a:solidFill>
              </a:defRPr>
            </a:lvl2pPr>
            <a:lvl3pPr marL="914377" indent="0">
              <a:buNone/>
              <a:defRPr sz="1800" b="1">
                <a:solidFill>
                  <a:schemeClr val="bg1"/>
                </a:solidFill>
              </a:defRPr>
            </a:lvl3pPr>
            <a:lvl4pPr marL="1371566" indent="0">
              <a:buNone/>
              <a:defRPr sz="1800" b="1">
                <a:solidFill>
                  <a:schemeClr val="bg1"/>
                </a:solidFill>
              </a:defRPr>
            </a:lvl4pPr>
            <a:lvl5pPr marL="1828754" indent="0">
              <a:buNone/>
              <a:defRPr sz="1800" b="1">
                <a:solidFill>
                  <a:schemeClr val="bg1"/>
                </a:solidFill>
              </a:defRPr>
            </a:lvl5pPr>
          </a:lstStyle>
          <a:p>
            <a:pPr lvl="0"/>
            <a:r>
              <a:rPr lang="en-US" dirty="0"/>
              <a:t>Title 3 18pt bold</a:t>
            </a:r>
          </a:p>
        </p:txBody>
      </p:sp>
    </p:spTree>
    <p:extLst>
      <p:ext uri="{BB962C8B-B14F-4D97-AF65-F5344CB8AC3E}">
        <p14:creationId xmlns:p14="http://schemas.microsoft.com/office/powerpoint/2010/main" val="364542225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0" y="274638"/>
            <a:ext cx="8229600" cy="591950"/>
          </a:xfrm>
        </p:spPr>
        <p:txBody>
          <a:bodyPr anchor="t" anchorCtr="0">
            <a:noAutofit/>
          </a:bodyPr>
          <a:lstStyle>
            <a:lvl1pPr>
              <a:defRPr b="1" baseline="0">
                <a:solidFill>
                  <a:schemeClr val="tx2"/>
                </a:solidFill>
              </a:defRPr>
            </a:lvl1pPr>
          </a:lstStyle>
          <a:p>
            <a:r>
              <a:rPr lang="en-US" dirty="0"/>
              <a:t>Blank slide Title 28pt Century Gothic bold</a:t>
            </a:r>
          </a:p>
        </p:txBody>
      </p:sp>
    </p:spTree>
    <p:extLst>
      <p:ext uri="{BB962C8B-B14F-4D97-AF65-F5344CB8AC3E}">
        <p14:creationId xmlns:p14="http://schemas.microsoft.com/office/powerpoint/2010/main" val="65900529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estions">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574368" y="4495808"/>
            <a:ext cx="603785" cy="765695"/>
          </a:xfrm>
          <a:prstGeom prst="rect">
            <a:avLst/>
          </a:prstGeom>
        </p:spPr>
      </p:pic>
      <p:cxnSp>
        <p:nvCxnSpPr>
          <p:cNvPr id="8" name="Straight Connector 7"/>
          <p:cNvCxnSpPr/>
          <p:nvPr/>
        </p:nvCxnSpPr>
        <p:spPr>
          <a:xfrm>
            <a:off x="1392483" y="5228719"/>
            <a:ext cx="7194091"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1382966" y="4265049"/>
            <a:ext cx="6365787" cy="923330"/>
          </a:xfrm>
          <a:prstGeom prst="rect">
            <a:avLst/>
          </a:prstGeom>
          <a:noFill/>
        </p:spPr>
        <p:txBody>
          <a:bodyPr wrap="square" rtlCol="0">
            <a:spAutoFit/>
          </a:bodyPr>
          <a:lstStyle/>
          <a:p>
            <a:r>
              <a:rPr lang="en-US" sz="5400" b="1" dirty="0">
                <a:solidFill>
                  <a:schemeClr val="tx2"/>
                </a:solidFill>
              </a:rPr>
              <a:t>Questions?</a:t>
            </a:r>
          </a:p>
        </p:txBody>
      </p:sp>
      <p:cxnSp>
        <p:nvCxnSpPr>
          <p:cNvPr id="7" name="Straight Connector 6"/>
          <p:cNvCxnSpPr/>
          <p:nvPr/>
        </p:nvCxnSpPr>
        <p:spPr>
          <a:xfrm>
            <a:off x="1392483" y="5228719"/>
            <a:ext cx="7194091"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382966" y="4265049"/>
            <a:ext cx="6365787" cy="923330"/>
          </a:xfrm>
          <a:prstGeom prst="rect">
            <a:avLst/>
          </a:prstGeom>
          <a:noFill/>
        </p:spPr>
        <p:txBody>
          <a:bodyPr wrap="square" rtlCol="0">
            <a:spAutoFit/>
          </a:bodyPr>
          <a:lstStyle/>
          <a:p>
            <a:r>
              <a:rPr lang="en-US" sz="5400" b="1" dirty="0">
                <a:solidFill>
                  <a:schemeClr val="tx2"/>
                </a:solidFill>
              </a:rPr>
              <a:t>Questions?</a:t>
            </a:r>
          </a:p>
        </p:txBody>
      </p:sp>
      <p:cxnSp>
        <p:nvCxnSpPr>
          <p:cNvPr id="11" name="Straight Connector 10"/>
          <p:cNvCxnSpPr/>
          <p:nvPr userDrawn="1"/>
        </p:nvCxnSpPr>
        <p:spPr>
          <a:xfrm>
            <a:off x="1392483" y="5228719"/>
            <a:ext cx="7194091"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userDrawn="1"/>
        </p:nvSpPr>
        <p:spPr>
          <a:xfrm>
            <a:off x="1382966" y="4265049"/>
            <a:ext cx="6365787" cy="923330"/>
          </a:xfrm>
          <a:prstGeom prst="rect">
            <a:avLst/>
          </a:prstGeom>
          <a:noFill/>
        </p:spPr>
        <p:txBody>
          <a:bodyPr wrap="square" rtlCol="0">
            <a:spAutoFit/>
          </a:bodyPr>
          <a:lstStyle/>
          <a:p>
            <a:r>
              <a:rPr lang="en-US" sz="5400" b="1" dirty="0">
                <a:solidFill>
                  <a:schemeClr val="tx2"/>
                </a:solidFill>
              </a:rPr>
              <a:t>Questions?</a:t>
            </a:r>
          </a:p>
        </p:txBody>
      </p:sp>
    </p:spTree>
    <p:extLst>
      <p:ext uri="{BB962C8B-B14F-4D97-AF65-F5344CB8AC3E}">
        <p14:creationId xmlns:p14="http://schemas.microsoft.com/office/powerpoint/2010/main" val="335628209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hank you slide ">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574368" y="4495808"/>
            <a:ext cx="603785" cy="765695"/>
          </a:xfrm>
          <a:prstGeom prst="rect">
            <a:avLst/>
          </a:prstGeom>
        </p:spPr>
      </p:pic>
      <p:cxnSp>
        <p:nvCxnSpPr>
          <p:cNvPr id="8" name="Straight Connector 7"/>
          <p:cNvCxnSpPr/>
          <p:nvPr/>
        </p:nvCxnSpPr>
        <p:spPr>
          <a:xfrm>
            <a:off x="1392483" y="5228719"/>
            <a:ext cx="7194091"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1382966" y="4265049"/>
            <a:ext cx="6365787" cy="923330"/>
          </a:xfrm>
          <a:prstGeom prst="rect">
            <a:avLst/>
          </a:prstGeom>
          <a:noFill/>
        </p:spPr>
        <p:txBody>
          <a:bodyPr wrap="square" rtlCol="0">
            <a:spAutoFit/>
          </a:bodyPr>
          <a:lstStyle/>
          <a:p>
            <a:r>
              <a:rPr lang="en-US" sz="5400" b="1" dirty="0">
                <a:solidFill>
                  <a:schemeClr val="tx2"/>
                </a:solidFill>
              </a:rPr>
              <a:t>Thank you</a:t>
            </a:r>
          </a:p>
        </p:txBody>
      </p:sp>
      <p:cxnSp>
        <p:nvCxnSpPr>
          <p:cNvPr id="7" name="Straight Connector 6"/>
          <p:cNvCxnSpPr/>
          <p:nvPr/>
        </p:nvCxnSpPr>
        <p:spPr>
          <a:xfrm>
            <a:off x="1392483" y="5228719"/>
            <a:ext cx="7194091"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382966" y="4265049"/>
            <a:ext cx="6365787" cy="923330"/>
          </a:xfrm>
          <a:prstGeom prst="rect">
            <a:avLst/>
          </a:prstGeom>
          <a:noFill/>
        </p:spPr>
        <p:txBody>
          <a:bodyPr wrap="square" rtlCol="0">
            <a:spAutoFit/>
          </a:bodyPr>
          <a:lstStyle/>
          <a:p>
            <a:r>
              <a:rPr lang="en-US" sz="5400" b="1" dirty="0">
                <a:solidFill>
                  <a:schemeClr val="tx2"/>
                </a:solidFill>
              </a:rPr>
              <a:t>Thank you</a:t>
            </a:r>
          </a:p>
        </p:txBody>
      </p:sp>
      <p:cxnSp>
        <p:nvCxnSpPr>
          <p:cNvPr id="11" name="Straight Connector 10"/>
          <p:cNvCxnSpPr/>
          <p:nvPr userDrawn="1"/>
        </p:nvCxnSpPr>
        <p:spPr>
          <a:xfrm>
            <a:off x="1392483" y="5228719"/>
            <a:ext cx="7194091"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userDrawn="1"/>
        </p:nvSpPr>
        <p:spPr>
          <a:xfrm>
            <a:off x="1382966" y="4265049"/>
            <a:ext cx="6365787" cy="923330"/>
          </a:xfrm>
          <a:prstGeom prst="rect">
            <a:avLst/>
          </a:prstGeom>
          <a:noFill/>
        </p:spPr>
        <p:txBody>
          <a:bodyPr wrap="square" rtlCol="0">
            <a:spAutoFit/>
          </a:bodyPr>
          <a:lstStyle/>
          <a:p>
            <a:r>
              <a:rPr lang="en-US" sz="5400" b="1" dirty="0">
                <a:solidFill>
                  <a:schemeClr val="tx2"/>
                </a:solidFill>
              </a:rPr>
              <a:t>Thank you</a:t>
            </a:r>
          </a:p>
        </p:txBody>
      </p:sp>
    </p:spTree>
    <p:extLst>
      <p:ext uri="{BB962C8B-B14F-4D97-AF65-F5344CB8AC3E}">
        <p14:creationId xmlns:p14="http://schemas.microsoft.com/office/powerpoint/2010/main" val="170867955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Logo slide ">
    <p:spTree>
      <p:nvGrpSpPr>
        <p:cNvPr id="1" name=""/>
        <p:cNvGrpSpPr/>
        <p:nvPr/>
      </p:nvGrpSpPr>
      <p:grpSpPr>
        <a:xfrm>
          <a:off x="0" y="0"/>
          <a:ext cx="0" cy="0"/>
          <a:chOff x="0" y="0"/>
          <a:chExt cx="0" cy="0"/>
        </a:xfrm>
      </p:grpSpPr>
      <p:sp>
        <p:nvSpPr>
          <p:cNvPr id="4" name="Title 1"/>
          <p:cNvSpPr txBox="1">
            <a:spLocks/>
          </p:cNvSpPr>
          <p:nvPr/>
        </p:nvSpPr>
        <p:spPr>
          <a:xfrm>
            <a:off x="457200" y="5667396"/>
            <a:ext cx="8229600" cy="857223"/>
          </a:xfrm>
          <a:prstGeom prst="rect">
            <a:avLst/>
          </a:prstGeom>
        </p:spPr>
        <p:txBody>
          <a:bodyPr>
            <a:normAutofit/>
          </a:bodyPr>
          <a:lstStyle>
            <a:lvl1pPr algn="ctr" defTabSz="914400" rtl="0" eaLnBrk="1" latinLnBrk="0" hangingPunct="1">
              <a:lnSpc>
                <a:spcPct val="90000"/>
              </a:lnSpc>
              <a:spcBef>
                <a:spcPct val="0"/>
              </a:spcBef>
              <a:buNone/>
              <a:defRPr sz="1200" b="0" kern="1200" baseline="0">
                <a:solidFill>
                  <a:schemeClr val="bg2"/>
                </a:solidFill>
                <a:latin typeface="+mj-lt"/>
                <a:ea typeface="+mj-ea"/>
                <a:cs typeface="+mj-cs"/>
              </a:defRPr>
            </a:lvl1pPr>
          </a:lstStyle>
          <a:p>
            <a:r>
              <a:rPr lang="en-US" sz="1200" dirty="0">
                <a:solidFill>
                  <a:schemeClr val="bg2">
                    <a:lumMod val="90000"/>
                  </a:schemeClr>
                </a:solidFill>
              </a:rPr>
              <a:t>An independent member of the Blue Shield Association</a:t>
            </a:r>
          </a:p>
        </p:txBody>
      </p:sp>
      <p:pic>
        <p:nvPicPr>
          <p:cNvPr id="5" name="Picture 4"/>
          <p:cNvPicPr>
            <a:picLocks noChangeAspect="1"/>
          </p:cNvPicPr>
          <p:nvPr userDrawn="1"/>
        </p:nvPicPr>
        <p:blipFill>
          <a:blip r:embed="rId2"/>
          <a:stretch>
            <a:fillRect/>
          </a:stretch>
        </p:blipFill>
        <p:spPr>
          <a:xfrm>
            <a:off x="3248087" y="2646068"/>
            <a:ext cx="2647827" cy="1025501"/>
          </a:xfrm>
          <a:prstGeom prst="rect">
            <a:avLst/>
          </a:prstGeom>
        </p:spPr>
      </p:pic>
    </p:spTree>
    <p:extLst>
      <p:ext uri="{BB962C8B-B14F-4D97-AF65-F5344CB8AC3E}">
        <p14:creationId xmlns:p14="http://schemas.microsoft.com/office/powerpoint/2010/main" val="254283885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64426" y="3934697"/>
            <a:ext cx="4055020" cy="1470025"/>
          </a:xfrm>
        </p:spPr>
        <p:txBody>
          <a:bodyPr anchor="b" anchorCtr="0">
            <a:noAutofit/>
          </a:bodyPr>
          <a:lstStyle>
            <a:lvl1pPr algn="l">
              <a:defRPr sz="40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4764426" y="5404722"/>
            <a:ext cx="4055020" cy="414195"/>
          </a:xfrm>
        </p:spPr>
        <p:txBody>
          <a:bodyPr>
            <a:normAutofit/>
          </a:bodyPr>
          <a:lstStyle>
            <a:lvl1pPr marL="0" indent="0" algn="l">
              <a:buNone/>
              <a:defRPr sz="1800">
                <a:solidFill>
                  <a:schemeClr val="bg1">
                    <a:lumMod val="50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cxnSp>
        <p:nvCxnSpPr>
          <p:cNvPr id="10" name="Straight Connector 9"/>
          <p:cNvCxnSpPr/>
          <p:nvPr/>
        </p:nvCxnSpPr>
        <p:spPr>
          <a:xfrm flipV="1">
            <a:off x="4520612" y="1806641"/>
            <a:ext cx="0" cy="3869766"/>
          </a:xfrm>
          <a:prstGeom prst="line">
            <a:avLst/>
          </a:prstGeom>
          <a:ln>
            <a:solidFill>
              <a:schemeClr val="tx2"/>
            </a:solidFill>
          </a:ln>
          <a:effectLst/>
        </p:spPr>
        <p:style>
          <a:lnRef idx="2">
            <a:schemeClr val="dk1"/>
          </a:lnRef>
          <a:fillRef idx="0">
            <a:schemeClr val="dk1"/>
          </a:fillRef>
          <a:effectRef idx="1">
            <a:schemeClr val="dk1"/>
          </a:effectRef>
          <a:fontRef idx="minor">
            <a:schemeClr val="tx1"/>
          </a:fontRef>
        </p:style>
      </p:cxnSp>
      <p:pic>
        <p:nvPicPr>
          <p:cNvPr id="11" name="Picture 10"/>
          <p:cNvPicPr>
            <a:picLocks noChangeAspect="1"/>
          </p:cNvPicPr>
          <p:nvPr/>
        </p:nvPicPr>
        <p:blipFill>
          <a:blip r:embed="rId2"/>
          <a:stretch>
            <a:fillRect/>
          </a:stretch>
        </p:blipFill>
        <p:spPr>
          <a:xfrm>
            <a:off x="3235672" y="4514783"/>
            <a:ext cx="908118" cy="1151637"/>
          </a:xfrm>
          <a:prstGeom prst="rect">
            <a:avLst/>
          </a:prstGeom>
        </p:spPr>
      </p:pic>
    </p:spTree>
    <p:extLst>
      <p:ext uri="{BB962C8B-B14F-4D97-AF65-F5344CB8AC3E}">
        <p14:creationId xmlns:p14="http://schemas.microsoft.com/office/powerpoint/2010/main" val="294929555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genda - shor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236396"/>
            <a:ext cx="8229600" cy="857223"/>
          </a:xfrm>
        </p:spPr>
        <p:txBody>
          <a:bodyPr anchor="t" anchorCtr="0">
            <a:noAutofit/>
          </a:bodyPr>
          <a:lstStyle>
            <a:lvl1pPr>
              <a:defRPr sz="4000"/>
            </a:lvl1pPr>
          </a:lstStyle>
          <a:p>
            <a:r>
              <a:rPr lang="en-US" dirty="0"/>
              <a:t>Agenda title 40pt bold</a:t>
            </a:r>
          </a:p>
        </p:txBody>
      </p:sp>
    </p:spTree>
    <p:extLst>
      <p:ext uri="{BB962C8B-B14F-4D97-AF65-F5344CB8AC3E}">
        <p14:creationId xmlns:p14="http://schemas.microsoft.com/office/powerpoint/2010/main" val="310183135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Agenda - long">
    <p:spTree>
      <p:nvGrpSpPr>
        <p:cNvPr id="1" name=""/>
        <p:cNvGrpSpPr/>
        <p:nvPr/>
      </p:nvGrpSpPr>
      <p:grpSpPr>
        <a:xfrm>
          <a:off x="0" y="0"/>
          <a:ext cx="0" cy="0"/>
          <a:chOff x="0" y="0"/>
          <a:chExt cx="0" cy="0"/>
        </a:xfrm>
      </p:grpSpPr>
      <p:sp>
        <p:nvSpPr>
          <p:cNvPr id="39" name="Title 1"/>
          <p:cNvSpPr>
            <a:spLocks noGrp="1"/>
          </p:cNvSpPr>
          <p:nvPr>
            <p:ph type="title" hasCustomPrompt="1"/>
          </p:nvPr>
        </p:nvSpPr>
        <p:spPr>
          <a:xfrm>
            <a:off x="457200" y="236396"/>
            <a:ext cx="8229600" cy="857223"/>
          </a:xfrm>
        </p:spPr>
        <p:txBody>
          <a:bodyPr anchor="t" anchorCtr="0">
            <a:noAutofit/>
          </a:bodyPr>
          <a:lstStyle>
            <a:lvl1pPr>
              <a:defRPr sz="4000" baseline="0">
                <a:solidFill>
                  <a:schemeClr val="tx2"/>
                </a:solidFill>
              </a:defRPr>
            </a:lvl1pPr>
          </a:lstStyle>
          <a:p>
            <a:r>
              <a:rPr lang="en-US" dirty="0"/>
              <a:t>Long agenda title 40pt bold</a:t>
            </a:r>
          </a:p>
        </p:txBody>
      </p:sp>
    </p:spTree>
    <p:extLst>
      <p:ext uri="{BB962C8B-B14F-4D97-AF65-F5344CB8AC3E}">
        <p14:creationId xmlns:p14="http://schemas.microsoft.com/office/powerpoint/2010/main" val="277844054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genda - extra long">
    <p:spTree>
      <p:nvGrpSpPr>
        <p:cNvPr id="1" name=""/>
        <p:cNvGrpSpPr/>
        <p:nvPr/>
      </p:nvGrpSpPr>
      <p:grpSpPr>
        <a:xfrm>
          <a:off x="0" y="0"/>
          <a:ext cx="0" cy="0"/>
          <a:chOff x="0" y="0"/>
          <a:chExt cx="0" cy="0"/>
        </a:xfrm>
      </p:grpSpPr>
      <p:sp>
        <p:nvSpPr>
          <p:cNvPr id="52" name="Title 1"/>
          <p:cNvSpPr>
            <a:spLocks noGrp="1"/>
          </p:cNvSpPr>
          <p:nvPr>
            <p:ph type="title" hasCustomPrompt="1"/>
          </p:nvPr>
        </p:nvSpPr>
        <p:spPr>
          <a:xfrm>
            <a:off x="457200" y="236396"/>
            <a:ext cx="8229600" cy="857223"/>
          </a:xfrm>
        </p:spPr>
        <p:txBody>
          <a:bodyPr anchor="t" anchorCtr="0">
            <a:noAutofit/>
          </a:bodyPr>
          <a:lstStyle>
            <a:lvl1pPr>
              <a:defRPr sz="4000" baseline="0">
                <a:solidFill>
                  <a:schemeClr val="tx2"/>
                </a:solidFill>
              </a:defRPr>
            </a:lvl1pPr>
          </a:lstStyle>
          <a:p>
            <a:r>
              <a:rPr lang="en-US" dirty="0"/>
              <a:t>Extra long agenda title 40pt bold</a:t>
            </a:r>
          </a:p>
        </p:txBody>
      </p:sp>
    </p:spTree>
    <p:extLst>
      <p:ext uri="{BB962C8B-B14F-4D97-AF65-F5344CB8AC3E}">
        <p14:creationId xmlns:p14="http://schemas.microsoft.com/office/powerpoint/2010/main" val="31009041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 shor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57200" y="236396"/>
            <a:ext cx="8229600" cy="857223"/>
          </a:xfrm>
        </p:spPr>
        <p:txBody>
          <a:bodyPr anchor="t" anchorCtr="0">
            <a:noAutofit/>
          </a:bodyPr>
          <a:lstStyle>
            <a:lvl1pPr>
              <a:defRPr sz="4000"/>
            </a:lvl1pPr>
          </a:lstStyle>
          <a:p>
            <a:r>
              <a:rPr lang="en-US" dirty="0"/>
              <a:t>Agenda title 40pt bold</a:t>
            </a:r>
          </a:p>
        </p:txBody>
      </p:sp>
    </p:spTree>
    <p:extLst>
      <p:ext uri="{BB962C8B-B14F-4D97-AF65-F5344CB8AC3E}">
        <p14:creationId xmlns:p14="http://schemas.microsoft.com/office/powerpoint/2010/main" val="405294137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ransition slide ">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779184" y="3924406"/>
            <a:ext cx="6687383" cy="1225695"/>
          </a:xfrm>
          <a:prstGeom prst="rect">
            <a:avLst/>
          </a:prstGeom>
        </p:spPr>
        <p:txBody>
          <a:bodyPr anchor="b" anchorCtr="0">
            <a:noAutofit/>
          </a:bodyPr>
          <a:lstStyle>
            <a:lvl1pPr algn="l">
              <a:defRPr sz="4000" baseline="0">
                <a:solidFill>
                  <a:schemeClr val="tx2"/>
                </a:solidFill>
              </a:defRPr>
            </a:lvl1pPr>
          </a:lstStyle>
          <a:p>
            <a:r>
              <a:rPr lang="en-US" dirty="0"/>
              <a:t>Transition slide</a:t>
            </a:r>
            <a:br>
              <a:rPr lang="en-US" dirty="0"/>
            </a:br>
            <a:r>
              <a:rPr lang="en-US" dirty="0"/>
              <a:t>title goes here</a:t>
            </a:r>
          </a:p>
        </p:txBody>
      </p:sp>
      <p:pic>
        <p:nvPicPr>
          <p:cNvPr id="13" name="Picture 12"/>
          <p:cNvPicPr>
            <a:picLocks noChangeAspect="1"/>
          </p:cNvPicPr>
          <p:nvPr userDrawn="1"/>
        </p:nvPicPr>
        <p:blipFill>
          <a:blip r:embed="rId2"/>
          <a:stretch>
            <a:fillRect/>
          </a:stretch>
        </p:blipFill>
        <p:spPr>
          <a:xfrm>
            <a:off x="8066833" y="4495808"/>
            <a:ext cx="603785" cy="765695"/>
          </a:xfrm>
          <a:prstGeom prst="rect">
            <a:avLst/>
          </a:prstGeom>
        </p:spPr>
      </p:pic>
      <p:cxnSp>
        <p:nvCxnSpPr>
          <p:cNvPr id="14" name="Straight Connector 13"/>
          <p:cNvCxnSpPr/>
          <p:nvPr/>
        </p:nvCxnSpPr>
        <p:spPr>
          <a:xfrm>
            <a:off x="788698" y="5228719"/>
            <a:ext cx="719409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788698" y="5228719"/>
            <a:ext cx="7194091"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788698" y="5228719"/>
            <a:ext cx="7194091"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474964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 column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p>
            <a:r>
              <a:rPr lang="en-US" dirty="0"/>
              <a:t>First level bullet, century gothic, 18pt, blue bullet</a:t>
            </a:r>
          </a:p>
          <a:p>
            <a:pPr lvl="1"/>
            <a:r>
              <a:rPr lang="en-US" dirty="0"/>
              <a:t>Second level bullet, century gothic, 16pt, green bullet</a:t>
            </a:r>
          </a:p>
          <a:p>
            <a:pPr lvl="2"/>
            <a:r>
              <a:rPr lang="en-US" dirty="0"/>
              <a:t>Third level bullet, century gothic, 14pt, grey bullet</a:t>
            </a:r>
          </a:p>
        </p:txBody>
      </p:sp>
      <p:sp>
        <p:nvSpPr>
          <p:cNvPr id="4" name="Title 1"/>
          <p:cNvSpPr>
            <a:spLocks noGrp="1"/>
          </p:cNvSpPr>
          <p:nvPr>
            <p:ph type="title" hasCustomPrompt="1"/>
          </p:nvPr>
        </p:nvSpPr>
        <p:spPr>
          <a:xfrm>
            <a:off x="457200" y="274638"/>
            <a:ext cx="8229600" cy="591950"/>
          </a:xfrm>
        </p:spPr>
        <p:txBody>
          <a:bodyPr anchor="t" anchorCtr="0">
            <a:noAutofit/>
          </a:bodyPr>
          <a:lstStyle>
            <a:lvl1pPr>
              <a:defRPr b="1" baseline="0">
                <a:solidFill>
                  <a:schemeClr val="tx2"/>
                </a:solidFill>
              </a:defRPr>
            </a:lvl1pPr>
          </a:lstStyle>
          <a:p>
            <a:r>
              <a:rPr lang="en-US" dirty="0"/>
              <a:t>1-column layout title 28pt Century Gothic bold </a:t>
            </a:r>
          </a:p>
        </p:txBody>
      </p:sp>
      <p:sp>
        <p:nvSpPr>
          <p:cNvPr id="5" name="Slide Number Placeholder 3"/>
          <p:cNvSpPr>
            <a:spLocks noGrp="1"/>
          </p:cNvSpPr>
          <p:nvPr>
            <p:ph type="sldNum" sz="quarter" idx="4"/>
          </p:nvPr>
        </p:nvSpPr>
        <p:spPr>
          <a:xfrm>
            <a:off x="8309920" y="6469559"/>
            <a:ext cx="766122"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62F0BB2B-A04D-4CFE-A72F-29B51F99AAF1}" type="slidenum">
              <a:rPr lang="en-US" smtClean="0"/>
              <a:pPr/>
              <a:t>‹#›</a:t>
            </a:fld>
            <a:endParaRPr lang="en-US" dirty="0"/>
          </a:p>
        </p:txBody>
      </p:sp>
    </p:spTree>
    <p:extLst>
      <p:ext uri="{BB962C8B-B14F-4D97-AF65-F5344CB8AC3E}">
        <p14:creationId xmlns:p14="http://schemas.microsoft.com/office/powerpoint/2010/main" val="231317978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wo column content ">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1" y="1235594"/>
            <a:ext cx="3994856" cy="3394075"/>
          </a:xfrm>
        </p:spPr>
        <p:txBody>
          <a:bodyPr>
            <a:normAutofit/>
          </a:bodyPr>
          <a:lstStyle>
            <a:lvl1pPr>
              <a:defRPr sz="1600"/>
            </a:lvl1pPr>
            <a:lvl2pPr marL="458777" indent="-169858">
              <a:defRPr sz="1400"/>
            </a:lvl2pPr>
            <a:lvl3pPr marL="684196" indent="-169858">
              <a:defRPr sz="1200"/>
            </a:lvl3pPr>
            <a:lvl4pPr>
              <a:defRPr sz="1100"/>
            </a:lvl4pPr>
            <a:lvl5pPr>
              <a:defRPr sz="1100"/>
            </a:lvl5pPr>
            <a:lvl6pPr>
              <a:defRPr sz="1800"/>
            </a:lvl6pPr>
            <a:lvl7pPr>
              <a:defRPr sz="1800"/>
            </a:lvl7pPr>
            <a:lvl8pPr>
              <a:defRPr sz="1800"/>
            </a:lvl8pPr>
            <a:lvl9pPr>
              <a:defRPr sz="1800"/>
            </a:lvl9pPr>
          </a:lstStyle>
          <a:p>
            <a:r>
              <a:rPr lang="en-US" dirty="0"/>
              <a:t>First level bullet, century gothic, 16pt, blue bullet</a:t>
            </a:r>
          </a:p>
          <a:p>
            <a:pPr lvl="1"/>
            <a:r>
              <a:rPr lang="en-US" dirty="0"/>
              <a:t>Second level bullet, century gothic, 14pt, green bullet</a:t>
            </a:r>
          </a:p>
          <a:p>
            <a:pPr lvl="2"/>
            <a:r>
              <a:rPr lang="en-US" dirty="0"/>
              <a:t>Third level bullet, century gothic, 12pt, grey bullet</a:t>
            </a:r>
          </a:p>
        </p:txBody>
      </p:sp>
      <p:sp>
        <p:nvSpPr>
          <p:cNvPr id="4" name="Content Placeholder 3"/>
          <p:cNvSpPr>
            <a:spLocks noGrp="1"/>
          </p:cNvSpPr>
          <p:nvPr>
            <p:ph sz="half" idx="2" hasCustomPrompt="1"/>
          </p:nvPr>
        </p:nvSpPr>
        <p:spPr>
          <a:xfrm>
            <a:off x="4648201" y="1235594"/>
            <a:ext cx="3989888" cy="3394075"/>
          </a:xfrm>
        </p:spPr>
        <p:txBody>
          <a:bodyPr>
            <a:normAutofit/>
          </a:bodyPr>
          <a:lstStyle>
            <a:lvl1pPr>
              <a:defRPr sz="1600"/>
            </a:lvl1pPr>
            <a:lvl2pPr marL="458777" indent="-169858">
              <a:defRPr sz="1400"/>
            </a:lvl2pPr>
            <a:lvl3pPr marL="684196" indent="-169858">
              <a:defRPr sz="1200"/>
            </a:lvl3pPr>
            <a:lvl4pPr>
              <a:defRPr sz="1100"/>
            </a:lvl4pPr>
            <a:lvl5pPr>
              <a:defRPr sz="1100"/>
            </a:lvl5pPr>
            <a:lvl6pPr>
              <a:defRPr sz="1800"/>
            </a:lvl6pPr>
            <a:lvl7pPr>
              <a:defRPr sz="1800"/>
            </a:lvl7pPr>
            <a:lvl8pPr>
              <a:defRPr sz="1800"/>
            </a:lvl8pPr>
            <a:lvl9pPr>
              <a:defRPr sz="1800"/>
            </a:lvl9pPr>
          </a:lstStyle>
          <a:p>
            <a:r>
              <a:rPr lang="en-US" dirty="0"/>
              <a:t>First level bullet, century gothic, 16pt, blue bullet</a:t>
            </a:r>
          </a:p>
          <a:p>
            <a:pPr lvl="1"/>
            <a:r>
              <a:rPr lang="en-US" dirty="0"/>
              <a:t>Second level bullet, century gothic, 14pt, green bullet</a:t>
            </a:r>
          </a:p>
          <a:p>
            <a:pPr lvl="2"/>
            <a:r>
              <a:rPr lang="en-US" dirty="0"/>
              <a:t>Third level bullet, century gothic, 12pt, grey bullet</a:t>
            </a:r>
          </a:p>
        </p:txBody>
      </p:sp>
      <p:sp>
        <p:nvSpPr>
          <p:cNvPr id="7" name="Title 1"/>
          <p:cNvSpPr>
            <a:spLocks noGrp="1"/>
          </p:cNvSpPr>
          <p:nvPr>
            <p:ph type="title" hasCustomPrompt="1"/>
          </p:nvPr>
        </p:nvSpPr>
        <p:spPr>
          <a:xfrm>
            <a:off x="457200" y="274638"/>
            <a:ext cx="8229600" cy="591950"/>
          </a:xfrm>
        </p:spPr>
        <p:txBody>
          <a:bodyPr anchor="t" anchorCtr="0">
            <a:noAutofit/>
          </a:bodyPr>
          <a:lstStyle>
            <a:lvl1pPr>
              <a:defRPr b="1" baseline="0">
                <a:solidFill>
                  <a:schemeClr val="tx2"/>
                </a:solidFill>
              </a:defRPr>
            </a:lvl1pPr>
          </a:lstStyle>
          <a:p>
            <a:r>
              <a:rPr lang="en-US" dirty="0"/>
              <a:t>2-column layout title 28pt Century Gothic bold </a:t>
            </a:r>
          </a:p>
        </p:txBody>
      </p:sp>
      <p:sp>
        <p:nvSpPr>
          <p:cNvPr id="8" name="Slide Number Placeholder 3"/>
          <p:cNvSpPr>
            <a:spLocks noGrp="1"/>
          </p:cNvSpPr>
          <p:nvPr>
            <p:ph type="sldNum" sz="quarter" idx="4"/>
          </p:nvPr>
        </p:nvSpPr>
        <p:spPr>
          <a:xfrm>
            <a:off x="8309920" y="6469559"/>
            <a:ext cx="766122"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62F0BB2B-A04D-4CFE-A72F-29B51F99AAF1}" type="slidenum">
              <a:rPr lang="en-US" smtClean="0"/>
              <a:pPr/>
              <a:t>‹#›</a:t>
            </a:fld>
            <a:endParaRPr lang="en-US" dirty="0"/>
          </a:p>
        </p:txBody>
      </p:sp>
    </p:spTree>
    <p:extLst>
      <p:ext uri="{BB962C8B-B14F-4D97-AF65-F5344CB8AC3E}">
        <p14:creationId xmlns:p14="http://schemas.microsoft.com/office/powerpoint/2010/main" val="75537582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able slide ">
    <p:spTree>
      <p:nvGrpSpPr>
        <p:cNvPr id="1" name=""/>
        <p:cNvGrpSpPr/>
        <p:nvPr/>
      </p:nvGrpSpPr>
      <p:grpSpPr>
        <a:xfrm>
          <a:off x="0" y="0"/>
          <a:ext cx="0" cy="0"/>
          <a:chOff x="0" y="0"/>
          <a:chExt cx="0" cy="0"/>
        </a:xfrm>
      </p:grpSpPr>
      <p:sp>
        <p:nvSpPr>
          <p:cNvPr id="5" name="Table Placeholder 4"/>
          <p:cNvSpPr>
            <a:spLocks noGrp="1"/>
          </p:cNvSpPr>
          <p:nvPr>
            <p:ph type="tbl" sz="quarter" idx="11"/>
          </p:nvPr>
        </p:nvSpPr>
        <p:spPr>
          <a:xfrm>
            <a:off x="457200" y="1460508"/>
            <a:ext cx="8229600" cy="3781425"/>
          </a:xfrm>
        </p:spPr>
        <p:txBody>
          <a:bodyPr/>
          <a:lstStyle/>
          <a:p>
            <a:r>
              <a:rPr lang="en-US" dirty="0"/>
              <a:t>Click icon to add table</a:t>
            </a:r>
          </a:p>
        </p:txBody>
      </p:sp>
      <p:sp>
        <p:nvSpPr>
          <p:cNvPr id="8" name="Title 1"/>
          <p:cNvSpPr>
            <a:spLocks noGrp="1"/>
          </p:cNvSpPr>
          <p:nvPr>
            <p:ph type="title" hasCustomPrompt="1"/>
          </p:nvPr>
        </p:nvSpPr>
        <p:spPr>
          <a:xfrm>
            <a:off x="457200" y="274638"/>
            <a:ext cx="8229600" cy="591950"/>
          </a:xfrm>
        </p:spPr>
        <p:txBody>
          <a:bodyPr anchor="t" anchorCtr="0">
            <a:noAutofit/>
          </a:bodyPr>
          <a:lstStyle>
            <a:lvl1pPr>
              <a:defRPr b="1" baseline="0">
                <a:solidFill>
                  <a:schemeClr val="tx2"/>
                </a:solidFill>
              </a:defRPr>
            </a:lvl1pPr>
          </a:lstStyle>
          <a:p>
            <a:r>
              <a:rPr lang="en-US" dirty="0"/>
              <a:t>Table title 28pt Century Gothic bold</a:t>
            </a:r>
          </a:p>
        </p:txBody>
      </p:sp>
      <p:sp>
        <p:nvSpPr>
          <p:cNvPr id="7" name="Slide Number Placeholder 3"/>
          <p:cNvSpPr>
            <a:spLocks noGrp="1"/>
          </p:cNvSpPr>
          <p:nvPr>
            <p:ph type="sldNum" sz="quarter" idx="4"/>
          </p:nvPr>
        </p:nvSpPr>
        <p:spPr>
          <a:xfrm>
            <a:off x="8309920" y="6469559"/>
            <a:ext cx="766122"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62F0BB2B-A04D-4CFE-A72F-29B51F99AAF1}" type="slidenum">
              <a:rPr lang="en-US" smtClean="0"/>
              <a:pPr/>
              <a:t>‹#›</a:t>
            </a:fld>
            <a:endParaRPr lang="en-US" dirty="0"/>
          </a:p>
        </p:txBody>
      </p:sp>
    </p:spTree>
    <p:extLst>
      <p:ext uri="{BB962C8B-B14F-4D97-AF65-F5344CB8AC3E}">
        <p14:creationId xmlns:p14="http://schemas.microsoft.com/office/powerpoint/2010/main" val="233032074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hart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274638"/>
            <a:ext cx="8229600" cy="591950"/>
          </a:xfrm>
        </p:spPr>
        <p:txBody>
          <a:bodyPr anchor="t" anchorCtr="0">
            <a:noAutofit/>
          </a:bodyPr>
          <a:lstStyle>
            <a:lvl1pPr>
              <a:defRPr b="1" baseline="0">
                <a:solidFill>
                  <a:schemeClr val="tx2"/>
                </a:solidFill>
              </a:defRPr>
            </a:lvl1pPr>
          </a:lstStyle>
          <a:p>
            <a:r>
              <a:rPr lang="en-US" dirty="0"/>
              <a:t>Chart title 28pt Century Gothic bold</a:t>
            </a:r>
          </a:p>
        </p:txBody>
      </p:sp>
      <p:sp>
        <p:nvSpPr>
          <p:cNvPr id="8" name="Slide Number Placeholder 3"/>
          <p:cNvSpPr>
            <a:spLocks noGrp="1"/>
          </p:cNvSpPr>
          <p:nvPr>
            <p:ph type="sldNum" sz="quarter" idx="4"/>
          </p:nvPr>
        </p:nvSpPr>
        <p:spPr>
          <a:xfrm>
            <a:off x="8309920" y="6469559"/>
            <a:ext cx="766122"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62F0BB2B-A04D-4CFE-A72F-29B51F99AAF1}" type="slidenum">
              <a:rPr lang="en-US" smtClean="0"/>
              <a:pPr/>
              <a:t>‹#›</a:t>
            </a:fld>
            <a:endParaRPr lang="en-US" dirty="0"/>
          </a:p>
        </p:txBody>
      </p:sp>
    </p:spTree>
    <p:extLst>
      <p:ext uri="{BB962C8B-B14F-4D97-AF65-F5344CB8AC3E}">
        <p14:creationId xmlns:p14="http://schemas.microsoft.com/office/powerpoint/2010/main" val="148552621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 column text table">
    <p:spTree>
      <p:nvGrpSpPr>
        <p:cNvPr id="1" name=""/>
        <p:cNvGrpSpPr/>
        <p:nvPr/>
      </p:nvGrpSpPr>
      <p:grpSpPr>
        <a:xfrm>
          <a:off x="0" y="0"/>
          <a:ext cx="0" cy="0"/>
          <a:chOff x="0" y="0"/>
          <a:chExt cx="0" cy="0"/>
        </a:xfrm>
      </p:grpSpPr>
      <p:sp>
        <p:nvSpPr>
          <p:cNvPr id="4" name="Text Placeholder 8"/>
          <p:cNvSpPr>
            <a:spLocks noGrp="1"/>
          </p:cNvSpPr>
          <p:nvPr>
            <p:ph type="body" sz="quarter" idx="11"/>
          </p:nvPr>
        </p:nvSpPr>
        <p:spPr>
          <a:xfrm>
            <a:off x="4916129" y="1835154"/>
            <a:ext cx="3769902" cy="4276725"/>
          </a:xfrm>
          <a:solidFill>
            <a:schemeClr val="bg2">
              <a:lumMod val="20000"/>
              <a:lumOff val="80000"/>
            </a:schemeClr>
          </a:solidFill>
        </p:spPr>
        <p:txBody>
          <a:bodyPr/>
          <a:lstStyle/>
          <a:p>
            <a:pPr lvl="0"/>
            <a:r>
              <a:rPr lang="en-US"/>
              <a:t>Edit Master text styles</a:t>
            </a:r>
          </a:p>
        </p:txBody>
      </p:sp>
      <p:sp>
        <p:nvSpPr>
          <p:cNvPr id="9" name="Rectangle 8"/>
          <p:cNvSpPr/>
          <p:nvPr/>
        </p:nvSpPr>
        <p:spPr>
          <a:xfrm>
            <a:off x="4916133" y="1302159"/>
            <a:ext cx="3770671" cy="385097"/>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p:cNvSpPr/>
          <p:nvPr/>
        </p:nvSpPr>
        <p:spPr>
          <a:xfrm>
            <a:off x="457204" y="1301536"/>
            <a:ext cx="3770671" cy="385097"/>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Text Placeholder 8"/>
          <p:cNvSpPr>
            <a:spLocks noGrp="1"/>
          </p:cNvSpPr>
          <p:nvPr>
            <p:ph type="body" sz="quarter" idx="12"/>
          </p:nvPr>
        </p:nvSpPr>
        <p:spPr>
          <a:xfrm>
            <a:off x="457200" y="1835154"/>
            <a:ext cx="3769902" cy="4276725"/>
          </a:xfrm>
          <a:solidFill>
            <a:schemeClr val="bg2">
              <a:lumMod val="20000"/>
              <a:lumOff val="80000"/>
            </a:schemeClr>
          </a:solidFill>
        </p:spPr>
        <p:txBody>
          <a:bodyPr/>
          <a:lstStyle/>
          <a:p>
            <a:pPr lvl="0"/>
            <a:r>
              <a:rPr lang="en-US"/>
              <a:t>Edit Master text styles</a:t>
            </a:r>
          </a:p>
        </p:txBody>
      </p:sp>
      <p:sp>
        <p:nvSpPr>
          <p:cNvPr id="15" name="Title 1"/>
          <p:cNvSpPr>
            <a:spLocks noGrp="1"/>
          </p:cNvSpPr>
          <p:nvPr>
            <p:ph type="title" hasCustomPrompt="1"/>
          </p:nvPr>
        </p:nvSpPr>
        <p:spPr>
          <a:xfrm>
            <a:off x="457200" y="274638"/>
            <a:ext cx="8229600" cy="591950"/>
          </a:xfrm>
        </p:spPr>
        <p:txBody>
          <a:bodyPr anchor="t" anchorCtr="0">
            <a:noAutofit/>
          </a:bodyPr>
          <a:lstStyle>
            <a:lvl1pPr>
              <a:defRPr b="1" baseline="0">
                <a:solidFill>
                  <a:schemeClr val="tx2"/>
                </a:solidFill>
              </a:defRPr>
            </a:lvl1pPr>
          </a:lstStyle>
          <a:p>
            <a:r>
              <a:rPr lang="en-US" dirty="0"/>
              <a:t>Title 28pt Century Gothic bold</a:t>
            </a:r>
          </a:p>
        </p:txBody>
      </p:sp>
      <p:sp>
        <p:nvSpPr>
          <p:cNvPr id="17" name="Text Placeholder 4"/>
          <p:cNvSpPr>
            <a:spLocks noGrp="1"/>
          </p:cNvSpPr>
          <p:nvPr>
            <p:ph type="body" sz="quarter" idx="17" hasCustomPrompt="1"/>
          </p:nvPr>
        </p:nvSpPr>
        <p:spPr>
          <a:xfrm>
            <a:off x="457204" y="1319214"/>
            <a:ext cx="3770671" cy="366712"/>
          </a:xfrm>
        </p:spPr>
        <p:txBody>
          <a:bodyPr>
            <a:normAutofit/>
          </a:bodyPr>
          <a:lstStyle>
            <a:lvl1pPr marL="0" indent="0" algn="ctr">
              <a:buNone/>
              <a:defRPr sz="1800" b="1">
                <a:solidFill>
                  <a:schemeClr val="bg1"/>
                </a:solidFill>
              </a:defRPr>
            </a:lvl1pPr>
            <a:lvl2pPr marL="457189" indent="0">
              <a:buNone/>
              <a:defRPr sz="1800" b="1">
                <a:solidFill>
                  <a:schemeClr val="bg1"/>
                </a:solidFill>
              </a:defRPr>
            </a:lvl2pPr>
            <a:lvl3pPr marL="914377" indent="0">
              <a:buNone/>
              <a:defRPr sz="1800" b="1">
                <a:solidFill>
                  <a:schemeClr val="bg1"/>
                </a:solidFill>
              </a:defRPr>
            </a:lvl3pPr>
            <a:lvl4pPr marL="1371566" indent="0">
              <a:buNone/>
              <a:defRPr sz="1800" b="1">
                <a:solidFill>
                  <a:schemeClr val="bg1"/>
                </a:solidFill>
              </a:defRPr>
            </a:lvl4pPr>
            <a:lvl5pPr marL="1828754" indent="0">
              <a:buNone/>
              <a:defRPr sz="1800" b="1">
                <a:solidFill>
                  <a:schemeClr val="bg1"/>
                </a:solidFill>
              </a:defRPr>
            </a:lvl5pPr>
          </a:lstStyle>
          <a:p>
            <a:pPr lvl="0"/>
            <a:r>
              <a:rPr lang="en-US" dirty="0"/>
              <a:t>Title 1 18pt bold</a:t>
            </a:r>
          </a:p>
        </p:txBody>
      </p:sp>
      <p:sp>
        <p:nvSpPr>
          <p:cNvPr id="19" name="Text Placeholder 4"/>
          <p:cNvSpPr>
            <a:spLocks noGrp="1"/>
          </p:cNvSpPr>
          <p:nvPr>
            <p:ph type="body" sz="quarter" idx="18" hasCustomPrompt="1"/>
          </p:nvPr>
        </p:nvSpPr>
        <p:spPr>
          <a:xfrm>
            <a:off x="4916133" y="1319214"/>
            <a:ext cx="3770671" cy="366712"/>
          </a:xfrm>
        </p:spPr>
        <p:txBody>
          <a:bodyPr>
            <a:normAutofit/>
          </a:bodyPr>
          <a:lstStyle>
            <a:lvl1pPr marL="0" indent="0" algn="ctr">
              <a:buNone/>
              <a:defRPr sz="1800" b="1">
                <a:solidFill>
                  <a:schemeClr val="bg1"/>
                </a:solidFill>
              </a:defRPr>
            </a:lvl1pPr>
            <a:lvl2pPr marL="457189" indent="0">
              <a:buNone/>
              <a:defRPr sz="1800" b="1">
                <a:solidFill>
                  <a:schemeClr val="bg1"/>
                </a:solidFill>
              </a:defRPr>
            </a:lvl2pPr>
            <a:lvl3pPr marL="914377" indent="0">
              <a:buNone/>
              <a:defRPr sz="1800" b="1">
                <a:solidFill>
                  <a:schemeClr val="bg1"/>
                </a:solidFill>
              </a:defRPr>
            </a:lvl3pPr>
            <a:lvl4pPr marL="1371566" indent="0">
              <a:buNone/>
              <a:defRPr sz="1800" b="1">
                <a:solidFill>
                  <a:schemeClr val="bg1"/>
                </a:solidFill>
              </a:defRPr>
            </a:lvl4pPr>
            <a:lvl5pPr marL="1828754" indent="0">
              <a:buNone/>
              <a:defRPr sz="1800" b="1">
                <a:solidFill>
                  <a:schemeClr val="bg1"/>
                </a:solidFill>
              </a:defRPr>
            </a:lvl5pPr>
          </a:lstStyle>
          <a:p>
            <a:pPr lvl="0"/>
            <a:r>
              <a:rPr lang="en-US" dirty="0"/>
              <a:t>Title 2 18pt bold</a:t>
            </a:r>
          </a:p>
        </p:txBody>
      </p:sp>
      <p:sp>
        <p:nvSpPr>
          <p:cNvPr id="16" name="Slide Number Placeholder 3"/>
          <p:cNvSpPr>
            <a:spLocks noGrp="1"/>
          </p:cNvSpPr>
          <p:nvPr>
            <p:ph type="sldNum" sz="quarter" idx="4"/>
          </p:nvPr>
        </p:nvSpPr>
        <p:spPr>
          <a:xfrm>
            <a:off x="8309920" y="6469559"/>
            <a:ext cx="766122"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62F0BB2B-A04D-4CFE-A72F-29B51F99AAF1}" type="slidenum">
              <a:rPr lang="en-US" smtClean="0"/>
              <a:pPr/>
              <a:t>‹#›</a:t>
            </a:fld>
            <a:endParaRPr lang="en-US" dirty="0"/>
          </a:p>
        </p:txBody>
      </p:sp>
    </p:spTree>
    <p:extLst>
      <p:ext uri="{BB962C8B-B14F-4D97-AF65-F5344CB8AC3E}">
        <p14:creationId xmlns:p14="http://schemas.microsoft.com/office/powerpoint/2010/main" val="142433747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column text table ">
    <p:spTree>
      <p:nvGrpSpPr>
        <p:cNvPr id="1" name=""/>
        <p:cNvGrpSpPr/>
        <p:nvPr/>
      </p:nvGrpSpPr>
      <p:grpSpPr>
        <a:xfrm>
          <a:off x="0" y="0"/>
          <a:ext cx="0" cy="0"/>
          <a:chOff x="0" y="0"/>
          <a:chExt cx="0" cy="0"/>
        </a:xfrm>
      </p:grpSpPr>
      <p:sp>
        <p:nvSpPr>
          <p:cNvPr id="3" name="Rectangle 2"/>
          <p:cNvSpPr/>
          <p:nvPr/>
        </p:nvSpPr>
        <p:spPr>
          <a:xfrm>
            <a:off x="457204" y="1302782"/>
            <a:ext cx="2615381" cy="385097"/>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Text Placeholder 6"/>
          <p:cNvSpPr>
            <a:spLocks noGrp="1"/>
          </p:cNvSpPr>
          <p:nvPr>
            <p:ph type="body" sz="quarter" idx="10"/>
          </p:nvPr>
        </p:nvSpPr>
        <p:spPr>
          <a:xfrm>
            <a:off x="457204" y="1835154"/>
            <a:ext cx="2614613" cy="4276725"/>
          </a:xfrm>
          <a:solidFill>
            <a:schemeClr val="bg2">
              <a:lumMod val="20000"/>
              <a:lumOff val="80000"/>
            </a:schemeClr>
          </a:solidFill>
          <a:ln>
            <a:noFill/>
          </a:ln>
        </p:spPr>
        <p:txBody>
          <a:bodyPr/>
          <a:lstStyle>
            <a:lvl1pPr>
              <a:defRPr>
                <a:ln>
                  <a:noFill/>
                </a:ln>
              </a:defRPr>
            </a:lvl1pPr>
          </a:lstStyle>
          <a:p>
            <a:pPr lvl="0"/>
            <a:r>
              <a:rPr lang="en-US"/>
              <a:t>Edit Master text styles</a:t>
            </a:r>
          </a:p>
        </p:txBody>
      </p:sp>
      <p:sp>
        <p:nvSpPr>
          <p:cNvPr id="9" name="Text Placeholder 8"/>
          <p:cNvSpPr>
            <a:spLocks noGrp="1"/>
          </p:cNvSpPr>
          <p:nvPr>
            <p:ph type="body" sz="quarter" idx="11"/>
          </p:nvPr>
        </p:nvSpPr>
        <p:spPr>
          <a:xfrm>
            <a:off x="3284538" y="1835154"/>
            <a:ext cx="2614612" cy="4276725"/>
          </a:xfrm>
          <a:solidFill>
            <a:schemeClr val="bg2">
              <a:lumMod val="20000"/>
              <a:lumOff val="80000"/>
            </a:schemeClr>
          </a:solidFill>
        </p:spPr>
        <p:txBody>
          <a:bodyPr/>
          <a:lstStyle/>
          <a:p>
            <a:pPr lvl="0"/>
            <a:r>
              <a:rPr lang="en-US"/>
              <a:t>Edit Master text styles</a:t>
            </a:r>
          </a:p>
        </p:txBody>
      </p:sp>
      <p:sp>
        <p:nvSpPr>
          <p:cNvPr id="11" name="Text Placeholder 10"/>
          <p:cNvSpPr>
            <a:spLocks noGrp="1"/>
          </p:cNvSpPr>
          <p:nvPr>
            <p:ph type="body" sz="quarter" idx="12"/>
          </p:nvPr>
        </p:nvSpPr>
        <p:spPr>
          <a:xfrm>
            <a:off x="6072189" y="1835154"/>
            <a:ext cx="2614612" cy="4276725"/>
          </a:xfrm>
          <a:solidFill>
            <a:schemeClr val="bg2">
              <a:lumMod val="20000"/>
              <a:lumOff val="80000"/>
            </a:schemeClr>
          </a:solidFill>
        </p:spPr>
        <p:txBody>
          <a:bodyPr/>
          <a:lstStyle/>
          <a:p>
            <a:pPr lvl="0"/>
            <a:r>
              <a:rPr lang="en-US"/>
              <a:t>Edit Master text styles</a:t>
            </a:r>
          </a:p>
        </p:txBody>
      </p:sp>
      <p:sp>
        <p:nvSpPr>
          <p:cNvPr id="16" name="Rectangle 15"/>
          <p:cNvSpPr/>
          <p:nvPr/>
        </p:nvSpPr>
        <p:spPr>
          <a:xfrm>
            <a:off x="3284542" y="1302159"/>
            <a:ext cx="2615381" cy="385097"/>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8" name="Rectangle 17"/>
          <p:cNvSpPr/>
          <p:nvPr/>
        </p:nvSpPr>
        <p:spPr>
          <a:xfrm>
            <a:off x="6072192" y="1301536"/>
            <a:ext cx="2615381" cy="385097"/>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Title 1"/>
          <p:cNvSpPr>
            <a:spLocks noGrp="1"/>
          </p:cNvSpPr>
          <p:nvPr>
            <p:ph type="title" hasCustomPrompt="1"/>
          </p:nvPr>
        </p:nvSpPr>
        <p:spPr>
          <a:xfrm>
            <a:off x="457200" y="274638"/>
            <a:ext cx="8229600" cy="591950"/>
          </a:xfrm>
        </p:spPr>
        <p:txBody>
          <a:bodyPr anchor="t" anchorCtr="0">
            <a:noAutofit/>
          </a:bodyPr>
          <a:lstStyle>
            <a:lvl1pPr>
              <a:defRPr b="1" baseline="0">
                <a:solidFill>
                  <a:schemeClr val="tx2"/>
                </a:solidFill>
              </a:defRPr>
            </a:lvl1pPr>
          </a:lstStyle>
          <a:p>
            <a:r>
              <a:rPr lang="en-US" dirty="0"/>
              <a:t>Title 28pt Century Gothic bold</a:t>
            </a:r>
          </a:p>
        </p:txBody>
      </p:sp>
      <p:sp>
        <p:nvSpPr>
          <p:cNvPr id="22" name="Rectangle 21"/>
          <p:cNvSpPr/>
          <p:nvPr/>
        </p:nvSpPr>
        <p:spPr>
          <a:xfrm>
            <a:off x="3284952" y="1302782"/>
            <a:ext cx="2615381" cy="385097"/>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5" name="Text Placeholder 4"/>
          <p:cNvSpPr>
            <a:spLocks noGrp="1"/>
          </p:cNvSpPr>
          <p:nvPr>
            <p:ph type="body" sz="quarter" idx="17" hasCustomPrompt="1"/>
          </p:nvPr>
        </p:nvSpPr>
        <p:spPr>
          <a:xfrm>
            <a:off x="457204" y="1319214"/>
            <a:ext cx="2615381" cy="366712"/>
          </a:xfrm>
        </p:spPr>
        <p:txBody>
          <a:bodyPr>
            <a:normAutofit/>
          </a:bodyPr>
          <a:lstStyle>
            <a:lvl1pPr marL="0" indent="0" algn="ctr">
              <a:buNone/>
              <a:defRPr sz="1800" b="1">
                <a:solidFill>
                  <a:schemeClr val="bg1"/>
                </a:solidFill>
              </a:defRPr>
            </a:lvl1pPr>
            <a:lvl2pPr marL="457189" indent="0">
              <a:buNone/>
              <a:defRPr sz="1800" b="1">
                <a:solidFill>
                  <a:schemeClr val="bg1"/>
                </a:solidFill>
              </a:defRPr>
            </a:lvl2pPr>
            <a:lvl3pPr marL="914377" indent="0">
              <a:buNone/>
              <a:defRPr sz="1800" b="1">
                <a:solidFill>
                  <a:schemeClr val="bg1"/>
                </a:solidFill>
              </a:defRPr>
            </a:lvl3pPr>
            <a:lvl4pPr marL="1371566" indent="0">
              <a:buNone/>
              <a:defRPr sz="1800" b="1">
                <a:solidFill>
                  <a:schemeClr val="bg1"/>
                </a:solidFill>
              </a:defRPr>
            </a:lvl4pPr>
            <a:lvl5pPr marL="1828754" indent="0">
              <a:buNone/>
              <a:defRPr sz="1800" b="1">
                <a:solidFill>
                  <a:schemeClr val="bg1"/>
                </a:solidFill>
              </a:defRPr>
            </a:lvl5pPr>
          </a:lstStyle>
          <a:p>
            <a:pPr lvl="0"/>
            <a:r>
              <a:rPr lang="en-US" dirty="0"/>
              <a:t>Title 1 18pt bold</a:t>
            </a:r>
          </a:p>
        </p:txBody>
      </p:sp>
      <p:sp>
        <p:nvSpPr>
          <p:cNvPr id="25" name="Text Placeholder 4"/>
          <p:cNvSpPr>
            <a:spLocks noGrp="1"/>
          </p:cNvSpPr>
          <p:nvPr>
            <p:ph type="body" sz="quarter" idx="18" hasCustomPrompt="1"/>
          </p:nvPr>
        </p:nvSpPr>
        <p:spPr>
          <a:xfrm>
            <a:off x="3284952" y="1319214"/>
            <a:ext cx="2615381" cy="366712"/>
          </a:xfrm>
        </p:spPr>
        <p:txBody>
          <a:bodyPr>
            <a:normAutofit/>
          </a:bodyPr>
          <a:lstStyle>
            <a:lvl1pPr marL="0" indent="0" algn="ctr">
              <a:buNone/>
              <a:defRPr sz="1800" b="1">
                <a:solidFill>
                  <a:schemeClr val="bg1"/>
                </a:solidFill>
              </a:defRPr>
            </a:lvl1pPr>
            <a:lvl2pPr marL="457189" indent="0">
              <a:buNone/>
              <a:defRPr sz="1800" b="1">
                <a:solidFill>
                  <a:schemeClr val="bg1"/>
                </a:solidFill>
              </a:defRPr>
            </a:lvl2pPr>
            <a:lvl3pPr marL="914377" indent="0">
              <a:buNone/>
              <a:defRPr sz="1800" b="1">
                <a:solidFill>
                  <a:schemeClr val="bg1"/>
                </a:solidFill>
              </a:defRPr>
            </a:lvl3pPr>
            <a:lvl4pPr marL="1371566" indent="0">
              <a:buNone/>
              <a:defRPr sz="1800" b="1">
                <a:solidFill>
                  <a:schemeClr val="bg1"/>
                </a:solidFill>
              </a:defRPr>
            </a:lvl4pPr>
            <a:lvl5pPr marL="1828754" indent="0">
              <a:buNone/>
              <a:defRPr sz="1800" b="1">
                <a:solidFill>
                  <a:schemeClr val="bg1"/>
                </a:solidFill>
              </a:defRPr>
            </a:lvl5pPr>
          </a:lstStyle>
          <a:p>
            <a:pPr lvl="0"/>
            <a:r>
              <a:rPr lang="en-US" dirty="0"/>
              <a:t>Title 2 18pt bold</a:t>
            </a:r>
          </a:p>
        </p:txBody>
      </p:sp>
      <p:sp>
        <p:nvSpPr>
          <p:cNvPr id="26" name="Text Placeholder 4"/>
          <p:cNvSpPr>
            <a:spLocks noGrp="1"/>
          </p:cNvSpPr>
          <p:nvPr>
            <p:ph type="body" sz="quarter" idx="19" hasCustomPrompt="1"/>
          </p:nvPr>
        </p:nvSpPr>
        <p:spPr>
          <a:xfrm>
            <a:off x="6071423" y="1319214"/>
            <a:ext cx="2615381" cy="366712"/>
          </a:xfrm>
        </p:spPr>
        <p:txBody>
          <a:bodyPr>
            <a:normAutofit/>
          </a:bodyPr>
          <a:lstStyle>
            <a:lvl1pPr marL="0" indent="0" algn="ctr">
              <a:buNone/>
              <a:defRPr sz="1800" b="1">
                <a:solidFill>
                  <a:schemeClr val="bg1"/>
                </a:solidFill>
              </a:defRPr>
            </a:lvl1pPr>
            <a:lvl2pPr marL="457189" indent="0">
              <a:buNone/>
              <a:defRPr sz="1800" b="1">
                <a:solidFill>
                  <a:schemeClr val="bg1"/>
                </a:solidFill>
              </a:defRPr>
            </a:lvl2pPr>
            <a:lvl3pPr marL="914377" indent="0">
              <a:buNone/>
              <a:defRPr sz="1800" b="1">
                <a:solidFill>
                  <a:schemeClr val="bg1"/>
                </a:solidFill>
              </a:defRPr>
            </a:lvl3pPr>
            <a:lvl4pPr marL="1371566" indent="0">
              <a:buNone/>
              <a:defRPr sz="1800" b="1">
                <a:solidFill>
                  <a:schemeClr val="bg1"/>
                </a:solidFill>
              </a:defRPr>
            </a:lvl4pPr>
            <a:lvl5pPr marL="1828754" indent="0">
              <a:buNone/>
              <a:defRPr sz="1800" b="1">
                <a:solidFill>
                  <a:schemeClr val="bg1"/>
                </a:solidFill>
              </a:defRPr>
            </a:lvl5pPr>
          </a:lstStyle>
          <a:p>
            <a:pPr lvl="0"/>
            <a:r>
              <a:rPr lang="en-US" dirty="0"/>
              <a:t>Title 3 18pt bold</a:t>
            </a:r>
          </a:p>
        </p:txBody>
      </p:sp>
      <p:sp>
        <p:nvSpPr>
          <p:cNvPr id="21" name="Slide Number Placeholder 3"/>
          <p:cNvSpPr>
            <a:spLocks noGrp="1"/>
          </p:cNvSpPr>
          <p:nvPr>
            <p:ph type="sldNum" sz="quarter" idx="4"/>
          </p:nvPr>
        </p:nvSpPr>
        <p:spPr>
          <a:xfrm>
            <a:off x="8309920" y="6469559"/>
            <a:ext cx="766122"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62F0BB2B-A04D-4CFE-A72F-29B51F99AAF1}" type="slidenum">
              <a:rPr lang="en-US" smtClean="0"/>
              <a:pPr/>
              <a:t>‹#›</a:t>
            </a:fld>
            <a:endParaRPr lang="en-US" dirty="0"/>
          </a:p>
        </p:txBody>
      </p:sp>
    </p:spTree>
    <p:extLst>
      <p:ext uri="{BB962C8B-B14F-4D97-AF65-F5344CB8AC3E}">
        <p14:creationId xmlns:p14="http://schemas.microsoft.com/office/powerpoint/2010/main" val="205481833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Slide Number Placeholder 3"/>
          <p:cNvSpPr>
            <a:spLocks noGrp="1"/>
          </p:cNvSpPr>
          <p:nvPr>
            <p:ph type="sldNum" sz="quarter" idx="4"/>
          </p:nvPr>
        </p:nvSpPr>
        <p:spPr>
          <a:xfrm>
            <a:off x="8309920" y="6469559"/>
            <a:ext cx="766122"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62F0BB2B-A04D-4CFE-A72F-29B51F99AAF1}" type="slidenum">
              <a:rPr lang="en-US" smtClean="0"/>
              <a:pPr/>
              <a:t>‹#›</a:t>
            </a:fld>
            <a:endParaRPr lang="en-US" dirty="0"/>
          </a:p>
        </p:txBody>
      </p:sp>
      <p:sp>
        <p:nvSpPr>
          <p:cNvPr id="5" name="Title 1"/>
          <p:cNvSpPr>
            <a:spLocks noGrp="1"/>
          </p:cNvSpPr>
          <p:nvPr>
            <p:ph type="title" hasCustomPrompt="1"/>
          </p:nvPr>
        </p:nvSpPr>
        <p:spPr>
          <a:xfrm>
            <a:off x="457200" y="274638"/>
            <a:ext cx="8229600" cy="591950"/>
          </a:xfrm>
        </p:spPr>
        <p:txBody>
          <a:bodyPr anchor="t" anchorCtr="0">
            <a:noAutofit/>
          </a:bodyPr>
          <a:lstStyle>
            <a:lvl1pPr>
              <a:defRPr b="1" baseline="0">
                <a:solidFill>
                  <a:schemeClr val="tx2"/>
                </a:solidFill>
              </a:defRPr>
            </a:lvl1pPr>
          </a:lstStyle>
          <a:p>
            <a:r>
              <a:rPr lang="en-US" dirty="0"/>
              <a:t>Blank slide Title 28pt Century Gothic bold</a:t>
            </a:r>
          </a:p>
        </p:txBody>
      </p:sp>
    </p:spTree>
    <p:extLst>
      <p:ext uri="{BB962C8B-B14F-4D97-AF65-F5344CB8AC3E}">
        <p14:creationId xmlns:p14="http://schemas.microsoft.com/office/powerpoint/2010/main" val="655967734"/>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Questions">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574368" y="4495808"/>
            <a:ext cx="603785" cy="765695"/>
          </a:xfrm>
          <a:prstGeom prst="rect">
            <a:avLst/>
          </a:prstGeom>
        </p:spPr>
      </p:pic>
      <p:cxnSp>
        <p:nvCxnSpPr>
          <p:cNvPr id="8" name="Straight Connector 7"/>
          <p:cNvCxnSpPr/>
          <p:nvPr/>
        </p:nvCxnSpPr>
        <p:spPr>
          <a:xfrm>
            <a:off x="1392483" y="5228719"/>
            <a:ext cx="7194091"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1382966" y="4265049"/>
            <a:ext cx="6365787" cy="923330"/>
          </a:xfrm>
          <a:prstGeom prst="rect">
            <a:avLst/>
          </a:prstGeom>
          <a:noFill/>
        </p:spPr>
        <p:txBody>
          <a:bodyPr wrap="square" rtlCol="0">
            <a:spAutoFit/>
          </a:bodyPr>
          <a:lstStyle/>
          <a:p>
            <a:r>
              <a:rPr lang="en-US" sz="5400" b="1" dirty="0">
                <a:solidFill>
                  <a:schemeClr val="tx2"/>
                </a:solidFill>
              </a:rPr>
              <a:t>Questions?</a:t>
            </a:r>
          </a:p>
        </p:txBody>
      </p:sp>
      <p:cxnSp>
        <p:nvCxnSpPr>
          <p:cNvPr id="7" name="Straight Connector 6"/>
          <p:cNvCxnSpPr/>
          <p:nvPr/>
        </p:nvCxnSpPr>
        <p:spPr>
          <a:xfrm>
            <a:off x="1392483" y="5228719"/>
            <a:ext cx="7194091"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382966" y="4265049"/>
            <a:ext cx="6365787" cy="923330"/>
          </a:xfrm>
          <a:prstGeom prst="rect">
            <a:avLst/>
          </a:prstGeom>
          <a:noFill/>
        </p:spPr>
        <p:txBody>
          <a:bodyPr wrap="square" rtlCol="0">
            <a:spAutoFit/>
          </a:bodyPr>
          <a:lstStyle/>
          <a:p>
            <a:r>
              <a:rPr lang="en-US" sz="5400" b="1" dirty="0">
                <a:solidFill>
                  <a:schemeClr val="tx2"/>
                </a:solidFill>
              </a:rPr>
              <a:t>Questions?</a:t>
            </a:r>
          </a:p>
        </p:txBody>
      </p:sp>
      <p:cxnSp>
        <p:nvCxnSpPr>
          <p:cNvPr id="11" name="Straight Connector 10"/>
          <p:cNvCxnSpPr/>
          <p:nvPr userDrawn="1"/>
        </p:nvCxnSpPr>
        <p:spPr>
          <a:xfrm>
            <a:off x="1392483" y="5228719"/>
            <a:ext cx="7194091"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userDrawn="1"/>
        </p:nvSpPr>
        <p:spPr>
          <a:xfrm>
            <a:off x="1382966" y="4265049"/>
            <a:ext cx="6365787" cy="923330"/>
          </a:xfrm>
          <a:prstGeom prst="rect">
            <a:avLst/>
          </a:prstGeom>
          <a:noFill/>
        </p:spPr>
        <p:txBody>
          <a:bodyPr wrap="square" rtlCol="0">
            <a:spAutoFit/>
          </a:bodyPr>
          <a:lstStyle/>
          <a:p>
            <a:r>
              <a:rPr lang="en-US" sz="5400" b="1" dirty="0">
                <a:solidFill>
                  <a:schemeClr val="tx2"/>
                </a:solidFill>
              </a:rPr>
              <a:t>Questions?</a:t>
            </a:r>
          </a:p>
        </p:txBody>
      </p:sp>
    </p:spTree>
    <p:extLst>
      <p:ext uri="{BB962C8B-B14F-4D97-AF65-F5344CB8AC3E}">
        <p14:creationId xmlns:p14="http://schemas.microsoft.com/office/powerpoint/2010/main" val="82194157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Thank you slide ">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574368" y="4495808"/>
            <a:ext cx="603785" cy="765695"/>
          </a:xfrm>
          <a:prstGeom prst="rect">
            <a:avLst/>
          </a:prstGeom>
        </p:spPr>
      </p:pic>
      <p:cxnSp>
        <p:nvCxnSpPr>
          <p:cNvPr id="8" name="Straight Connector 7"/>
          <p:cNvCxnSpPr/>
          <p:nvPr/>
        </p:nvCxnSpPr>
        <p:spPr>
          <a:xfrm>
            <a:off x="1392483" y="5228719"/>
            <a:ext cx="7194091"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1382966" y="4265049"/>
            <a:ext cx="6365787" cy="923330"/>
          </a:xfrm>
          <a:prstGeom prst="rect">
            <a:avLst/>
          </a:prstGeom>
          <a:noFill/>
        </p:spPr>
        <p:txBody>
          <a:bodyPr wrap="square" rtlCol="0">
            <a:spAutoFit/>
          </a:bodyPr>
          <a:lstStyle/>
          <a:p>
            <a:r>
              <a:rPr lang="en-US" sz="5400" b="1" dirty="0">
                <a:solidFill>
                  <a:schemeClr val="tx2"/>
                </a:solidFill>
              </a:rPr>
              <a:t>Thank you</a:t>
            </a:r>
          </a:p>
        </p:txBody>
      </p:sp>
      <p:cxnSp>
        <p:nvCxnSpPr>
          <p:cNvPr id="7" name="Straight Connector 6"/>
          <p:cNvCxnSpPr/>
          <p:nvPr/>
        </p:nvCxnSpPr>
        <p:spPr>
          <a:xfrm>
            <a:off x="1392483" y="5228719"/>
            <a:ext cx="7194091"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1382966" y="4265049"/>
            <a:ext cx="6365787" cy="923330"/>
          </a:xfrm>
          <a:prstGeom prst="rect">
            <a:avLst/>
          </a:prstGeom>
          <a:noFill/>
        </p:spPr>
        <p:txBody>
          <a:bodyPr wrap="square" rtlCol="0">
            <a:spAutoFit/>
          </a:bodyPr>
          <a:lstStyle/>
          <a:p>
            <a:r>
              <a:rPr lang="en-US" sz="5400" b="1" dirty="0">
                <a:solidFill>
                  <a:schemeClr val="tx2"/>
                </a:solidFill>
              </a:rPr>
              <a:t>Thank you</a:t>
            </a:r>
          </a:p>
        </p:txBody>
      </p:sp>
      <p:cxnSp>
        <p:nvCxnSpPr>
          <p:cNvPr id="11" name="Straight Connector 10"/>
          <p:cNvCxnSpPr/>
          <p:nvPr userDrawn="1"/>
        </p:nvCxnSpPr>
        <p:spPr>
          <a:xfrm>
            <a:off x="1392483" y="5228719"/>
            <a:ext cx="7194091"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userDrawn="1"/>
        </p:nvSpPr>
        <p:spPr>
          <a:xfrm>
            <a:off x="1382966" y="4265049"/>
            <a:ext cx="6365787" cy="923330"/>
          </a:xfrm>
          <a:prstGeom prst="rect">
            <a:avLst/>
          </a:prstGeom>
          <a:noFill/>
        </p:spPr>
        <p:txBody>
          <a:bodyPr wrap="square" rtlCol="0">
            <a:spAutoFit/>
          </a:bodyPr>
          <a:lstStyle/>
          <a:p>
            <a:r>
              <a:rPr lang="en-US" sz="5400" b="1" dirty="0">
                <a:solidFill>
                  <a:schemeClr val="tx2"/>
                </a:solidFill>
              </a:rPr>
              <a:t>Thank you</a:t>
            </a:r>
          </a:p>
        </p:txBody>
      </p:sp>
    </p:spTree>
    <p:extLst>
      <p:ext uri="{BB962C8B-B14F-4D97-AF65-F5344CB8AC3E}">
        <p14:creationId xmlns:p14="http://schemas.microsoft.com/office/powerpoint/2010/main" val="336805158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 long">
    <p:spTree>
      <p:nvGrpSpPr>
        <p:cNvPr id="1" name=""/>
        <p:cNvGrpSpPr/>
        <p:nvPr/>
      </p:nvGrpSpPr>
      <p:grpSpPr>
        <a:xfrm>
          <a:off x="0" y="0"/>
          <a:ext cx="0" cy="0"/>
          <a:chOff x="0" y="0"/>
          <a:chExt cx="0" cy="0"/>
        </a:xfrm>
      </p:grpSpPr>
      <p:sp>
        <p:nvSpPr>
          <p:cNvPr id="39" name="Title 1"/>
          <p:cNvSpPr>
            <a:spLocks noGrp="1"/>
          </p:cNvSpPr>
          <p:nvPr>
            <p:ph type="title" hasCustomPrompt="1"/>
          </p:nvPr>
        </p:nvSpPr>
        <p:spPr>
          <a:xfrm>
            <a:off x="457200" y="236396"/>
            <a:ext cx="8229600" cy="857223"/>
          </a:xfrm>
        </p:spPr>
        <p:txBody>
          <a:bodyPr anchor="t" anchorCtr="0">
            <a:noAutofit/>
          </a:bodyPr>
          <a:lstStyle>
            <a:lvl1pPr>
              <a:defRPr sz="4000" baseline="0">
                <a:solidFill>
                  <a:schemeClr val="tx2"/>
                </a:solidFill>
              </a:defRPr>
            </a:lvl1pPr>
          </a:lstStyle>
          <a:p>
            <a:r>
              <a:rPr lang="en-US" dirty="0"/>
              <a:t>Long agenda title 40pt bold</a:t>
            </a:r>
          </a:p>
        </p:txBody>
      </p:sp>
    </p:spTree>
    <p:extLst>
      <p:ext uri="{BB962C8B-B14F-4D97-AF65-F5344CB8AC3E}">
        <p14:creationId xmlns:p14="http://schemas.microsoft.com/office/powerpoint/2010/main" val="342367912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Logo slide ">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68132" y="2588974"/>
            <a:ext cx="5623301" cy="1466627"/>
          </a:xfrm>
          <a:prstGeom prst="rect">
            <a:avLst/>
          </a:prstGeom>
        </p:spPr>
      </p:pic>
      <p:sp>
        <p:nvSpPr>
          <p:cNvPr id="4" name="Title 1"/>
          <p:cNvSpPr txBox="1">
            <a:spLocks/>
          </p:cNvSpPr>
          <p:nvPr/>
        </p:nvSpPr>
        <p:spPr>
          <a:xfrm>
            <a:off x="457200" y="5667396"/>
            <a:ext cx="8229600" cy="857223"/>
          </a:xfrm>
          <a:prstGeom prst="rect">
            <a:avLst/>
          </a:prstGeom>
        </p:spPr>
        <p:txBody>
          <a:bodyPr>
            <a:normAutofit/>
          </a:bodyPr>
          <a:lstStyle>
            <a:lvl1pPr algn="ctr" defTabSz="914400" rtl="0" eaLnBrk="1" latinLnBrk="0" hangingPunct="1">
              <a:lnSpc>
                <a:spcPct val="90000"/>
              </a:lnSpc>
              <a:spcBef>
                <a:spcPct val="0"/>
              </a:spcBef>
              <a:buNone/>
              <a:defRPr sz="1200" b="0" kern="1200" baseline="0">
                <a:solidFill>
                  <a:schemeClr val="bg2"/>
                </a:solidFill>
                <a:latin typeface="+mj-lt"/>
                <a:ea typeface="+mj-ea"/>
                <a:cs typeface="+mj-cs"/>
              </a:defRPr>
            </a:lvl1pPr>
          </a:lstStyle>
          <a:p>
            <a:r>
              <a:rPr lang="en-US" sz="1200" dirty="0">
                <a:solidFill>
                  <a:schemeClr val="bg2">
                    <a:lumMod val="90000"/>
                  </a:schemeClr>
                </a:solidFill>
              </a:rPr>
              <a:t>An independent member of the Blue Shield Association</a:t>
            </a:r>
          </a:p>
        </p:txBody>
      </p:sp>
    </p:spTree>
    <p:extLst>
      <p:ext uri="{BB962C8B-B14F-4D97-AF65-F5344CB8AC3E}">
        <p14:creationId xmlns:p14="http://schemas.microsoft.com/office/powerpoint/2010/main" val="60874461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genda - extra long">
    <p:spTree>
      <p:nvGrpSpPr>
        <p:cNvPr id="1" name=""/>
        <p:cNvGrpSpPr/>
        <p:nvPr/>
      </p:nvGrpSpPr>
      <p:grpSpPr>
        <a:xfrm>
          <a:off x="0" y="0"/>
          <a:ext cx="0" cy="0"/>
          <a:chOff x="0" y="0"/>
          <a:chExt cx="0" cy="0"/>
        </a:xfrm>
      </p:grpSpPr>
      <p:sp>
        <p:nvSpPr>
          <p:cNvPr id="52" name="Title 1"/>
          <p:cNvSpPr>
            <a:spLocks noGrp="1"/>
          </p:cNvSpPr>
          <p:nvPr>
            <p:ph type="title" hasCustomPrompt="1"/>
          </p:nvPr>
        </p:nvSpPr>
        <p:spPr>
          <a:xfrm>
            <a:off x="457200" y="236396"/>
            <a:ext cx="8229600" cy="857223"/>
          </a:xfrm>
        </p:spPr>
        <p:txBody>
          <a:bodyPr anchor="t" anchorCtr="0">
            <a:noAutofit/>
          </a:bodyPr>
          <a:lstStyle>
            <a:lvl1pPr>
              <a:defRPr sz="4000" baseline="0">
                <a:solidFill>
                  <a:schemeClr val="tx2"/>
                </a:solidFill>
              </a:defRPr>
            </a:lvl1pPr>
          </a:lstStyle>
          <a:p>
            <a:r>
              <a:rPr lang="en-US" dirty="0"/>
              <a:t>Extra long agenda title 40pt bold</a:t>
            </a:r>
          </a:p>
        </p:txBody>
      </p:sp>
    </p:spTree>
    <p:extLst>
      <p:ext uri="{BB962C8B-B14F-4D97-AF65-F5344CB8AC3E}">
        <p14:creationId xmlns:p14="http://schemas.microsoft.com/office/powerpoint/2010/main" val="180026063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ransition slide ">
    <p:bg>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779184" y="3924406"/>
            <a:ext cx="6687383" cy="1225695"/>
          </a:xfrm>
          <a:prstGeom prst="rect">
            <a:avLst/>
          </a:prstGeom>
        </p:spPr>
        <p:txBody>
          <a:bodyPr anchor="b" anchorCtr="0">
            <a:noAutofit/>
          </a:bodyPr>
          <a:lstStyle>
            <a:lvl1pPr algn="l">
              <a:defRPr sz="4000" baseline="0">
                <a:solidFill>
                  <a:schemeClr val="tx2"/>
                </a:solidFill>
              </a:defRPr>
            </a:lvl1pPr>
          </a:lstStyle>
          <a:p>
            <a:r>
              <a:rPr lang="en-US" dirty="0"/>
              <a:t>Transition slide title 40pt Century Gothic bold </a:t>
            </a:r>
          </a:p>
        </p:txBody>
      </p:sp>
      <p:pic>
        <p:nvPicPr>
          <p:cNvPr id="13" name="Picture 12"/>
          <p:cNvPicPr>
            <a:picLocks noChangeAspect="1"/>
          </p:cNvPicPr>
          <p:nvPr userDrawn="1"/>
        </p:nvPicPr>
        <p:blipFill>
          <a:blip r:embed="rId2"/>
          <a:stretch>
            <a:fillRect/>
          </a:stretch>
        </p:blipFill>
        <p:spPr>
          <a:xfrm>
            <a:off x="8066833" y="4495808"/>
            <a:ext cx="603785" cy="765695"/>
          </a:xfrm>
          <a:prstGeom prst="rect">
            <a:avLst/>
          </a:prstGeom>
        </p:spPr>
      </p:pic>
      <p:cxnSp>
        <p:nvCxnSpPr>
          <p:cNvPr id="14" name="Straight Connector 13"/>
          <p:cNvCxnSpPr/>
          <p:nvPr/>
        </p:nvCxnSpPr>
        <p:spPr>
          <a:xfrm>
            <a:off x="788698" y="5228719"/>
            <a:ext cx="7194091"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788698" y="5228719"/>
            <a:ext cx="7194091"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788698" y="5228719"/>
            <a:ext cx="7194091" cy="0"/>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899526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I column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2pPr>
              <a:defRPr/>
            </a:lvl2pPr>
          </a:lstStyle>
          <a:p>
            <a:r>
              <a:rPr lang="en-US" dirty="0"/>
              <a:t>First level bullet, century gothic, 18pt, blue bullet</a:t>
            </a:r>
          </a:p>
          <a:p>
            <a:pPr lvl="1"/>
            <a:r>
              <a:rPr lang="en-US" dirty="0"/>
              <a:t>Second level bullet, century gothic, 16pt, dark blue bullet</a:t>
            </a:r>
          </a:p>
          <a:p>
            <a:pPr lvl="2"/>
            <a:r>
              <a:rPr lang="en-US" dirty="0"/>
              <a:t>Third level bullet, century gothic, 14pt, grey bullet</a:t>
            </a:r>
          </a:p>
        </p:txBody>
      </p:sp>
      <p:sp>
        <p:nvSpPr>
          <p:cNvPr id="4" name="Title 1"/>
          <p:cNvSpPr>
            <a:spLocks noGrp="1"/>
          </p:cNvSpPr>
          <p:nvPr>
            <p:ph type="title" hasCustomPrompt="1"/>
          </p:nvPr>
        </p:nvSpPr>
        <p:spPr>
          <a:xfrm>
            <a:off x="457200" y="274638"/>
            <a:ext cx="8229600" cy="591950"/>
          </a:xfrm>
        </p:spPr>
        <p:txBody>
          <a:bodyPr anchor="t" anchorCtr="0">
            <a:noAutofit/>
          </a:bodyPr>
          <a:lstStyle>
            <a:lvl1pPr>
              <a:defRPr b="1" baseline="0">
                <a:solidFill>
                  <a:schemeClr val="tx2"/>
                </a:solidFill>
              </a:defRPr>
            </a:lvl1pPr>
          </a:lstStyle>
          <a:p>
            <a:r>
              <a:rPr lang="en-US" dirty="0"/>
              <a:t>1-column layout title 28pt Century Gothic bold </a:t>
            </a:r>
          </a:p>
        </p:txBody>
      </p:sp>
    </p:spTree>
    <p:extLst>
      <p:ext uri="{BB962C8B-B14F-4D97-AF65-F5344CB8AC3E}">
        <p14:creationId xmlns:p14="http://schemas.microsoft.com/office/powerpoint/2010/main" val="196541555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lumn content ">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1" y="1235594"/>
            <a:ext cx="3994856" cy="3394075"/>
          </a:xfrm>
        </p:spPr>
        <p:txBody>
          <a:bodyPr>
            <a:normAutofit/>
          </a:bodyPr>
          <a:lstStyle>
            <a:lvl1pPr>
              <a:defRPr sz="1600"/>
            </a:lvl1pPr>
            <a:lvl2pPr marL="458777" indent="-169858">
              <a:defRPr sz="1400"/>
            </a:lvl2pPr>
            <a:lvl3pPr marL="684196" indent="-169858">
              <a:defRPr sz="1200"/>
            </a:lvl3pPr>
            <a:lvl4pPr>
              <a:defRPr sz="1100"/>
            </a:lvl4pPr>
            <a:lvl5pPr>
              <a:defRPr sz="1100"/>
            </a:lvl5pPr>
            <a:lvl6pPr>
              <a:defRPr sz="1800"/>
            </a:lvl6pPr>
            <a:lvl7pPr>
              <a:defRPr sz="1800"/>
            </a:lvl7pPr>
            <a:lvl8pPr>
              <a:defRPr sz="1800"/>
            </a:lvl8pPr>
            <a:lvl9pPr>
              <a:defRPr sz="1800"/>
            </a:lvl9pPr>
          </a:lstStyle>
          <a:p>
            <a:r>
              <a:rPr lang="en-US" dirty="0"/>
              <a:t>First level bullet, century gothic, 16pt, blue bullet</a:t>
            </a:r>
          </a:p>
          <a:p>
            <a:pPr lvl="1"/>
            <a:r>
              <a:rPr lang="en-US" dirty="0"/>
              <a:t>Second level bullet, century gothic, 14pt, dark blue bullet</a:t>
            </a:r>
          </a:p>
          <a:p>
            <a:pPr lvl="2"/>
            <a:r>
              <a:rPr lang="en-US" dirty="0"/>
              <a:t>Third level bullet, century gothic, 12pt, grey bullet</a:t>
            </a:r>
          </a:p>
        </p:txBody>
      </p:sp>
      <p:sp>
        <p:nvSpPr>
          <p:cNvPr id="4" name="Content Placeholder 3"/>
          <p:cNvSpPr>
            <a:spLocks noGrp="1"/>
          </p:cNvSpPr>
          <p:nvPr>
            <p:ph sz="half" idx="2" hasCustomPrompt="1"/>
          </p:nvPr>
        </p:nvSpPr>
        <p:spPr>
          <a:xfrm>
            <a:off x="4648201" y="1235594"/>
            <a:ext cx="3989888" cy="3394075"/>
          </a:xfrm>
        </p:spPr>
        <p:txBody>
          <a:bodyPr>
            <a:normAutofit/>
          </a:bodyPr>
          <a:lstStyle>
            <a:lvl1pPr>
              <a:defRPr sz="1600"/>
            </a:lvl1pPr>
            <a:lvl2pPr marL="458777" indent="-169858">
              <a:defRPr sz="1400"/>
            </a:lvl2pPr>
            <a:lvl3pPr marL="684196" indent="-169858">
              <a:defRPr sz="1200"/>
            </a:lvl3pPr>
            <a:lvl4pPr>
              <a:defRPr sz="1100"/>
            </a:lvl4pPr>
            <a:lvl5pPr>
              <a:defRPr sz="1100"/>
            </a:lvl5pPr>
            <a:lvl6pPr>
              <a:defRPr sz="1800"/>
            </a:lvl6pPr>
            <a:lvl7pPr>
              <a:defRPr sz="1800"/>
            </a:lvl7pPr>
            <a:lvl8pPr>
              <a:defRPr sz="1800"/>
            </a:lvl8pPr>
            <a:lvl9pPr>
              <a:defRPr sz="1800"/>
            </a:lvl9pPr>
          </a:lstStyle>
          <a:p>
            <a:r>
              <a:rPr lang="en-US" dirty="0"/>
              <a:t>First level bullet, century gothic, 16pt, blue bullet</a:t>
            </a:r>
          </a:p>
          <a:p>
            <a:pPr lvl="1"/>
            <a:r>
              <a:rPr lang="en-US" dirty="0"/>
              <a:t>Second level bullet, century gothic, 14pt, dark blue bullet</a:t>
            </a:r>
          </a:p>
          <a:p>
            <a:pPr lvl="2"/>
            <a:r>
              <a:rPr lang="en-US" dirty="0"/>
              <a:t>Third level bullet, century gothic, 12pt, grey bullet</a:t>
            </a:r>
          </a:p>
        </p:txBody>
      </p:sp>
      <p:sp>
        <p:nvSpPr>
          <p:cNvPr id="7" name="Title 1"/>
          <p:cNvSpPr>
            <a:spLocks noGrp="1"/>
          </p:cNvSpPr>
          <p:nvPr>
            <p:ph type="title" hasCustomPrompt="1"/>
          </p:nvPr>
        </p:nvSpPr>
        <p:spPr>
          <a:xfrm>
            <a:off x="457200" y="274638"/>
            <a:ext cx="8229600" cy="591950"/>
          </a:xfrm>
        </p:spPr>
        <p:txBody>
          <a:bodyPr anchor="t" anchorCtr="0">
            <a:noAutofit/>
          </a:bodyPr>
          <a:lstStyle>
            <a:lvl1pPr>
              <a:defRPr b="1" baseline="0">
                <a:solidFill>
                  <a:schemeClr val="tx2"/>
                </a:solidFill>
              </a:defRPr>
            </a:lvl1pPr>
          </a:lstStyle>
          <a:p>
            <a:r>
              <a:rPr lang="en-US" dirty="0"/>
              <a:t>2-column layout title 28pt Century Gothic bold </a:t>
            </a:r>
          </a:p>
        </p:txBody>
      </p:sp>
    </p:spTree>
    <p:extLst>
      <p:ext uri="{BB962C8B-B14F-4D97-AF65-F5344CB8AC3E}">
        <p14:creationId xmlns:p14="http://schemas.microsoft.com/office/powerpoint/2010/main" val="134554608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able slide ">
    <p:spTree>
      <p:nvGrpSpPr>
        <p:cNvPr id="1" name=""/>
        <p:cNvGrpSpPr/>
        <p:nvPr/>
      </p:nvGrpSpPr>
      <p:grpSpPr>
        <a:xfrm>
          <a:off x="0" y="0"/>
          <a:ext cx="0" cy="0"/>
          <a:chOff x="0" y="0"/>
          <a:chExt cx="0" cy="0"/>
        </a:xfrm>
      </p:grpSpPr>
      <p:sp>
        <p:nvSpPr>
          <p:cNvPr id="5" name="Table Placeholder 4"/>
          <p:cNvSpPr>
            <a:spLocks noGrp="1"/>
          </p:cNvSpPr>
          <p:nvPr>
            <p:ph type="tbl" sz="quarter" idx="11"/>
          </p:nvPr>
        </p:nvSpPr>
        <p:spPr>
          <a:xfrm>
            <a:off x="457200" y="1460508"/>
            <a:ext cx="8229600" cy="3781425"/>
          </a:xfrm>
        </p:spPr>
        <p:txBody>
          <a:bodyPr/>
          <a:lstStyle/>
          <a:p>
            <a:r>
              <a:rPr lang="en-US" dirty="0"/>
              <a:t>Click icon to add table</a:t>
            </a:r>
          </a:p>
        </p:txBody>
      </p:sp>
      <p:sp>
        <p:nvSpPr>
          <p:cNvPr id="8" name="Title 1"/>
          <p:cNvSpPr>
            <a:spLocks noGrp="1"/>
          </p:cNvSpPr>
          <p:nvPr>
            <p:ph type="title" hasCustomPrompt="1"/>
          </p:nvPr>
        </p:nvSpPr>
        <p:spPr>
          <a:xfrm>
            <a:off x="457200" y="274638"/>
            <a:ext cx="8229600" cy="591950"/>
          </a:xfrm>
        </p:spPr>
        <p:txBody>
          <a:bodyPr anchor="t" anchorCtr="0">
            <a:noAutofit/>
          </a:bodyPr>
          <a:lstStyle>
            <a:lvl1pPr>
              <a:defRPr b="1" baseline="0">
                <a:solidFill>
                  <a:schemeClr val="tx2"/>
                </a:solidFill>
              </a:defRPr>
            </a:lvl1pPr>
          </a:lstStyle>
          <a:p>
            <a:r>
              <a:rPr lang="en-US" dirty="0"/>
              <a:t>Table title 28pt Century Gothic bold</a:t>
            </a:r>
          </a:p>
        </p:txBody>
      </p:sp>
    </p:spTree>
    <p:extLst>
      <p:ext uri="{BB962C8B-B14F-4D97-AF65-F5344CB8AC3E}">
        <p14:creationId xmlns:p14="http://schemas.microsoft.com/office/powerpoint/2010/main" val="249032010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hart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274638"/>
            <a:ext cx="8229600" cy="591950"/>
          </a:xfrm>
        </p:spPr>
        <p:txBody>
          <a:bodyPr anchor="t" anchorCtr="0">
            <a:noAutofit/>
          </a:bodyPr>
          <a:lstStyle>
            <a:lvl1pPr>
              <a:defRPr b="1" baseline="0">
                <a:solidFill>
                  <a:schemeClr val="tx2"/>
                </a:solidFill>
              </a:defRPr>
            </a:lvl1pPr>
          </a:lstStyle>
          <a:p>
            <a:r>
              <a:rPr lang="en-US" dirty="0"/>
              <a:t>Chart title 28pt Century Gothic bold</a:t>
            </a:r>
          </a:p>
        </p:txBody>
      </p:sp>
    </p:spTree>
    <p:extLst>
      <p:ext uri="{BB962C8B-B14F-4D97-AF65-F5344CB8AC3E}">
        <p14:creationId xmlns:p14="http://schemas.microsoft.com/office/powerpoint/2010/main" val="316433007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36396"/>
            <a:ext cx="8229600" cy="857223"/>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43173"/>
            <a:ext cx="8229600" cy="452596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grpSp>
        <p:nvGrpSpPr>
          <p:cNvPr id="6" name="Group 5"/>
          <p:cNvGrpSpPr/>
          <p:nvPr userDrawn="1"/>
        </p:nvGrpSpPr>
        <p:grpSpPr>
          <a:xfrm>
            <a:off x="126150" y="6522834"/>
            <a:ext cx="2322469" cy="246221"/>
            <a:chOff x="126146" y="6522826"/>
            <a:chExt cx="2322469" cy="246221"/>
          </a:xfrm>
        </p:grpSpPr>
        <p:pic>
          <p:nvPicPr>
            <p:cNvPr id="7" name="Picture 6"/>
            <p:cNvPicPr>
              <a:picLocks noChangeAspect="1"/>
            </p:cNvPicPr>
            <p:nvPr/>
          </p:nvPicPr>
          <p:blipFill>
            <a:blip r:embed="rId17"/>
            <a:stretch>
              <a:fillRect/>
            </a:stretch>
          </p:blipFill>
          <p:spPr>
            <a:xfrm>
              <a:off x="126146" y="6524916"/>
              <a:ext cx="192508" cy="244131"/>
            </a:xfrm>
            <a:prstGeom prst="rect">
              <a:avLst/>
            </a:prstGeom>
          </p:spPr>
        </p:pic>
        <p:cxnSp>
          <p:nvCxnSpPr>
            <p:cNvPr id="9" name="Straight Connector 8"/>
            <p:cNvCxnSpPr/>
            <p:nvPr/>
          </p:nvCxnSpPr>
          <p:spPr>
            <a:xfrm>
              <a:off x="447258" y="6550210"/>
              <a:ext cx="0" cy="203107"/>
            </a:xfrm>
            <a:prstGeom prst="line">
              <a:avLst/>
            </a:prstGeom>
            <a:ln w="6350" cap="rnd">
              <a:solidFill>
                <a:schemeClr val="bg2"/>
              </a:solidFill>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488197" y="6522826"/>
              <a:ext cx="1960418" cy="246221"/>
            </a:xfrm>
            <a:prstGeom prst="rect">
              <a:avLst/>
            </a:prstGeom>
            <a:noFill/>
          </p:spPr>
          <p:txBody>
            <a:bodyPr wrap="square" rtlCol="0">
              <a:spAutoFit/>
            </a:bodyPr>
            <a:lstStyle/>
            <a:p>
              <a:r>
                <a:rPr lang="en-US" sz="1000" dirty="0">
                  <a:solidFill>
                    <a:schemeClr val="bg1">
                      <a:lumMod val="50000"/>
                    </a:schemeClr>
                  </a:solidFill>
                </a:rPr>
                <a:t>Blue Shield of </a:t>
              </a:r>
              <a:r>
                <a:rPr lang="en-US" sz="1000" spc="-51" baseline="0" dirty="0">
                  <a:solidFill>
                    <a:schemeClr val="bg1">
                      <a:lumMod val="50000"/>
                    </a:schemeClr>
                  </a:solidFill>
                </a:rPr>
                <a:t>Ca</a:t>
              </a:r>
              <a:r>
                <a:rPr lang="en-US" sz="1000" dirty="0">
                  <a:solidFill>
                    <a:schemeClr val="bg1">
                      <a:lumMod val="50000"/>
                    </a:schemeClr>
                  </a:solidFill>
                </a:rPr>
                <a:t>lifornia</a:t>
              </a:r>
            </a:p>
          </p:txBody>
        </p:sp>
      </p:grpSp>
      <p:sp>
        <p:nvSpPr>
          <p:cNvPr id="12" name="TextBox 11">
            <a:extLst>
              <a:ext uri="{FF2B5EF4-FFF2-40B4-BE49-F238E27FC236}">
                <a16:creationId xmlns:a16="http://schemas.microsoft.com/office/drawing/2014/main" id="{CD06690E-2F90-45C4-BAFF-F30B5D1CF3EA}"/>
              </a:ext>
            </a:extLst>
          </p:cNvPr>
          <p:cNvSpPr txBox="1"/>
          <p:nvPr userDrawn="1"/>
        </p:nvSpPr>
        <p:spPr>
          <a:xfrm>
            <a:off x="7525772" y="6477447"/>
            <a:ext cx="1499569" cy="276999"/>
          </a:xfrm>
          <a:prstGeom prst="rect">
            <a:avLst/>
          </a:prstGeom>
          <a:noFill/>
        </p:spPr>
        <p:txBody>
          <a:bodyPr wrap="square" rtlCol="0" anchor="ctr">
            <a:spAutoFit/>
          </a:bodyPr>
          <a:lstStyle/>
          <a:p>
            <a:pPr algn="r"/>
            <a:fld id="{713F1D9B-D5CC-4BF6-A6C7-936181D33680}" type="slidenum">
              <a:rPr lang="en-US" sz="1200" smtClean="0">
                <a:solidFill>
                  <a:schemeClr val="bg2"/>
                </a:solidFill>
                <a:ea typeface="ＭＳ Ｐゴシック" charset="-128"/>
                <a:cs typeface="Arial" pitchFamily="34" charset="0"/>
              </a:rPr>
              <a:pPr algn="r"/>
              <a:t>‹#›</a:t>
            </a:fld>
            <a:endParaRPr lang="en-US" sz="1200" dirty="0">
              <a:solidFill>
                <a:schemeClr val="bg2"/>
              </a:solidFill>
            </a:endParaRPr>
          </a:p>
        </p:txBody>
      </p:sp>
    </p:spTree>
    <p:extLst>
      <p:ext uri="{BB962C8B-B14F-4D97-AF65-F5344CB8AC3E}">
        <p14:creationId xmlns:p14="http://schemas.microsoft.com/office/powerpoint/2010/main" val="242113602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Lst>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hf hdr="0" ftr="0" dt="0"/>
  <p:txStyles>
    <p:titleStyle>
      <a:lvl1pPr algn="l" defTabSz="457189" rtl="0" eaLnBrk="1" latinLnBrk="0" hangingPunct="1">
        <a:spcBef>
          <a:spcPct val="0"/>
        </a:spcBef>
        <a:buNone/>
        <a:defRPr sz="2800" b="1" kern="1200">
          <a:solidFill>
            <a:schemeClr val="tx2"/>
          </a:solidFill>
          <a:latin typeface="Century Gothic"/>
          <a:ea typeface="+mj-ea"/>
          <a:cs typeface="Century Gothic"/>
        </a:defRPr>
      </a:lvl1pPr>
    </p:titleStyle>
    <p:bodyStyle>
      <a:lvl1pPr marL="173034" indent="-173034" algn="l" defTabSz="457189" rtl="0" eaLnBrk="1" latinLnBrk="0" hangingPunct="1">
        <a:spcBef>
          <a:spcPts val="300"/>
        </a:spcBef>
        <a:spcAft>
          <a:spcPts val="300"/>
        </a:spcAft>
        <a:buClr>
          <a:schemeClr val="tx2"/>
        </a:buClr>
        <a:buFont typeface="Arial"/>
        <a:buChar char="•"/>
        <a:defRPr sz="1800" kern="1200">
          <a:solidFill>
            <a:schemeClr val="tx1"/>
          </a:solidFill>
          <a:latin typeface="Century Gothic"/>
          <a:ea typeface="+mn-ea"/>
          <a:cs typeface="Century Gothic"/>
        </a:defRPr>
      </a:lvl1pPr>
      <a:lvl2pPr marL="627047" indent="-169858" algn="l" defTabSz="457189" rtl="0" eaLnBrk="1" latinLnBrk="0" hangingPunct="1">
        <a:spcBef>
          <a:spcPts val="300"/>
        </a:spcBef>
        <a:spcAft>
          <a:spcPts val="300"/>
        </a:spcAft>
        <a:buClr>
          <a:schemeClr val="accent2"/>
        </a:buClr>
        <a:buFont typeface="Arial"/>
        <a:buChar char="•"/>
        <a:defRPr sz="1600" kern="1200">
          <a:solidFill>
            <a:schemeClr val="tx1"/>
          </a:solidFill>
          <a:latin typeface="Century Gothic"/>
          <a:ea typeface="+mn-ea"/>
          <a:cs typeface="Century Gothic"/>
        </a:defRPr>
      </a:lvl2pPr>
      <a:lvl3pPr marL="1142971" indent="-228594" algn="l" defTabSz="457189" rtl="0" eaLnBrk="1" latinLnBrk="0" hangingPunct="1">
        <a:spcBef>
          <a:spcPts val="300"/>
        </a:spcBef>
        <a:spcAft>
          <a:spcPts val="300"/>
        </a:spcAft>
        <a:buClr>
          <a:schemeClr val="bg1">
            <a:lumMod val="50000"/>
          </a:schemeClr>
        </a:buClr>
        <a:buFont typeface="Arial"/>
        <a:buChar char="•"/>
        <a:defRPr sz="1400" kern="1200">
          <a:solidFill>
            <a:schemeClr val="tx1"/>
          </a:solidFill>
          <a:latin typeface="Century Gothic"/>
          <a:ea typeface="+mn-ea"/>
          <a:cs typeface="Century Gothic"/>
        </a:defRPr>
      </a:lvl3pPr>
      <a:lvl4pPr marL="1600160" indent="-228594" algn="l" defTabSz="457189" rtl="0" eaLnBrk="1" latinLnBrk="0" hangingPunct="1">
        <a:spcBef>
          <a:spcPts val="500"/>
        </a:spcBef>
        <a:buFont typeface="Arial"/>
        <a:buChar char="–"/>
        <a:defRPr sz="1200" kern="1200">
          <a:solidFill>
            <a:schemeClr val="tx1"/>
          </a:solidFill>
          <a:latin typeface="Century Gothic"/>
          <a:ea typeface="+mn-ea"/>
          <a:cs typeface="Century Gothic"/>
        </a:defRPr>
      </a:lvl4pPr>
      <a:lvl5pPr marL="2057349" indent="-228594" algn="l" defTabSz="457189" rtl="0" eaLnBrk="1" latinLnBrk="0" hangingPunct="1">
        <a:spcBef>
          <a:spcPts val="500"/>
        </a:spcBef>
        <a:buFont typeface="Arial"/>
        <a:buChar char="»"/>
        <a:defRPr sz="1200" kern="1200">
          <a:solidFill>
            <a:schemeClr val="tx1"/>
          </a:solidFill>
          <a:latin typeface="Century Gothic"/>
          <a:ea typeface="+mn-ea"/>
          <a:cs typeface="Century Gothic"/>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36396"/>
            <a:ext cx="8229600" cy="857223"/>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43173"/>
            <a:ext cx="8229600" cy="452596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p:txBody>
      </p:sp>
      <p:sp>
        <p:nvSpPr>
          <p:cNvPr id="8" name="Slide Number Placeholder 3"/>
          <p:cNvSpPr>
            <a:spLocks noGrp="1"/>
          </p:cNvSpPr>
          <p:nvPr>
            <p:ph type="sldNum" sz="quarter" idx="4"/>
          </p:nvPr>
        </p:nvSpPr>
        <p:spPr>
          <a:xfrm>
            <a:off x="8309920" y="6469559"/>
            <a:ext cx="766122" cy="365125"/>
          </a:xfrm>
          <a:prstGeom prst="rect">
            <a:avLst/>
          </a:prstGeom>
        </p:spPr>
        <p:txBody>
          <a:bodyPr vert="horz" lIns="91440" tIns="45720" rIns="91440" bIns="45720" rtlCol="0" anchor="ctr"/>
          <a:lstStyle>
            <a:lvl1pPr algn="r">
              <a:defRPr sz="1200">
                <a:solidFill>
                  <a:schemeClr val="bg1">
                    <a:lumMod val="50000"/>
                  </a:schemeClr>
                </a:solidFill>
              </a:defRPr>
            </a:lvl1pPr>
          </a:lstStyle>
          <a:p>
            <a:fld id="{62F0BB2B-A04D-4CFE-A72F-29B51F99AAF1}" type="slidenum">
              <a:rPr lang="en-US" smtClean="0"/>
              <a:pPr/>
              <a:t>‹#›</a:t>
            </a:fld>
            <a:endParaRPr lang="en-US" dirty="0"/>
          </a:p>
        </p:txBody>
      </p:sp>
      <p:grpSp>
        <p:nvGrpSpPr>
          <p:cNvPr id="6" name="Group 5"/>
          <p:cNvGrpSpPr/>
          <p:nvPr userDrawn="1"/>
        </p:nvGrpSpPr>
        <p:grpSpPr>
          <a:xfrm>
            <a:off x="126150" y="6522834"/>
            <a:ext cx="2322469" cy="246221"/>
            <a:chOff x="126146" y="6522826"/>
            <a:chExt cx="2322469" cy="246221"/>
          </a:xfrm>
        </p:grpSpPr>
        <p:pic>
          <p:nvPicPr>
            <p:cNvPr id="7" name="Picture 6"/>
            <p:cNvPicPr>
              <a:picLocks noChangeAspect="1"/>
            </p:cNvPicPr>
            <p:nvPr/>
          </p:nvPicPr>
          <p:blipFill>
            <a:blip r:embed="rId17"/>
            <a:stretch>
              <a:fillRect/>
            </a:stretch>
          </p:blipFill>
          <p:spPr>
            <a:xfrm>
              <a:off x="126146" y="6524916"/>
              <a:ext cx="192508" cy="244131"/>
            </a:xfrm>
            <a:prstGeom prst="rect">
              <a:avLst/>
            </a:prstGeom>
          </p:spPr>
        </p:pic>
        <p:cxnSp>
          <p:nvCxnSpPr>
            <p:cNvPr id="9" name="Straight Connector 8"/>
            <p:cNvCxnSpPr/>
            <p:nvPr/>
          </p:nvCxnSpPr>
          <p:spPr>
            <a:xfrm>
              <a:off x="447258" y="6550210"/>
              <a:ext cx="0" cy="203107"/>
            </a:xfrm>
            <a:prstGeom prst="line">
              <a:avLst/>
            </a:prstGeom>
            <a:ln w="6350" cap="rnd">
              <a:solidFill>
                <a:schemeClr val="bg2"/>
              </a:solidFill>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488197" y="6522826"/>
              <a:ext cx="1960418" cy="246221"/>
            </a:xfrm>
            <a:prstGeom prst="rect">
              <a:avLst/>
            </a:prstGeom>
            <a:noFill/>
          </p:spPr>
          <p:txBody>
            <a:bodyPr wrap="square" rtlCol="0">
              <a:spAutoFit/>
            </a:bodyPr>
            <a:lstStyle/>
            <a:p>
              <a:r>
                <a:rPr lang="en-US" sz="1000" dirty="0">
                  <a:solidFill>
                    <a:schemeClr val="bg1">
                      <a:lumMod val="50000"/>
                    </a:schemeClr>
                  </a:solidFill>
                </a:rPr>
                <a:t>Blue Shield of </a:t>
              </a:r>
              <a:r>
                <a:rPr lang="en-US" sz="1000" spc="-51" baseline="0" dirty="0">
                  <a:solidFill>
                    <a:schemeClr val="bg1">
                      <a:lumMod val="50000"/>
                    </a:schemeClr>
                  </a:solidFill>
                </a:rPr>
                <a:t>Ca</a:t>
              </a:r>
              <a:r>
                <a:rPr lang="en-US" sz="1000" dirty="0">
                  <a:solidFill>
                    <a:schemeClr val="bg1">
                      <a:lumMod val="50000"/>
                    </a:schemeClr>
                  </a:solidFill>
                </a:rPr>
                <a:t>lifornia</a:t>
              </a:r>
            </a:p>
          </p:txBody>
        </p:sp>
      </p:grpSp>
    </p:spTree>
    <p:extLst>
      <p:ext uri="{BB962C8B-B14F-4D97-AF65-F5344CB8AC3E}">
        <p14:creationId xmlns:p14="http://schemas.microsoft.com/office/powerpoint/2010/main" val="631147042"/>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Lst>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hf hdr="0" ftr="0" dt="0"/>
  <p:txStyles>
    <p:titleStyle>
      <a:lvl1pPr algn="l" defTabSz="457189" rtl="0" eaLnBrk="1" latinLnBrk="0" hangingPunct="1">
        <a:spcBef>
          <a:spcPct val="0"/>
        </a:spcBef>
        <a:buNone/>
        <a:defRPr sz="2800" b="1" kern="1200">
          <a:solidFill>
            <a:schemeClr val="tx2"/>
          </a:solidFill>
          <a:latin typeface="Century Gothic"/>
          <a:ea typeface="+mj-ea"/>
          <a:cs typeface="Century Gothic"/>
        </a:defRPr>
      </a:lvl1pPr>
    </p:titleStyle>
    <p:bodyStyle>
      <a:lvl1pPr marL="173034" indent="-173034" algn="l" defTabSz="457189" rtl="0" eaLnBrk="1" latinLnBrk="0" hangingPunct="1">
        <a:spcBef>
          <a:spcPts val="300"/>
        </a:spcBef>
        <a:spcAft>
          <a:spcPts val="300"/>
        </a:spcAft>
        <a:buClr>
          <a:schemeClr val="tx2"/>
        </a:buClr>
        <a:buFont typeface="Arial"/>
        <a:buChar char="•"/>
        <a:defRPr sz="1800" kern="1200">
          <a:solidFill>
            <a:schemeClr val="tx1"/>
          </a:solidFill>
          <a:latin typeface="Century Gothic"/>
          <a:ea typeface="+mn-ea"/>
          <a:cs typeface="Century Gothic"/>
        </a:defRPr>
      </a:lvl1pPr>
      <a:lvl2pPr marL="627047" indent="-169858" algn="l" defTabSz="457189" rtl="0" eaLnBrk="1" latinLnBrk="0" hangingPunct="1">
        <a:spcBef>
          <a:spcPts val="300"/>
        </a:spcBef>
        <a:spcAft>
          <a:spcPts val="300"/>
        </a:spcAft>
        <a:buClr>
          <a:schemeClr val="accent2"/>
        </a:buClr>
        <a:buFont typeface="Arial"/>
        <a:buChar char="•"/>
        <a:defRPr sz="1600" kern="1200">
          <a:solidFill>
            <a:schemeClr val="tx1"/>
          </a:solidFill>
          <a:latin typeface="Century Gothic"/>
          <a:ea typeface="+mn-ea"/>
          <a:cs typeface="Century Gothic"/>
        </a:defRPr>
      </a:lvl2pPr>
      <a:lvl3pPr marL="1142971" indent="-228594" algn="l" defTabSz="457189" rtl="0" eaLnBrk="1" latinLnBrk="0" hangingPunct="1">
        <a:spcBef>
          <a:spcPts val="300"/>
        </a:spcBef>
        <a:spcAft>
          <a:spcPts val="300"/>
        </a:spcAft>
        <a:buClr>
          <a:schemeClr val="bg1">
            <a:lumMod val="50000"/>
          </a:schemeClr>
        </a:buClr>
        <a:buFont typeface="Arial"/>
        <a:buChar char="•"/>
        <a:defRPr sz="1400" kern="1200">
          <a:solidFill>
            <a:schemeClr val="tx1"/>
          </a:solidFill>
          <a:latin typeface="Century Gothic"/>
          <a:ea typeface="+mn-ea"/>
          <a:cs typeface="Century Gothic"/>
        </a:defRPr>
      </a:lvl3pPr>
      <a:lvl4pPr marL="1600160" indent="-228594" algn="l" defTabSz="457189" rtl="0" eaLnBrk="1" latinLnBrk="0" hangingPunct="1">
        <a:spcBef>
          <a:spcPts val="500"/>
        </a:spcBef>
        <a:buFont typeface="Arial"/>
        <a:buChar char="–"/>
        <a:defRPr sz="1200" kern="1200">
          <a:solidFill>
            <a:schemeClr val="tx1"/>
          </a:solidFill>
          <a:latin typeface="Century Gothic"/>
          <a:ea typeface="+mn-ea"/>
          <a:cs typeface="Century Gothic"/>
        </a:defRPr>
      </a:lvl4pPr>
      <a:lvl5pPr marL="2057349" indent="-228594" algn="l" defTabSz="457189" rtl="0" eaLnBrk="1" latinLnBrk="0" hangingPunct="1">
        <a:spcBef>
          <a:spcPts val="500"/>
        </a:spcBef>
        <a:buFont typeface="Arial"/>
        <a:buChar char="»"/>
        <a:defRPr sz="1200" kern="1200">
          <a:solidFill>
            <a:schemeClr val="tx1"/>
          </a:solidFill>
          <a:latin typeface="Century Gothic"/>
          <a:ea typeface="+mn-ea"/>
          <a:cs typeface="Century Gothic"/>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3910149"/>
            <a:ext cx="5529106" cy="641133"/>
          </a:xfrm>
        </p:spPr>
        <p:txBody>
          <a:bodyPr/>
          <a:lstStyle/>
          <a:p>
            <a:r>
              <a:rPr lang="en-US" sz="3200" dirty="0">
                <a:solidFill>
                  <a:srgbClr val="0095DA"/>
                </a:solidFill>
              </a:rPr>
              <a:t>Behavioral Health Services</a:t>
            </a:r>
            <a:endParaRPr lang="en-US" sz="3200" dirty="0"/>
          </a:p>
        </p:txBody>
      </p:sp>
      <p:sp>
        <p:nvSpPr>
          <p:cNvPr id="5" name="Subtitle 4"/>
          <p:cNvSpPr>
            <a:spLocks noGrp="1"/>
          </p:cNvSpPr>
          <p:nvPr>
            <p:ph type="subTitle" idx="4294967295"/>
          </p:nvPr>
        </p:nvSpPr>
        <p:spPr>
          <a:xfrm>
            <a:off x="78377" y="4472905"/>
            <a:ext cx="4298831" cy="1829572"/>
          </a:xfrm>
        </p:spPr>
        <p:txBody>
          <a:bodyPr>
            <a:normAutofit/>
          </a:bodyPr>
          <a:lstStyle/>
          <a:p>
            <a:pPr marL="0" indent="0">
              <a:buNone/>
            </a:pPr>
            <a:r>
              <a:rPr lang="en-US" sz="1600" dirty="0"/>
              <a:t>Mohammad (Moe) Suleiman</a:t>
            </a:r>
          </a:p>
          <a:p>
            <a:pPr marL="0" indent="0">
              <a:buNone/>
            </a:pPr>
            <a:r>
              <a:rPr lang="en-US" sz="1300" dirty="0"/>
              <a:t>Area Vice President, CalPERS Sector</a:t>
            </a:r>
          </a:p>
          <a:p>
            <a:pPr marL="0" indent="0">
              <a:buNone/>
            </a:pPr>
            <a:r>
              <a:rPr lang="en-US" sz="1300" dirty="0"/>
              <a:t>Blue Shield of California</a:t>
            </a:r>
          </a:p>
          <a:p>
            <a:pPr marL="0" indent="0">
              <a:buNone/>
            </a:pPr>
            <a:br>
              <a:rPr lang="en-US" sz="1300" dirty="0"/>
            </a:br>
            <a:br>
              <a:rPr lang="en-US" sz="1300" dirty="0"/>
            </a:br>
            <a:br>
              <a:rPr lang="en-US" sz="1300" dirty="0"/>
            </a:br>
            <a:r>
              <a:rPr lang="en-US" sz="1300" dirty="0"/>
              <a:t>May, 9 2019</a:t>
            </a:r>
          </a:p>
        </p:txBody>
      </p:sp>
    </p:spTree>
    <p:extLst>
      <p:ext uri="{BB962C8B-B14F-4D97-AF65-F5344CB8AC3E}">
        <p14:creationId xmlns:p14="http://schemas.microsoft.com/office/powerpoint/2010/main" val="2039652299"/>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B67CACF3-92D3-4C2A-ADD4-7C4CBD32D98C}"/>
              </a:ext>
            </a:extLst>
          </p:cNvPr>
          <p:cNvSpPr>
            <a:spLocks noGrp="1"/>
          </p:cNvSpPr>
          <p:nvPr>
            <p:ph idx="1"/>
          </p:nvPr>
        </p:nvSpPr>
        <p:spPr/>
        <p:txBody>
          <a:bodyPr/>
          <a:lstStyle/>
          <a:p>
            <a:pPr marL="0" indent="0">
              <a:buNone/>
            </a:pPr>
            <a:r>
              <a:rPr lang="en-US" dirty="0"/>
              <a:t>Behavioral Health challenges can take many forms including addiction, anxiety, depression, schizophrenia, etc. Some of these are more visible than others, and while some are more difficult to see, the challenges are still there.</a:t>
            </a:r>
          </a:p>
          <a:p>
            <a:endParaRPr lang="en-US" dirty="0"/>
          </a:p>
        </p:txBody>
      </p:sp>
      <p:sp>
        <p:nvSpPr>
          <p:cNvPr id="3" name="Title 2">
            <a:extLst>
              <a:ext uri="{FF2B5EF4-FFF2-40B4-BE49-F238E27FC236}">
                <a16:creationId xmlns:a16="http://schemas.microsoft.com/office/drawing/2014/main" id="{2D21144C-AB21-4393-A6E0-E2A1CAF89BC2}"/>
              </a:ext>
            </a:extLst>
          </p:cNvPr>
          <p:cNvSpPr>
            <a:spLocks noGrp="1"/>
          </p:cNvSpPr>
          <p:nvPr>
            <p:ph type="title"/>
          </p:nvPr>
        </p:nvSpPr>
        <p:spPr/>
        <p:txBody>
          <a:bodyPr/>
          <a:lstStyle/>
          <a:p>
            <a:r>
              <a:rPr lang="en-US" dirty="0"/>
              <a:t>Why Behavioral Health is Critical</a:t>
            </a:r>
          </a:p>
        </p:txBody>
      </p:sp>
      <p:sp>
        <p:nvSpPr>
          <p:cNvPr id="4" name="Rectangle 3">
            <a:extLst>
              <a:ext uri="{FF2B5EF4-FFF2-40B4-BE49-F238E27FC236}">
                <a16:creationId xmlns:a16="http://schemas.microsoft.com/office/drawing/2014/main" id="{E1C28054-2970-4878-BB6A-127CA25CF302}"/>
              </a:ext>
            </a:extLst>
          </p:cNvPr>
          <p:cNvSpPr/>
          <p:nvPr/>
        </p:nvSpPr>
        <p:spPr>
          <a:xfrm>
            <a:off x="6139863" y="6467778"/>
            <a:ext cx="1973617" cy="246221"/>
          </a:xfrm>
          <a:prstGeom prst="rect">
            <a:avLst/>
          </a:prstGeom>
        </p:spPr>
        <p:txBody>
          <a:bodyPr wrap="none">
            <a:spAutoFit/>
          </a:bodyPr>
          <a:lstStyle/>
          <a:p>
            <a:r>
              <a:rPr lang="en-US" sz="1000" i="1" dirty="0">
                <a:solidFill>
                  <a:srgbClr val="353535"/>
                </a:solidFill>
                <a:latin typeface="ProximaNova-Regular"/>
              </a:rPr>
              <a:t>National Alliance on Mental Illness</a:t>
            </a:r>
            <a:endParaRPr lang="en-US" sz="1000" i="1" dirty="0"/>
          </a:p>
        </p:txBody>
      </p:sp>
      <p:grpSp>
        <p:nvGrpSpPr>
          <p:cNvPr id="6" name="Group 5">
            <a:extLst>
              <a:ext uri="{FF2B5EF4-FFF2-40B4-BE49-F238E27FC236}">
                <a16:creationId xmlns:a16="http://schemas.microsoft.com/office/drawing/2014/main" id="{D0EB9DD9-14B6-4415-B293-5B4FE5DC7893}"/>
              </a:ext>
            </a:extLst>
          </p:cNvPr>
          <p:cNvGrpSpPr/>
          <p:nvPr/>
        </p:nvGrpSpPr>
        <p:grpSpPr>
          <a:xfrm>
            <a:off x="4532226" y="3236239"/>
            <a:ext cx="1999282" cy="1921479"/>
            <a:chOff x="4256923" y="3240008"/>
            <a:chExt cx="1999282" cy="1921479"/>
          </a:xfrm>
        </p:grpSpPr>
        <p:sp>
          <p:nvSpPr>
            <p:cNvPr id="8" name="Rectangle 7">
              <a:extLst>
                <a:ext uri="{FF2B5EF4-FFF2-40B4-BE49-F238E27FC236}">
                  <a16:creationId xmlns:a16="http://schemas.microsoft.com/office/drawing/2014/main" id="{A9203A4E-FC6E-447E-9E80-19CB29FF82B6}"/>
                </a:ext>
              </a:extLst>
            </p:cNvPr>
            <p:cNvSpPr/>
            <p:nvPr/>
          </p:nvSpPr>
          <p:spPr>
            <a:xfrm>
              <a:off x="4701764" y="3240008"/>
              <a:ext cx="1109599" cy="523220"/>
            </a:xfrm>
            <a:prstGeom prst="rect">
              <a:avLst/>
            </a:prstGeom>
          </p:spPr>
          <p:txBody>
            <a:bodyPr wrap="none">
              <a:spAutoFit/>
            </a:bodyPr>
            <a:lstStyle/>
            <a:p>
              <a:r>
                <a:rPr lang="en-US" sz="2800" b="1" dirty="0">
                  <a:solidFill>
                    <a:srgbClr val="0095DA"/>
                  </a:solidFill>
                  <a:ea typeface="+mj-ea"/>
                </a:rPr>
                <a:t>+50%</a:t>
              </a:r>
              <a:endParaRPr lang="en-US" dirty="0"/>
            </a:p>
          </p:txBody>
        </p:sp>
        <p:sp>
          <p:nvSpPr>
            <p:cNvPr id="9" name="Rectangle 8">
              <a:extLst>
                <a:ext uri="{FF2B5EF4-FFF2-40B4-BE49-F238E27FC236}">
                  <a16:creationId xmlns:a16="http://schemas.microsoft.com/office/drawing/2014/main" id="{FD65E718-8143-4CD7-84B9-D727CE6EF4A4}"/>
                </a:ext>
              </a:extLst>
            </p:cNvPr>
            <p:cNvSpPr/>
            <p:nvPr/>
          </p:nvSpPr>
          <p:spPr>
            <a:xfrm>
              <a:off x="4256923" y="3776492"/>
              <a:ext cx="1999282" cy="1384995"/>
            </a:xfrm>
            <a:prstGeom prst="rect">
              <a:avLst/>
            </a:prstGeom>
          </p:spPr>
          <p:txBody>
            <a:bodyPr wrap="square">
              <a:spAutoFit/>
            </a:bodyPr>
            <a:lstStyle/>
            <a:p>
              <a:pPr algn="ctr"/>
              <a:r>
                <a:rPr lang="en-US" sz="1400" dirty="0"/>
                <a:t>20.2 million U.S. adults experienced substance use disorder also had a co-occurring mental illness</a:t>
              </a:r>
            </a:p>
          </p:txBody>
        </p:sp>
      </p:grpSp>
      <p:grpSp>
        <p:nvGrpSpPr>
          <p:cNvPr id="7" name="Group 6">
            <a:extLst>
              <a:ext uri="{FF2B5EF4-FFF2-40B4-BE49-F238E27FC236}">
                <a16:creationId xmlns:a16="http://schemas.microsoft.com/office/drawing/2014/main" id="{298BE860-12B7-4A84-B449-3C3A2B3D5C57}"/>
              </a:ext>
            </a:extLst>
          </p:cNvPr>
          <p:cNvGrpSpPr/>
          <p:nvPr/>
        </p:nvGrpSpPr>
        <p:grpSpPr>
          <a:xfrm>
            <a:off x="6838561" y="3240008"/>
            <a:ext cx="2208487" cy="1692771"/>
            <a:chOff x="6297789" y="3240008"/>
            <a:chExt cx="2208487" cy="1692771"/>
          </a:xfrm>
        </p:grpSpPr>
        <p:sp>
          <p:nvSpPr>
            <p:cNvPr id="13" name="Rectangle 12">
              <a:extLst>
                <a:ext uri="{FF2B5EF4-FFF2-40B4-BE49-F238E27FC236}">
                  <a16:creationId xmlns:a16="http://schemas.microsoft.com/office/drawing/2014/main" id="{C89C8E0B-54EB-4E9E-B287-79DC45B3F223}"/>
                </a:ext>
              </a:extLst>
            </p:cNvPr>
            <p:cNvSpPr/>
            <p:nvPr/>
          </p:nvSpPr>
          <p:spPr>
            <a:xfrm>
              <a:off x="6954633" y="3240008"/>
              <a:ext cx="894797" cy="523220"/>
            </a:xfrm>
            <a:prstGeom prst="rect">
              <a:avLst/>
            </a:prstGeom>
          </p:spPr>
          <p:txBody>
            <a:bodyPr wrap="none">
              <a:spAutoFit/>
            </a:bodyPr>
            <a:lstStyle/>
            <a:p>
              <a:r>
                <a:rPr lang="en-US" sz="2800" b="1" dirty="0">
                  <a:solidFill>
                    <a:srgbClr val="0095DA"/>
                  </a:solidFill>
                  <a:ea typeface="+mj-ea"/>
                </a:rPr>
                <a:t>41%</a:t>
              </a:r>
              <a:endParaRPr lang="en-US" dirty="0"/>
            </a:p>
          </p:txBody>
        </p:sp>
        <p:sp>
          <p:nvSpPr>
            <p:cNvPr id="14" name="Rectangle 13">
              <a:extLst>
                <a:ext uri="{FF2B5EF4-FFF2-40B4-BE49-F238E27FC236}">
                  <a16:creationId xmlns:a16="http://schemas.microsoft.com/office/drawing/2014/main" id="{5703F3BA-AA0F-481F-B5E2-C2DBC603DE5E}"/>
                </a:ext>
              </a:extLst>
            </p:cNvPr>
            <p:cNvSpPr/>
            <p:nvPr/>
          </p:nvSpPr>
          <p:spPr>
            <a:xfrm>
              <a:off x="6297789" y="3763228"/>
              <a:ext cx="2208487" cy="1169551"/>
            </a:xfrm>
            <a:prstGeom prst="rect">
              <a:avLst/>
            </a:prstGeom>
          </p:spPr>
          <p:txBody>
            <a:bodyPr wrap="square">
              <a:spAutoFit/>
            </a:bodyPr>
            <a:lstStyle/>
            <a:p>
              <a:pPr algn="ctr"/>
              <a:r>
                <a:rPr lang="en-US" sz="1400" dirty="0"/>
                <a:t>U.S. adults with a mental health condition received mental health services in the past year</a:t>
              </a:r>
            </a:p>
          </p:txBody>
        </p:sp>
      </p:grpSp>
      <p:grpSp>
        <p:nvGrpSpPr>
          <p:cNvPr id="5" name="Group 4">
            <a:extLst>
              <a:ext uri="{FF2B5EF4-FFF2-40B4-BE49-F238E27FC236}">
                <a16:creationId xmlns:a16="http://schemas.microsoft.com/office/drawing/2014/main" id="{5F9C34AC-664A-438B-84A5-585880D3273C}"/>
              </a:ext>
            </a:extLst>
          </p:cNvPr>
          <p:cNvGrpSpPr/>
          <p:nvPr/>
        </p:nvGrpSpPr>
        <p:grpSpPr>
          <a:xfrm>
            <a:off x="2222046" y="3240008"/>
            <a:ext cx="1851361" cy="1511825"/>
            <a:chOff x="2405562" y="3240008"/>
            <a:chExt cx="1851361" cy="1511825"/>
          </a:xfrm>
        </p:grpSpPr>
        <p:sp>
          <p:nvSpPr>
            <p:cNvPr id="22" name="Rectangle 21">
              <a:extLst>
                <a:ext uri="{FF2B5EF4-FFF2-40B4-BE49-F238E27FC236}">
                  <a16:creationId xmlns:a16="http://schemas.microsoft.com/office/drawing/2014/main" id="{FB2BAE80-BD7E-4B52-8B43-DFEBB3C05F54}"/>
                </a:ext>
              </a:extLst>
            </p:cNvPr>
            <p:cNvSpPr/>
            <p:nvPr/>
          </p:nvSpPr>
          <p:spPr>
            <a:xfrm>
              <a:off x="2786862" y="3240008"/>
              <a:ext cx="1088760" cy="523220"/>
            </a:xfrm>
            <a:prstGeom prst="rect">
              <a:avLst/>
            </a:prstGeom>
          </p:spPr>
          <p:txBody>
            <a:bodyPr wrap="none">
              <a:spAutoFit/>
            </a:bodyPr>
            <a:lstStyle/>
            <a:p>
              <a:r>
                <a:rPr lang="en-US" sz="2800" b="1" dirty="0">
                  <a:solidFill>
                    <a:srgbClr val="0095DA"/>
                  </a:solidFill>
                  <a:ea typeface="+mj-ea"/>
                </a:rPr>
                <a:t>1 in 5</a:t>
              </a:r>
              <a:endParaRPr lang="en-US" dirty="0"/>
            </a:p>
          </p:txBody>
        </p:sp>
        <p:sp>
          <p:nvSpPr>
            <p:cNvPr id="23" name="Rectangle 22">
              <a:extLst>
                <a:ext uri="{FF2B5EF4-FFF2-40B4-BE49-F238E27FC236}">
                  <a16:creationId xmlns:a16="http://schemas.microsoft.com/office/drawing/2014/main" id="{44E9F047-0599-4E8D-9610-67D2509463A3}"/>
                </a:ext>
              </a:extLst>
            </p:cNvPr>
            <p:cNvSpPr/>
            <p:nvPr/>
          </p:nvSpPr>
          <p:spPr>
            <a:xfrm>
              <a:off x="2405562" y="3797726"/>
              <a:ext cx="1851361" cy="954107"/>
            </a:xfrm>
            <a:prstGeom prst="rect">
              <a:avLst/>
            </a:prstGeom>
          </p:spPr>
          <p:txBody>
            <a:bodyPr wrap="square">
              <a:spAutoFit/>
            </a:bodyPr>
            <a:lstStyle/>
            <a:p>
              <a:pPr algn="ctr"/>
              <a:r>
                <a:rPr lang="en-US" sz="1400" dirty="0"/>
                <a:t>U.S. adults</a:t>
              </a:r>
              <a:br>
                <a:rPr lang="en-US" sz="1400" dirty="0"/>
              </a:br>
              <a:r>
                <a:rPr lang="en-US" sz="1400" dirty="0"/>
                <a:t>experiences mental illness in a given year</a:t>
              </a:r>
            </a:p>
          </p:txBody>
        </p:sp>
      </p:grpSp>
      <p:grpSp>
        <p:nvGrpSpPr>
          <p:cNvPr id="2" name="Group 1">
            <a:extLst>
              <a:ext uri="{FF2B5EF4-FFF2-40B4-BE49-F238E27FC236}">
                <a16:creationId xmlns:a16="http://schemas.microsoft.com/office/drawing/2014/main" id="{95C2146C-F630-46C8-8EAF-5136842154EC}"/>
              </a:ext>
            </a:extLst>
          </p:cNvPr>
          <p:cNvGrpSpPr/>
          <p:nvPr/>
        </p:nvGrpSpPr>
        <p:grpSpPr>
          <a:xfrm>
            <a:off x="68824" y="3236239"/>
            <a:ext cx="1851361" cy="1514755"/>
            <a:chOff x="637724" y="3246989"/>
            <a:chExt cx="1851361" cy="1514755"/>
          </a:xfrm>
        </p:grpSpPr>
        <p:sp>
          <p:nvSpPr>
            <p:cNvPr id="24" name="Rectangle 23">
              <a:extLst>
                <a:ext uri="{FF2B5EF4-FFF2-40B4-BE49-F238E27FC236}">
                  <a16:creationId xmlns:a16="http://schemas.microsoft.com/office/drawing/2014/main" id="{F6FFAAF7-D59A-467B-954C-5C4AE4C68EC5}"/>
                </a:ext>
              </a:extLst>
            </p:cNvPr>
            <p:cNvSpPr/>
            <p:nvPr/>
          </p:nvSpPr>
          <p:spPr>
            <a:xfrm>
              <a:off x="1116005" y="3246989"/>
              <a:ext cx="894797" cy="523220"/>
            </a:xfrm>
            <a:prstGeom prst="rect">
              <a:avLst/>
            </a:prstGeom>
          </p:spPr>
          <p:txBody>
            <a:bodyPr wrap="none">
              <a:spAutoFit/>
            </a:bodyPr>
            <a:lstStyle/>
            <a:p>
              <a:r>
                <a:rPr lang="en-US" sz="2800" b="1" dirty="0">
                  <a:solidFill>
                    <a:srgbClr val="0095DA"/>
                  </a:solidFill>
                  <a:ea typeface="+mj-ea"/>
                </a:rPr>
                <a:t>46%</a:t>
              </a:r>
              <a:endParaRPr lang="en-US" dirty="0"/>
            </a:p>
          </p:txBody>
        </p:sp>
        <p:sp>
          <p:nvSpPr>
            <p:cNvPr id="25" name="Rectangle 24">
              <a:extLst>
                <a:ext uri="{FF2B5EF4-FFF2-40B4-BE49-F238E27FC236}">
                  <a16:creationId xmlns:a16="http://schemas.microsoft.com/office/drawing/2014/main" id="{230763BD-585E-4255-9C10-6985A801CFD5}"/>
                </a:ext>
              </a:extLst>
            </p:cNvPr>
            <p:cNvSpPr/>
            <p:nvPr/>
          </p:nvSpPr>
          <p:spPr>
            <a:xfrm>
              <a:off x="637724" y="3807637"/>
              <a:ext cx="1851361" cy="954107"/>
            </a:xfrm>
            <a:prstGeom prst="rect">
              <a:avLst/>
            </a:prstGeom>
          </p:spPr>
          <p:txBody>
            <a:bodyPr wrap="square">
              <a:spAutoFit/>
            </a:bodyPr>
            <a:lstStyle/>
            <a:p>
              <a:pPr algn="ctr"/>
              <a:r>
                <a:rPr lang="en-US" sz="1400" dirty="0"/>
                <a:t>U.S. adults will experience a mental illness during their lifetime</a:t>
              </a:r>
            </a:p>
          </p:txBody>
        </p:sp>
      </p:grpSp>
    </p:spTree>
    <p:extLst>
      <p:ext uri="{BB962C8B-B14F-4D97-AF65-F5344CB8AC3E}">
        <p14:creationId xmlns:p14="http://schemas.microsoft.com/office/powerpoint/2010/main" val="108381970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12823C-94C2-48AA-9D36-AD08D7B5021A}"/>
              </a:ext>
            </a:extLst>
          </p:cNvPr>
          <p:cNvSpPr>
            <a:spLocks noGrp="1"/>
          </p:cNvSpPr>
          <p:nvPr>
            <p:ph idx="1"/>
          </p:nvPr>
        </p:nvSpPr>
        <p:spPr>
          <a:xfrm>
            <a:off x="457200" y="938376"/>
            <a:ext cx="8519652" cy="4525963"/>
          </a:xfrm>
        </p:spPr>
        <p:txBody>
          <a:bodyPr/>
          <a:lstStyle/>
          <a:p>
            <a:pPr marL="0" indent="0">
              <a:buNone/>
            </a:pPr>
            <a:r>
              <a:rPr lang="en-US" dirty="0"/>
              <a:t>Higher demand on a limited workforce of behavioral health providers</a:t>
            </a: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br>
              <a:rPr lang="en-US" sz="1600" dirty="0"/>
            </a:br>
            <a:br>
              <a:rPr lang="en-US" sz="1600" dirty="0"/>
            </a:br>
            <a:br>
              <a:rPr lang="en-US" sz="1600" dirty="0"/>
            </a:br>
            <a:r>
              <a:rPr lang="en-US" dirty="0"/>
              <a:t>Blue Shield provides an extensive state-wide mental health and substance use disorder network to our Basic Access+ HMO members:</a:t>
            </a:r>
          </a:p>
          <a:p>
            <a:r>
              <a:rPr lang="en-US" sz="1400" dirty="0"/>
              <a:t>12,974 providers </a:t>
            </a:r>
          </a:p>
          <a:p>
            <a:r>
              <a:rPr lang="en-US" sz="1400" dirty="0"/>
              <a:t>780 facilities and facility-based programs </a:t>
            </a:r>
          </a:p>
          <a:p>
            <a:r>
              <a:rPr lang="en-US" sz="1400" dirty="0"/>
              <a:t>30 Essential Community Providers </a:t>
            </a:r>
          </a:p>
        </p:txBody>
      </p:sp>
      <p:sp>
        <p:nvSpPr>
          <p:cNvPr id="3" name="Title 2">
            <a:extLst>
              <a:ext uri="{FF2B5EF4-FFF2-40B4-BE49-F238E27FC236}">
                <a16:creationId xmlns:a16="http://schemas.microsoft.com/office/drawing/2014/main" id="{0249452B-485C-45E3-BD33-D05C206AD395}"/>
              </a:ext>
            </a:extLst>
          </p:cNvPr>
          <p:cNvSpPr>
            <a:spLocks noGrp="1"/>
          </p:cNvSpPr>
          <p:nvPr>
            <p:ph type="title"/>
          </p:nvPr>
        </p:nvSpPr>
        <p:spPr/>
        <p:txBody>
          <a:bodyPr/>
          <a:lstStyle/>
          <a:p>
            <a:r>
              <a:rPr lang="en-US" dirty="0">
                <a:solidFill>
                  <a:srgbClr val="0095DA"/>
                </a:solidFill>
              </a:rPr>
              <a:t>Behavioral Health Services</a:t>
            </a:r>
            <a:endParaRPr lang="en-US" dirty="0"/>
          </a:p>
        </p:txBody>
      </p:sp>
      <p:sp>
        <p:nvSpPr>
          <p:cNvPr id="4" name="TextBox 3">
            <a:extLst>
              <a:ext uri="{FF2B5EF4-FFF2-40B4-BE49-F238E27FC236}">
                <a16:creationId xmlns:a16="http://schemas.microsoft.com/office/drawing/2014/main" id="{DC0C5342-D400-46C0-8C93-E6AB1D8131AD}"/>
              </a:ext>
            </a:extLst>
          </p:cNvPr>
          <p:cNvSpPr txBox="1"/>
          <p:nvPr/>
        </p:nvSpPr>
        <p:spPr>
          <a:xfrm>
            <a:off x="433251" y="1629638"/>
            <a:ext cx="2560321" cy="2339102"/>
          </a:xfrm>
          <a:prstGeom prst="rect">
            <a:avLst/>
          </a:prstGeom>
          <a:solidFill>
            <a:schemeClr val="accent1">
              <a:lumMod val="20000"/>
              <a:lumOff val="80000"/>
            </a:schemeClr>
          </a:solidFill>
          <a:ln/>
        </p:spPr>
        <p:style>
          <a:lnRef idx="1">
            <a:schemeClr val="accent3"/>
          </a:lnRef>
          <a:fillRef idx="2">
            <a:schemeClr val="accent3"/>
          </a:fillRef>
          <a:effectRef idx="1">
            <a:schemeClr val="accent3"/>
          </a:effectRef>
          <a:fontRef idx="minor">
            <a:schemeClr val="dk1"/>
          </a:fontRef>
        </p:style>
        <p:txBody>
          <a:bodyPr wrap="square" rtlCol="0" anchor="t">
            <a:spAutoFit/>
          </a:bodyPr>
          <a:lstStyle/>
          <a:p>
            <a:pPr algn="ctr"/>
            <a:r>
              <a:rPr lang="en-US" sz="1400" b="1" dirty="0"/>
              <a:t>Higher Demand for Behavioral Health Services</a:t>
            </a:r>
            <a:br>
              <a:rPr lang="en-US" sz="1400" b="1" dirty="0"/>
            </a:br>
            <a:endParaRPr lang="en-US" sz="1400" b="1" dirty="0"/>
          </a:p>
          <a:p>
            <a:pPr marL="171450" indent="-171450">
              <a:buFont typeface="Arial" panose="020B0604020202020204" pitchFamily="34" charset="0"/>
              <a:buChar char="•"/>
            </a:pPr>
            <a:r>
              <a:rPr lang="en-US" sz="1300" dirty="0"/>
              <a:t>More individuals have coverage </a:t>
            </a:r>
            <a:br>
              <a:rPr lang="en-US" sz="1300" dirty="0"/>
            </a:br>
            <a:endParaRPr lang="en-US" sz="1300" dirty="0"/>
          </a:p>
          <a:p>
            <a:pPr marL="171450" indent="-171450">
              <a:buFont typeface="Arial" panose="020B0604020202020204" pitchFamily="34" charset="0"/>
              <a:buChar char="•"/>
            </a:pPr>
            <a:r>
              <a:rPr lang="en-US" sz="1300" dirty="0"/>
              <a:t>Benefits are on par with medical coverage</a:t>
            </a:r>
            <a:br>
              <a:rPr lang="en-US" sz="1300" dirty="0"/>
            </a:br>
            <a:endParaRPr lang="en-US" sz="1300" dirty="0"/>
          </a:p>
          <a:p>
            <a:pPr marL="171450" indent="-171450">
              <a:buFont typeface="Arial" panose="020B0604020202020204" pitchFamily="34" charset="0"/>
              <a:buChar char="•"/>
            </a:pPr>
            <a:r>
              <a:rPr lang="en-US" sz="1300" dirty="0"/>
              <a:t>Treatment driven to primary care</a:t>
            </a:r>
          </a:p>
        </p:txBody>
      </p:sp>
      <p:sp>
        <p:nvSpPr>
          <p:cNvPr id="5" name="TextBox 4">
            <a:extLst>
              <a:ext uri="{FF2B5EF4-FFF2-40B4-BE49-F238E27FC236}">
                <a16:creationId xmlns:a16="http://schemas.microsoft.com/office/drawing/2014/main" id="{FF523F2B-F136-42D4-B232-D2A4A74CEA1B}"/>
              </a:ext>
            </a:extLst>
          </p:cNvPr>
          <p:cNvSpPr txBox="1"/>
          <p:nvPr/>
        </p:nvSpPr>
        <p:spPr>
          <a:xfrm>
            <a:off x="3279865" y="1629638"/>
            <a:ext cx="2560321" cy="2369880"/>
          </a:xfrm>
          <a:prstGeom prst="rect">
            <a:avLst/>
          </a:prstGeom>
          <a:solidFill>
            <a:schemeClr val="accent1">
              <a:lumMod val="20000"/>
              <a:lumOff val="80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400" b="1" dirty="0"/>
              <a:t>Greater Awareness and Reduced Stigma</a:t>
            </a:r>
            <a:br>
              <a:rPr lang="en-US" sz="1400" b="1" dirty="0"/>
            </a:br>
            <a:endParaRPr lang="en-US" sz="1400" b="1" dirty="0"/>
          </a:p>
          <a:p>
            <a:pPr marL="171450" indent="-171450">
              <a:buFont typeface="Arial" panose="020B0604020202020204" pitchFamily="34" charset="0"/>
              <a:buChar char="•"/>
            </a:pPr>
            <a:r>
              <a:rPr lang="en-US" sz="1300" dirty="0"/>
              <a:t>Across all media channels, more information is available on the need to treat depression, anxiety, post traumatic stress disorder and addiction</a:t>
            </a:r>
            <a:endParaRPr lang="en-US" sz="1300" b="1" dirty="0"/>
          </a:p>
          <a:p>
            <a:br>
              <a:rPr lang="en-US" sz="1400" b="1" dirty="0"/>
            </a:br>
            <a:endParaRPr lang="en-US" sz="1400" b="1" dirty="0"/>
          </a:p>
        </p:txBody>
      </p:sp>
      <p:sp>
        <p:nvSpPr>
          <p:cNvPr id="6" name="TextBox 5">
            <a:extLst>
              <a:ext uri="{FF2B5EF4-FFF2-40B4-BE49-F238E27FC236}">
                <a16:creationId xmlns:a16="http://schemas.microsoft.com/office/drawing/2014/main" id="{564EA581-9A75-48D7-9354-4CB4543F0CFB}"/>
              </a:ext>
            </a:extLst>
          </p:cNvPr>
          <p:cNvSpPr txBox="1"/>
          <p:nvPr/>
        </p:nvSpPr>
        <p:spPr>
          <a:xfrm>
            <a:off x="6126479" y="1629638"/>
            <a:ext cx="2560321" cy="2339102"/>
          </a:xfrm>
          <a:prstGeom prst="rect">
            <a:avLst/>
          </a:prstGeom>
          <a:solidFill>
            <a:schemeClr val="accent1">
              <a:lumMod val="20000"/>
              <a:lumOff val="80000"/>
            </a:schemeClr>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400" b="1" dirty="0"/>
              <a:t>Limited Provider Capacity in Office-Based Care</a:t>
            </a:r>
            <a:br>
              <a:rPr lang="en-US" sz="1400" b="1" i="1" dirty="0"/>
            </a:br>
            <a:endParaRPr lang="en-US" sz="1400" b="1" i="1" dirty="0"/>
          </a:p>
          <a:p>
            <a:pPr marL="171450" indent="-171450">
              <a:buFont typeface="Arial" panose="020B0604020202020204" pitchFamily="34" charset="0"/>
              <a:buChar char="•"/>
            </a:pPr>
            <a:r>
              <a:rPr lang="en-US" sz="1300" dirty="0"/>
              <a:t>Most therapy sessions are ~2X longer than medical visits </a:t>
            </a:r>
            <a:br>
              <a:rPr lang="en-US" sz="1300" dirty="0"/>
            </a:br>
            <a:endParaRPr lang="en-US" sz="1300" dirty="0"/>
          </a:p>
          <a:p>
            <a:pPr marL="171450" indent="-171450">
              <a:buFont typeface="Arial" panose="020B0604020202020204" pitchFamily="34" charset="0"/>
              <a:buChar char="•"/>
            </a:pPr>
            <a:r>
              <a:rPr lang="en-US" sz="1300" dirty="0"/>
              <a:t>Most therapists and psychiatrists have limited new member slots</a:t>
            </a:r>
          </a:p>
          <a:p>
            <a:pPr marL="171450" indent="-171450">
              <a:buFont typeface="Arial" panose="020B0604020202020204" pitchFamily="34" charset="0"/>
              <a:buChar char="•"/>
            </a:pPr>
            <a:endParaRPr lang="en-US" sz="1300" dirty="0"/>
          </a:p>
        </p:txBody>
      </p:sp>
    </p:spTree>
    <p:extLst>
      <p:ext uri="{BB962C8B-B14F-4D97-AF65-F5344CB8AC3E}">
        <p14:creationId xmlns:p14="http://schemas.microsoft.com/office/powerpoint/2010/main" val="108808750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41BE6A-0711-4CAC-B609-00BA9397FE5F}"/>
              </a:ext>
            </a:extLst>
          </p:cNvPr>
          <p:cNvSpPr>
            <a:spLocks noGrp="1"/>
          </p:cNvSpPr>
          <p:nvPr>
            <p:ph type="title"/>
          </p:nvPr>
        </p:nvSpPr>
        <p:spPr/>
        <p:txBody>
          <a:bodyPr/>
          <a:lstStyle/>
          <a:p>
            <a:r>
              <a:rPr lang="en-US" dirty="0" err="1"/>
              <a:t>Telebehavioral</a:t>
            </a:r>
            <a:r>
              <a:rPr lang="en-US" dirty="0"/>
              <a:t> Health Services</a:t>
            </a:r>
          </a:p>
        </p:txBody>
      </p:sp>
      <p:sp>
        <p:nvSpPr>
          <p:cNvPr id="4" name="Rectangle 3">
            <a:extLst>
              <a:ext uri="{FF2B5EF4-FFF2-40B4-BE49-F238E27FC236}">
                <a16:creationId xmlns:a16="http://schemas.microsoft.com/office/drawing/2014/main" id="{A46368C8-ADCF-41B3-B9DF-5761180948FB}"/>
              </a:ext>
            </a:extLst>
          </p:cNvPr>
          <p:cNvSpPr/>
          <p:nvPr/>
        </p:nvSpPr>
        <p:spPr>
          <a:xfrm>
            <a:off x="6408479" y="2111197"/>
            <a:ext cx="2573078" cy="1631216"/>
          </a:xfrm>
          <a:prstGeom prst="rect">
            <a:avLst/>
          </a:prstGeom>
          <a:solidFill>
            <a:schemeClr val="bg1"/>
          </a:solidFill>
          <a:ln>
            <a:solidFill>
              <a:schemeClr val="accent1"/>
            </a:solidFill>
          </a:ln>
          <a:effectLst>
            <a:outerShdw blurRad="50800" dist="38100" dir="18900000" algn="b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1600" b="1" dirty="0">
                <a:solidFill>
                  <a:schemeClr val="tx1"/>
                </a:solidFill>
                <a:effectLst>
                  <a:outerShdw blurRad="50800" dist="38100" dir="18900000" algn="bl" rotWithShape="0">
                    <a:prstClr val="black">
                      <a:alpha val="40000"/>
                    </a:prstClr>
                  </a:outerShdw>
                </a:effectLst>
              </a:rPr>
              <a:t>33% </a:t>
            </a:r>
          </a:p>
          <a:p>
            <a:pPr algn="ctr"/>
            <a:r>
              <a:rPr lang="en-US" sz="1400" dirty="0"/>
              <a:t>of members surveyed reported they would not have been able to access care had they not accessed services through the virtual platform</a:t>
            </a:r>
          </a:p>
        </p:txBody>
      </p:sp>
      <p:grpSp>
        <p:nvGrpSpPr>
          <p:cNvPr id="5" name="Group 4">
            <a:extLst>
              <a:ext uri="{FF2B5EF4-FFF2-40B4-BE49-F238E27FC236}">
                <a16:creationId xmlns:a16="http://schemas.microsoft.com/office/drawing/2014/main" id="{5CF922E9-5E1A-413B-A9E1-E00F849507B0}"/>
              </a:ext>
            </a:extLst>
          </p:cNvPr>
          <p:cNvGrpSpPr/>
          <p:nvPr/>
        </p:nvGrpSpPr>
        <p:grpSpPr>
          <a:xfrm>
            <a:off x="457200" y="1243173"/>
            <a:ext cx="7543099" cy="4245776"/>
            <a:chOff x="401272" y="2269553"/>
            <a:chExt cx="7543098" cy="4099202"/>
          </a:xfrm>
        </p:grpSpPr>
        <p:sp>
          <p:nvSpPr>
            <p:cNvPr id="6" name="TextBox 5">
              <a:extLst>
                <a:ext uri="{FF2B5EF4-FFF2-40B4-BE49-F238E27FC236}">
                  <a16:creationId xmlns:a16="http://schemas.microsoft.com/office/drawing/2014/main" id="{F20EB074-1110-45A7-91E8-F39CC0EB0E9D}"/>
                </a:ext>
              </a:extLst>
            </p:cNvPr>
            <p:cNvSpPr txBox="1"/>
            <p:nvPr/>
          </p:nvSpPr>
          <p:spPr>
            <a:xfrm>
              <a:off x="1262924" y="2327496"/>
              <a:ext cx="6681446" cy="4041259"/>
            </a:xfrm>
            <a:prstGeom prst="rect">
              <a:avLst/>
            </a:prstGeom>
            <a:noFill/>
          </p:spPr>
          <p:txBody>
            <a:bodyPr wrap="square" rtlCol="0">
              <a:spAutoFit/>
            </a:bodyPr>
            <a:lstStyle/>
            <a:p>
              <a:r>
                <a:rPr lang="en-US" sz="1400" b="1" dirty="0"/>
                <a:t>Large statewide network of telebehavioral health providers</a:t>
              </a:r>
              <a:br>
                <a:rPr lang="en-US" sz="1400" dirty="0"/>
              </a:br>
              <a:r>
                <a:rPr lang="en-US" sz="1400" dirty="0"/>
                <a:t>Over 800 licensed mental health and substance use disorder providers statewide offer secure and confidential video therapy sessions</a:t>
              </a:r>
            </a:p>
            <a:p>
              <a:br>
                <a:rPr lang="en-US" sz="1400" dirty="0"/>
              </a:br>
              <a:endParaRPr lang="en-US" sz="1400" dirty="0"/>
            </a:p>
            <a:p>
              <a:br>
                <a:rPr lang="en-US" sz="1400" b="1" dirty="0"/>
              </a:br>
              <a:r>
                <a:rPr lang="en-US" sz="1400" b="1" dirty="0"/>
                <a:t>Faster access to mental health services</a:t>
              </a:r>
              <a:br>
                <a:rPr lang="en-US" sz="1400" dirty="0"/>
              </a:br>
              <a:r>
                <a:rPr lang="en-US" sz="1400" dirty="0"/>
                <a:t>Appointments within 4 days</a:t>
              </a:r>
            </a:p>
            <a:p>
              <a:endParaRPr lang="en-US" sz="1400" dirty="0"/>
            </a:p>
            <a:p>
              <a:endParaRPr lang="en-US" sz="1400" dirty="0"/>
            </a:p>
            <a:p>
              <a:br>
                <a:rPr lang="en-US" sz="1400" b="1" dirty="0"/>
              </a:br>
              <a:r>
                <a:rPr lang="en-US" sz="1400" b="1" dirty="0"/>
                <a:t>Flexible appointment times</a:t>
              </a:r>
              <a:r>
                <a:rPr lang="en-US" sz="1400" dirty="0"/>
                <a:t> </a:t>
              </a:r>
              <a:br>
                <a:rPr lang="en-US" sz="1400" dirty="0"/>
              </a:br>
              <a:r>
                <a:rPr lang="en-US" sz="1400" dirty="0"/>
                <a:t>Many providers are available during the lunch hour, evenings, and weekends</a:t>
              </a:r>
              <a:br>
                <a:rPr lang="en-US" sz="1400" dirty="0"/>
              </a:br>
              <a:endParaRPr lang="en-US" sz="1400" dirty="0"/>
            </a:p>
            <a:p>
              <a:br>
                <a:rPr lang="en-US" sz="1400" dirty="0"/>
              </a:br>
              <a:r>
                <a:rPr lang="en-US" sz="1400" b="1" dirty="0"/>
                <a:t>Improved overall health</a:t>
              </a:r>
              <a:br>
                <a:rPr lang="en-US" sz="1400" dirty="0"/>
              </a:br>
              <a:r>
                <a:rPr lang="en-US" sz="1400" dirty="0"/>
                <a:t>81% of Blue Shield members receiving telebehavioral health services reported significant improvement in their overall health</a:t>
              </a:r>
            </a:p>
          </p:txBody>
        </p:sp>
        <p:cxnSp>
          <p:nvCxnSpPr>
            <p:cNvPr id="7" name="Straight Connector 6">
              <a:extLst>
                <a:ext uri="{FF2B5EF4-FFF2-40B4-BE49-F238E27FC236}">
                  <a16:creationId xmlns:a16="http://schemas.microsoft.com/office/drawing/2014/main" id="{23AB03C3-3F77-4017-958C-C9503473465B}"/>
                </a:ext>
              </a:extLst>
            </p:cNvPr>
            <p:cNvCxnSpPr/>
            <p:nvPr/>
          </p:nvCxnSpPr>
          <p:spPr>
            <a:xfrm>
              <a:off x="1176949" y="2269553"/>
              <a:ext cx="0" cy="748081"/>
            </a:xfrm>
            <a:prstGeom prst="line">
              <a:avLst/>
            </a:prstGeom>
            <a:ln w="3810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B4D90788-ED26-43BC-8A74-885818EF5E10}"/>
                </a:ext>
              </a:extLst>
            </p:cNvPr>
            <p:cNvCxnSpPr/>
            <p:nvPr/>
          </p:nvCxnSpPr>
          <p:spPr>
            <a:xfrm>
              <a:off x="1178281" y="3521023"/>
              <a:ext cx="0" cy="748081"/>
            </a:xfrm>
            <a:prstGeom prst="line">
              <a:avLst/>
            </a:prstGeom>
            <a:ln w="3810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846FD941-B442-44F0-BD8B-67575FAED72B}"/>
                </a:ext>
              </a:extLst>
            </p:cNvPr>
            <p:cNvCxnSpPr>
              <a:cxnSpLocks/>
            </p:cNvCxnSpPr>
            <p:nvPr/>
          </p:nvCxnSpPr>
          <p:spPr>
            <a:xfrm>
              <a:off x="1176949" y="4550767"/>
              <a:ext cx="0" cy="700135"/>
            </a:xfrm>
            <a:prstGeom prst="line">
              <a:avLst/>
            </a:prstGeom>
            <a:ln w="3810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C8D20E5A-2E0A-4813-87BA-D42CBB9B160F}"/>
                </a:ext>
              </a:extLst>
            </p:cNvPr>
            <p:cNvCxnSpPr>
              <a:cxnSpLocks/>
            </p:cNvCxnSpPr>
            <p:nvPr/>
          </p:nvCxnSpPr>
          <p:spPr>
            <a:xfrm>
              <a:off x="1176949" y="5597853"/>
              <a:ext cx="0" cy="748081"/>
            </a:xfrm>
            <a:prstGeom prst="line">
              <a:avLst/>
            </a:prstGeom>
            <a:ln w="38100">
              <a:solidFill>
                <a:schemeClr val="accent1"/>
              </a:solidFill>
            </a:ln>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E2A6CEF6-EE2F-47AF-9C36-0822443EBC84}"/>
                </a:ext>
              </a:extLst>
            </p:cNvPr>
            <p:cNvPicPr>
              <a:picLocks noChangeAspect="1"/>
            </p:cNvPicPr>
            <p:nvPr/>
          </p:nvPicPr>
          <p:blipFill>
            <a:blip r:embed="rId2"/>
            <a:stretch>
              <a:fillRect/>
            </a:stretch>
          </p:blipFill>
          <p:spPr>
            <a:xfrm>
              <a:off x="500391" y="2375467"/>
              <a:ext cx="524751" cy="536252"/>
            </a:xfrm>
            <a:prstGeom prst="rect">
              <a:avLst/>
            </a:prstGeom>
          </p:spPr>
        </p:pic>
        <p:pic>
          <p:nvPicPr>
            <p:cNvPr id="12" name="Picture 11">
              <a:extLst>
                <a:ext uri="{FF2B5EF4-FFF2-40B4-BE49-F238E27FC236}">
                  <a16:creationId xmlns:a16="http://schemas.microsoft.com/office/drawing/2014/main" id="{D70BEE6F-A16D-4B7D-8BB7-26E06342EEE9}"/>
                </a:ext>
              </a:extLst>
            </p:cNvPr>
            <p:cNvPicPr>
              <a:picLocks noChangeAspect="1"/>
            </p:cNvPicPr>
            <p:nvPr/>
          </p:nvPicPr>
          <p:blipFill rotWithShape="1">
            <a:blip r:embed="rId3"/>
            <a:srcRect l="20850" t="8283" r="20366" b="15675"/>
            <a:stretch/>
          </p:blipFill>
          <p:spPr>
            <a:xfrm>
              <a:off x="545256" y="3697237"/>
              <a:ext cx="393359" cy="395651"/>
            </a:xfrm>
            <a:prstGeom prst="rect">
              <a:avLst/>
            </a:prstGeom>
          </p:spPr>
        </p:pic>
        <p:pic>
          <p:nvPicPr>
            <p:cNvPr id="13" name="Picture 12">
              <a:extLst>
                <a:ext uri="{FF2B5EF4-FFF2-40B4-BE49-F238E27FC236}">
                  <a16:creationId xmlns:a16="http://schemas.microsoft.com/office/drawing/2014/main" id="{A7057757-C77C-44D8-A01E-88E562069EAD}"/>
                </a:ext>
              </a:extLst>
            </p:cNvPr>
            <p:cNvPicPr>
              <a:picLocks noChangeAspect="1"/>
            </p:cNvPicPr>
            <p:nvPr/>
          </p:nvPicPr>
          <p:blipFill rotWithShape="1">
            <a:blip r:embed="rId4"/>
            <a:srcRect l="19800" t="24145" r="19231" b="24573"/>
            <a:stretch/>
          </p:blipFill>
          <p:spPr>
            <a:xfrm>
              <a:off x="401272" y="4646620"/>
              <a:ext cx="623870" cy="536252"/>
            </a:xfrm>
            <a:prstGeom prst="rect">
              <a:avLst/>
            </a:prstGeom>
          </p:spPr>
        </p:pic>
        <p:sp>
          <p:nvSpPr>
            <p:cNvPr id="14" name="Heart 13">
              <a:extLst>
                <a:ext uri="{FF2B5EF4-FFF2-40B4-BE49-F238E27FC236}">
                  <a16:creationId xmlns:a16="http://schemas.microsoft.com/office/drawing/2014/main" id="{5B759D73-E7DA-4E56-AFC2-FBD68F2FE9EA}"/>
                </a:ext>
              </a:extLst>
            </p:cNvPr>
            <p:cNvSpPr/>
            <p:nvPr/>
          </p:nvSpPr>
          <p:spPr>
            <a:xfrm>
              <a:off x="508840" y="5796207"/>
              <a:ext cx="429775" cy="351372"/>
            </a:xfrm>
            <a:prstGeom prst="heart">
              <a:avLst/>
            </a:prstGeom>
            <a:solidFill>
              <a:schemeClr val="bg1"/>
            </a:solidFill>
            <a:ln>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0781202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3EFF04-19C9-4437-A912-83FDE0EF3C5E}"/>
              </a:ext>
            </a:extLst>
          </p:cNvPr>
          <p:cNvSpPr>
            <a:spLocks noGrp="1"/>
          </p:cNvSpPr>
          <p:nvPr>
            <p:ph type="title"/>
          </p:nvPr>
        </p:nvSpPr>
        <p:spPr/>
        <p:txBody>
          <a:bodyPr/>
          <a:lstStyle/>
          <a:p>
            <a:r>
              <a:rPr lang="en-US" dirty="0"/>
              <a:t>Care Coordination Programs</a:t>
            </a:r>
          </a:p>
        </p:txBody>
      </p:sp>
      <p:grpSp>
        <p:nvGrpSpPr>
          <p:cNvPr id="5" name="Group 4">
            <a:extLst>
              <a:ext uri="{FF2B5EF4-FFF2-40B4-BE49-F238E27FC236}">
                <a16:creationId xmlns:a16="http://schemas.microsoft.com/office/drawing/2014/main" id="{E9776BC0-986F-4868-9E0A-6796F5E67DCD}"/>
              </a:ext>
            </a:extLst>
          </p:cNvPr>
          <p:cNvGrpSpPr/>
          <p:nvPr/>
        </p:nvGrpSpPr>
        <p:grpSpPr>
          <a:xfrm>
            <a:off x="1075243" y="1396445"/>
            <a:ext cx="7675696" cy="4616648"/>
            <a:chOff x="1172206" y="2328141"/>
            <a:chExt cx="7675695" cy="4616649"/>
          </a:xfrm>
        </p:grpSpPr>
        <p:sp>
          <p:nvSpPr>
            <p:cNvPr id="6" name="TextBox 5">
              <a:extLst>
                <a:ext uri="{FF2B5EF4-FFF2-40B4-BE49-F238E27FC236}">
                  <a16:creationId xmlns:a16="http://schemas.microsoft.com/office/drawing/2014/main" id="{BD6E09AF-F021-46A6-8F09-B9764C2FFD9B}"/>
                </a:ext>
              </a:extLst>
            </p:cNvPr>
            <p:cNvSpPr txBox="1"/>
            <p:nvPr/>
          </p:nvSpPr>
          <p:spPr>
            <a:xfrm>
              <a:off x="1262923" y="2328141"/>
              <a:ext cx="7584978" cy="4616649"/>
            </a:xfrm>
            <a:prstGeom prst="rect">
              <a:avLst/>
            </a:prstGeom>
            <a:noFill/>
          </p:spPr>
          <p:txBody>
            <a:bodyPr wrap="square" rtlCol="0">
              <a:spAutoFit/>
            </a:bodyPr>
            <a:lstStyle/>
            <a:p>
              <a:r>
                <a:rPr lang="en-US" sz="1400" b="1" dirty="0"/>
                <a:t>Care advocacy</a:t>
              </a:r>
              <a:br>
                <a:rPr lang="en-US" sz="1400" dirty="0"/>
              </a:br>
              <a:r>
                <a:rPr lang="en-US" sz="1400" dirty="0"/>
                <a:t>Assistance to members in locating providers and community resources, scheduling appointments, and providing help with what to expect during treatment </a:t>
              </a:r>
              <a:endParaRPr lang="en-US" altLang="en-US" sz="1400" dirty="0"/>
            </a:p>
            <a:p>
              <a:br>
                <a:rPr lang="en-US" sz="1400" dirty="0"/>
              </a:br>
              <a:endParaRPr lang="en-US" sz="1400" dirty="0"/>
            </a:p>
            <a:p>
              <a:endParaRPr lang="en-US" sz="1400" b="1" dirty="0"/>
            </a:p>
            <a:p>
              <a:r>
                <a:rPr lang="en-US" sz="1400" b="1" dirty="0"/>
                <a:t>Care transitions</a:t>
              </a:r>
              <a:br>
                <a:rPr lang="en-US" sz="1400" dirty="0"/>
              </a:br>
              <a:r>
                <a:rPr lang="en-US" sz="1400" dirty="0"/>
                <a:t>Comprehensive discharge planning, follow-up visits, and support 45-60 days following discharge </a:t>
              </a:r>
            </a:p>
            <a:p>
              <a:endParaRPr lang="en-US" sz="1400" dirty="0"/>
            </a:p>
            <a:p>
              <a:endParaRPr lang="en-US" sz="1400" dirty="0"/>
            </a:p>
            <a:p>
              <a:endParaRPr lang="en-US" sz="1400" dirty="0"/>
            </a:p>
            <a:p>
              <a:r>
                <a:rPr lang="en-US" sz="1400" b="1" dirty="0"/>
                <a:t>Complex case management</a:t>
              </a:r>
              <a:br>
                <a:rPr lang="en-US" sz="1400" dirty="0"/>
              </a:br>
              <a:r>
                <a:rPr lang="en-US" altLang="en-US" sz="1400" dirty="0"/>
                <a:t>Improves the physical, social, and mental functioning of our highest risk members by increasing access to community resources, reducing readmissions, enhancing support systems, and improving treatment effectiveness</a:t>
              </a:r>
              <a:endParaRPr lang="en-US" sz="1400" dirty="0"/>
            </a:p>
            <a:p>
              <a:br>
                <a:rPr lang="en-US" sz="1400" dirty="0"/>
              </a:br>
              <a:endParaRPr lang="en-US" sz="1400" dirty="0"/>
            </a:p>
            <a:p>
              <a:br>
                <a:rPr lang="en-US" sz="1400" b="1" dirty="0"/>
              </a:br>
              <a:br>
                <a:rPr lang="en-US" sz="1400" b="1" dirty="0"/>
              </a:br>
              <a:endParaRPr lang="en-US" sz="1400" dirty="0"/>
            </a:p>
          </p:txBody>
        </p:sp>
        <p:cxnSp>
          <p:nvCxnSpPr>
            <p:cNvPr id="7" name="Straight Connector 6">
              <a:extLst>
                <a:ext uri="{FF2B5EF4-FFF2-40B4-BE49-F238E27FC236}">
                  <a16:creationId xmlns:a16="http://schemas.microsoft.com/office/drawing/2014/main" id="{6BA85613-3F49-4ECC-BF7E-242F342AB4F5}"/>
                </a:ext>
              </a:extLst>
            </p:cNvPr>
            <p:cNvCxnSpPr/>
            <p:nvPr/>
          </p:nvCxnSpPr>
          <p:spPr>
            <a:xfrm>
              <a:off x="1176949" y="2465496"/>
              <a:ext cx="0" cy="748081"/>
            </a:xfrm>
            <a:prstGeom prst="line">
              <a:avLst/>
            </a:prstGeom>
            <a:ln w="3810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1ADEE4A3-0222-47A5-82B6-0C0990CA8ABD}"/>
                </a:ext>
              </a:extLst>
            </p:cNvPr>
            <p:cNvCxnSpPr/>
            <p:nvPr/>
          </p:nvCxnSpPr>
          <p:spPr>
            <a:xfrm>
              <a:off x="1172206" y="3717226"/>
              <a:ext cx="0" cy="748081"/>
            </a:xfrm>
            <a:prstGeom prst="line">
              <a:avLst/>
            </a:prstGeom>
            <a:ln w="3810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6E5F1FF8-B72E-452A-BBE2-D1370E2733FA}"/>
                </a:ext>
              </a:extLst>
            </p:cNvPr>
            <p:cNvCxnSpPr>
              <a:cxnSpLocks/>
            </p:cNvCxnSpPr>
            <p:nvPr/>
          </p:nvCxnSpPr>
          <p:spPr>
            <a:xfrm>
              <a:off x="1172206" y="4978636"/>
              <a:ext cx="0" cy="700135"/>
            </a:xfrm>
            <a:prstGeom prst="line">
              <a:avLst/>
            </a:prstGeom>
            <a:ln w="38100">
              <a:solidFill>
                <a:schemeClr val="accent1"/>
              </a:solidFill>
            </a:ln>
          </p:spPr>
          <p:style>
            <a:lnRef idx="2">
              <a:schemeClr val="accent1"/>
            </a:lnRef>
            <a:fillRef idx="0">
              <a:schemeClr val="accent1"/>
            </a:fillRef>
            <a:effectRef idx="1">
              <a:schemeClr val="accent1"/>
            </a:effectRef>
            <a:fontRef idx="minor">
              <a:schemeClr val="tx1"/>
            </a:fontRef>
          </p:style>
        </p:cxnSp>
      </p:grpSp>
      <p:pic>
        <p:nvPicPr>
          <p:cNvPr id="11" name="Picture 10">
            <a:extLst>
              <a:ext uri="{FF2B5EF4-FFF2-40B4-BE49-F238E27FC236}">
                <a16:creationId xmlns:a16="http://schemas.microsoft.com/office/drawing/2014/main" id="{072AAA49-1ED4-4A93-BB94-B994A0EB7ED7}"/>
              </a:ext>
            </a:extLst>
          </p:cNvPr>
          <p:cNvPicPr>
            <a:picLocks noChangeAspect="1"/>
          </p:cNvPicPr>
          <p:nvPr/>
        </p:nvPicPr>
        <p:blipFill>
          <a:blip r:embed="rId2"/>
          <a:stretch>
            <a:fillRect/>
          </a:stretch>
        </p:blipFill>
        <p:spPr>
          <a:xfrm>
            <a:off x="346765" y="1590820"/>
            <a:ext cx="603556" cy="634039"/>
          </a:xfrm>
          <a:prstGeom prst="rect">
            <a:avLst/>
          </a:prstGeom>
        </p:spPr>
      </p:pic>
      <p:pic>
        <p:nvPicPr>
          <p:cNvPr id="12" name="Picture 11">
            <a:extLst>
              <a:ext uri="{FF2B5EF4-FFF2-40B4-BE49-F238E27FC236}">
                <a16:creationId xmlns:a16="http://schemas.microsoft.com/office/drawing/2014/main" id="{1AC5643A-25C2-4B66-93DF-7C75154DA1FC}"/>
              </a:ext>
            </a:extLst>
          </p:cNvPr>
          <p:cNvPicPr>
            <a:picLocks noChangeAspect="1"/>
          </p:cNvPicPr>
          <p:nvPr/>
        </p:nvPicPr>
        <p:blipFill>
          <a:blip r:embed="rId3"/>
          <a:stretch>
            <a:fillRect/>
          </a:stretch>
        </p:blipFill>
        <p:spPr>
          <a:xfrm>
            <a:off x="366332" y="2842550"/>
            <a:ext cx="493819" cy="634039"/>
          </a:xfrm>
          <a:prstGeom prst="rect">
            <a:avLst/>
          </a:prstGeom>
        </p:spPr>
      </p:pic>
      <p:pic>
        <p:nvPicPr>
          <p:cNvPr id="13" name="Picture 12">
            <a:extLst>
              <a:ext uri="{FF2B5EF4-FFF2-40B4-BE49-F238E27FC236}">
                <a16:creationId xmlns:a16="http://schemas.microsoft.com/office/drawing/2014/main" id="{3A4C6AF1-42C0-43D6-82B1-FDF95A7DBFE4}"/>
              </a:ext>
            </a:extLst>
          </p:cNvPr>
          <p:cNvPicPr>
            <a:picLocks noChangeAspect="1"/>
          </p:cNvPicPr>
          <p:nvPr/>
        </p:nvPicPr>
        <p:blipFill>
          <a:blip r:embed="rId4"/>
          <a:stretch>
            <a:fillRect/>
          </a:stretch>
        </p:blipFill>
        <p:spPr>
          <a:xfrm>
            <a:off x="293173" y="4156194"/>
            <a:ext cx="640135" cy="481626"/>
          </a:xfrm>
          <a:prstGeom prst="rect">
            <a:avLst/>
          </a:prstGeom>
        </p:spPr>
      </p:pic>
    </p:spTree>
    <p:extLst>
      <p:ext uri="{BB962C8B-B14F-4D97-AF65-F5344CB8AC3E}">
        <p14:creationId xmlns:p14="http://schemas.microsoft.com/office/powerpoint/2010/main" val="308834966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3EFF04-19C9-4437-A912-83FDE0EF3C5E}"/>
              </a:ext>
            </a:extLst>
          </p:cNvPr>
          <p:cNvSpPr>
            <a:spLocks noGrp="1"/>
          </p:cNvSpPr>
          <p:nvPr>
            <p:ph type="title"/>
          </p:nvPr>
        </p:nvSpPr>
        <p:spPr/>
        <p:txBody>
          <a:bodyPr/>
          <a:lstStyle/>
          <a:p>
            <a:r>
              <a:rPr lang="en-US" dirty="0"/>
              <a:t>Care Management Programs</a:t>
            </a:r>
          </a:p>
        </p:txBody>
      </p:sp>
      <p:grpSp>
        <p:nvGrpSpPr>
          <p:cNvPr id="5" name="Group 4">
            <a:extLst>
              <a:ext uri="{FF2B5EF4-FFF2-40B4-BE49-F238E27FC236}">
                <a16:creationId xmlns:a16="http://schemas.microsoft.com/office/drawing/2014/main" id="{E9776BC0-986F-4868-9E0A-6796F5E67DCD}"/>
              </a:ext>
            </a:extLst>
          </p:cNvPr>
          <p:cNvGrpSpPr/>
          <p:nvPr/>
        </p:nvGrpSpPr>
        <p:grpSpPr>
          <a:xfrm>
            <a:off x="1075243" y="1396445"/>
            <a:ext cx="7675696" cy="4616648"/>
            <a:chOff x="1172206" y="2328141"/>
            <a:chExt cx="7675695" cy="4616649"/>
          </a:xfrm>
        </p:grpSpPr>
        <p:sp>
          <p:nvSpPr>
            <p:cNvPr id="6" name="TextBox 5">
              <a:extLst>
                <a:ext uri="{FF2B5EF4-FFF2-40B4-BE49-F238E27FC236}">
                  <a16:creationId xmlns:a16="http://schemas.microsoft.com/office/drawing/2014/main" id="{BD6E09AF-F021-46A6-8F09-B9764C2FFD9B}"/>
                </a:ext>
              </a:extLst>
            </p:cNvPr>
            <p:cNvSpPr txBox="1"/>
            <p:nvPr/>
          </p:nvSpPr>
          <p:spPr>
            <a:xfrm>
              <a:off x="1262923" y="2328141"/>
              <a:ext cx="7584978" cy="4616649"/>
            </a:xfrm>
            <a:prstGeom prst="rect">
              <a:avLst/>
            </a:prstGeom>
            <a:noFill/>
          </p:spPr>
          <p:txBody>
            <a:bodyPr wrap="square" rtlCol="0">
              <a:spAutoFit/>
            </a:bodyPr>
            <a:lstStyle/>
            <a:p>
              <a:r>
                <a:rPr lang="en-US" sz="1400" b="1" dirty="0"/>
                <a:t>Behavioral health utilization management</a:t>
              </a:r>
              <a:br>
                <a:rPr lang="en-US" sz="1400" dirty="0"/>
              </a:br>
              <a:r>
                <a:rPr lang="en-US" altLang="en-US" sz="1400" dirty="0"/>
                <a:t>Clinical expertise and support for optimal use of behavioral health services for the evaluation and treatment of mental health conditions and substance use disorders</a:t>
              </a:r>
            </a:p>
            <a:p>
              <a:br>
                <a:rPr lang="en-US" sz="1400" dirty="0"/>
              </a:br>
              <a:endParaRPr lang="en-US" sz="1400" dirty="0"/>
            </a:p>
            <a:p>
              <a:r>
                <a:rPr lang="en-US" sz="1400" b="1" dirty="0"/>
                <a:t>Behavioral health condition management</a:t>
              </a:r>
              <a:br>
                <a:rPr lang="en-US" sz="1400" dirty="0"/>
              </a:br>
              <a:r>
                <a:rPr lang="en-US" altLang="en-US" sz="1400" dirty="0"/>
                <a:t>Designed to help members overcome depression so they can more effectively manage their chronic medical condition(s) and lead a better quality of life</a:t>
              </a:r>
              <a:endParaRPr lang="en-US" sz="1400" dirty="0"/>
            </a:p>
            <a:p>
              <a:endParaRPr lang="en-US" sz="1400" dirty="0"/>
            </a:p>
            <a:p>
              <a:endParaRPr lang="en-US" sz="1400" dirty="0"/>
            </a:p>
            <a:p>
              <a:r>
                <a:rPr lang="en-US" sz="1400" b="1" dirty="0"/>
                <a:t>Medication assisted treatment for substance use disorder</a:t>
              </a:r>
            </a:p>
            <a:p>
              <a:r>
                <a:rPr lang="en-US" sz="1400" dirty="0"/>
                <a:t>Promotes the use of medication assisted treatment (MAT) for substance use disorder in addition to psychosocial interventions while also educating providers about MAT</a:t>
              </a:r>
            </a:p>
            <a:p>
              <a:endParaRPr lang="en-US" sz="1400" b="1" dirty="0"/>
            </a:p>
            <a:p>
              <a:endParaRPr lang="en-US" sz="1400" b="1" dirty="0"/>
            </a:p>
            <a:p>
              <a:r>
                <a:rPr lang="en-US" sz="1400" b="1" dirty="0"/>
                <a:t>Outpatient Solutions</a:t>
              </a:r>
              <a:br>
                <a:rPr lang="en-US" sz="1400" dirty="0"/>
              </a:br>
              <a:r>
                <a:rPr lang="en-US" sz="1400" dirty="0"/>
                <a:t>Claims analysis using evidence-based algorithms to identify members who are not responding to outpatient care and working with providers for members who might need a different approach to care</a:t>
              </a:r>
              <a:br>
                <a:rPr lang="en-US" sz="1400" b="1" dirty="0"/>
              </a:br>
              <a:br>
                <a:rPr lang="en-US" sz="1400" b="1" dirty="0"/>
              </a:br>
              <a:endParaRPr lang="en-US" sz="1400" dirty="0"/>
            </a:p>
          </p:txBody>
        </p:sp>
        <p:cxnSp>
          <p:nvCxnSpPr>
            <p:cNvPr id="7" name="Straight Connector 6">
              <a:extLst>
                <a:ext uri="{FF2B5EF4-FFF2-40B4-BE49-F238E27FC236}">
                  <a16:creationId xmlns:a16="http://schemas.microsoft.com/office/drawing/2014/main" id="{6BA85613-3F49-4ECC-BF7E-242F342AB4F5}"/>
                </a:ext>
              </a:extLst>
            </p:cNvPr>
            <p:cNvCxnSpPr/>
            <p:nvPr/>
          </p:nvCxnSpPr>
          <p:spPr>
            <a:xfrm>
              <a:off x="1176949" y="2378348"/>
              <a:ext cx="0" cy="748081"/>
            </a:xfrm>
            <a:prstGeom prst="line">
              <a:avLst/>
            </a:prstGeom>
            <a:ln w="3810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1ADEE4A3-0222-47A5-82B6-0C0990CA8ABD}"/>
                </a:ext>
              </a:extLst>
            </p:cNvPr>
            <p:cNvCxnSpPr/>
            <p:nvPr/>
          </p:nvCxnSpPr>
          <p:spPr>
            <a:xfrm>
              <a:off x="1176949" y="3466383"/>
              <a:ext cx="0" cy="748081"/>
            </a:xfrm>
            <a:prstGeom prst="line">
              <a:avLst/>
            </a:prstGeom>
            <a:ln w="3810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6E5F1FF8-B72E-452A-BBE2-D1370E2733FA}"/>
                </a:ext>
              </a:extLst>
            </p:cNvPr>
            <p:cNvCxnSpPr>
              <a:cxnSpLocks/>
            </p:cNvCxnSpPr>
            <p:nvPr/>
          </p:nvCxnSpPr>
          <p:spPr>
            <a:xfrm>
              <a:off x="1172206" y="4584141"/>
              <a:ext cx="0" cy="700135"/>
            </a:xfrm>
            <a:prstGeom prst="line">
              <a:avLst/>
            </a:prstGeom>
            <a:ln w="3810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20057AC0-C954-4B99-9AD5-5BC8C095DB03}"/>
                </a:ext>
              </a:extLst>
            </p:cNvPr>
            <p:cNvCxnSpPr>
              <a:cxnSpLocks/>
            </p:cNvCxnSpPr>
            <p:nvPr/>
          </p:nvCxnSpPr>
          <p:spPr>
            <a:xfrm flipH="1">
              <a:off x="1172206" y="5801599"/>
              <a:ext cx="1" cy="812571"/>
            </a:xfrm>
            <a:prstGeom prst="line">
              <a:avLst/>
            </a:prstGeom>
            <a:ln w="38100">
              <a:solidFill>
                <a:schemeClr val="accent1"/>
              </a:solidFill>
            </a:ln>
          </p:spPr>
          <p:style>
            <a:lnRef idx="2">
              <a:schemeClr val="accent1"/>
            </a:lnRef>
            <a:fillRef idx="0">
              <a:schemeClr val="accent1"/>
            </a:fillRef>
            <a:effectRef idx="1">
              <a:schemeClr val="accent1"/>
            </a:effectRef>
            <a:fontRef idx="minor">
              <a:schemeClr val="tx1"/>
            </a:fontRef>
          </p:style>
        </p:cxnSp>
      </p:grpSp>
      <p:grpSp>
        <p:nvGrpSpPr>
          <p:cNvPr id="15" name="Group 14">
            <a:extLst>
              <a:ext uri="{FF2B5EF4-FFF2-40B4-BE49-F238E27FC236}">
                <a16:creationId xmlns:a16="http://schemas.microsoft.com/office/drawing/2014/main" id="{25011E8D-CF48-4B39-A31F-369FE2011AB1}"/>
              </a:ext>
            </a:extLst>
          </p:cNvPr>
          <p:cNvGrpSpPr/>
          <p:nvPr/>
        </p:nvGrpSpPr>
        <p:grpSpPr>
          <a:xfrm>
            <a:off x="324846" y="1397624"/>
            <a:ext cx="625475" cy="635000"/>
            <a:chOff x="1152525" y="2867025"/>
            <a:chExt cx="625475" cy="635000"/>
          </a:xfrm>
          <a:solidFill>
            <a:schemeClr val="accent1"/>
          </a:solidFill>
        </p:grpSpPr>
        <p:sp>
          <p:nvSpPr>
            <p:cNvPr id="16" name="Freeform 22">
              <a:extLst>
                <a:ext uri="{FF2B5EF4-FFF2-40B4-BE49-F238E27FC236}">
                  <a16:creationId xmlns:a16="http://schemas.microsoft.com/office/drawing/2014/main" id="{7CAAD80F-B134-45EB-BB86-C7B23444D669}"/>
                </a:ext>
              </a:extLst>
            </p:cNvPr>
            <p:cNvSpPr>
              <a:spLocks noEditPoints="1"/>
            </p:cNvSpPr>
            <p:nvPr/>
          </p:nvSpPr>
          <p:spPr bwMode="auto">
            <a:xfrm>
              <a:off x="1282700" y="3052763"/>
              <a:ext cx="104775" cy="369888"/>
            </a:xfrm>
            <a:custGeom>
              <a:avLst/>
              <a:gdLst>
                <a:gd name="T0" fmla="*/ 0 w 66"/>
                <a:gd name="T1" fmla="*/ 233 h 233"/>
                <a:gd name="T2" fmla="*/ 66 w 66"/>
                <a:gd name="T3" fmla="*/ 233 h 233"/>
                <a:gd name="T4" fmla="*/ 66 w 66"/>
                <a:gd name="T5" fmla="*/ 0 h 233"/>
                <a:gd name="T6" fmla="*/ 0 w 66"/>
                <a:gd name="T7" fmla="*/ 0 h 233"/>
                <a:gd name="T8" fmla="*/ 0 w 66"/>
                <a:gd name="T9" fmla="*/ 233 h 233"/>
                <a:gd name="T10" fmla="*/ 17 w 66"/>
                <a:gd name="T11" fmla="*/ 16 h 233"/>
                <a:gd name="T12" fmla="*/ 49 w 66"/>
                <a:gd name="T13" fmla="*/ 16 h 233"/>
                <a:gd name="T14" fmla="*/ 49 w 66"/>
                <a:gd name="T15" fmla="*/ 216 h 233"/>
                <a:gd name="T16" fmla="*/ 17 w 66"/>
                <a:gd name="T17" fmla="*/ 216 h 233"/>
                <a:gd name="T18" fmla="*/ 17 w 66"/>
                <a:gd name="T19" fmla="*/ 16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233">
                  <a:moveTo>
                    <a:pt x="0" y="233"/>
                  </a:moveTo>
                  <a:lnTo>
                    <a:pt x="66" y="233"/>
                  </a:lnTo>
                  <a:lnTo>
                    <a:pt x="66" y="0"/>
                  </a:lnTo>
                  <a:lnTo>
                    <a:pt x="0" y="0"/>
                  </a:lnTo>
                  <a:lnTo>
                    <a:pt x="0" y="233"/>
                  </a:lnTo>
                  <a:close/>
                  <a:moveTo>
                    <a:pt x="17" y="16"/>
                  </a:moveTo>
                  <a:lnTo>
                    <a:pt x="49" y="16"/>
                  </a:lnTo>
                  <a:lnTo>
                    <a:pt x="49" y="216"/>
                  </a:lnTo>
                  <a:lnTo>
                    <a:pt x="17" y="216"/>
                  </a:lnTo>
                  <a:lnTo>
                    <a:pt x="17"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3">
              <a:extLst>
                <a:ext uri="{FF2B5EF4-FFF2-40B4-BE49-F238E27FC236}">
                  <a16:creationId xmlns:a16="http://schemas.microsoft.com/office/drawing/2014/main" id="{221C8DFA-4D06-4C34-891F-BB7920BDC75D}"/>
                </a:ext>
              </a:extLst>
            </p:cNvPr>
            <p:cNvSpPr>
              <a:spLocks noEditPoints="1"/>
            </p:cNvSpPr>
            <p:nvPr/>
          </p:nvSpPr>
          <p:spPr bwMode="auto">
            <a:xfrm>
              <a:off x="1412875" y="2973388"/>
              <a:ext cx="104775" cy="449263"/>
            </a:xfrm>
            <a:custGeom>
              <a:avLst/>
              <a:gdLst>
                <a:gd name="T0" fmla="*/ 0 w 66"/>
                <a:gd name="T1" fmla="*/ 283 h 283"/>
                <a:gd name="T2" fmla="*/ 66 w 66"/>
                <a:gd name="T3" fmla="*/ 283 h 283"/>
                <a:gd name="T4" fmla="*/ 66 w 66"/>
                <a:gd name="T5" fmla="*/ 0 h 283"/>
                <a:gd name="T6" fmla="*/ 0 w 66"/>
                <a:gd name="T7" fmla="*/ 0 h 283"/>
                <a:gd name="T8" fmla="*/ 0 w 66"/>
                <a:gd name="T9" fmla="*/ 283 h 283"/>
                <a:gd name="T10" fmla="*/ 17 w 66"/>
                <a:gd name="T11" fmla="*/ 16 h 283"/>
                <a:gd name="T12" fmla="*/ 50 w 66"/>
                <a:gd name="T13" fmla="*/ 16 h 283"/>
                <a:gd name="T14" fmla="*/ 50 w 66"/>
                <a:gd name="T15" fmla="*/ 266 h 283"/>
                <a:gd name="T16" fmla="*/ 17 w 66"/>
                <a:gd name="T17" fmla="*/ 266 h 283"/>
                <a:gd name="T18" fmla="*/ 17 w 66"/>
                <a:gd name="T19" fmla="*/ 1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283">
                  <a:moveTo>
                    <a:pt x="0" y="283"/>
                  </a:moveTo>
                  <a:lnTo>
                    <a:pt x="66" y="283"/>
                  </a:lnTo>
                  <a:lnTo>
                    <a:pt x="66" y="0"/>
                  </a:lnTo>
                  <a:lnTo>
                    <a:pt x="0" y="0"/>
                  </a:lnTo>
                  <a:lnTo>
                    <a:pt x="0" y="283"/>
                  </a:lnTo>
                  <a:close/>
                  <a:moveTo>
                    <a:pt x="17" y="16"/>
                  </a:moveTo>
                  <a:lnTo>
                    <a:pt x="50" y="16"/>
                  </a:lnTo>
                  <a:lnTo>
                    <a:pt x="50" y="266"/>
                  </a:lnTo>
                  <a:lnTo>
                    <a:pt x="17" y="266"/>
                  </a:lnTo>
                  <a:lnTo>
                    <a:pt x="17"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4">
              <a:extLst>
                <a:ext uri="{FF2B5EF4-FFF2-40B4-BE49-F238E27FC236}">
                  <a16:creationId xmlns:a16="http://schemas.microsoft.com/office/drawing/2014/main" id="{6767F72D-497D-4880-8CB6-1FA9A41821BD}"/>
                </a:ext>
              </a:extLst>
            </p:cNvPr>
            <p:cNvSpPr>
              <a:spLocks noEditPoints="1"/>
            </p:cNvSpPr>
            <p:nvPr/>
          </p:nvSpPr>
          <p:spPr bwMode="auto">
            <a:xfrm>
              <a:off x="1544638" y="3157538"/>
              <a:ext cx="103188" cy="265113"/>
            </a:xfrm>
            <a:custGeom>
              <a:avLst/>
              <a:gdLst>
                <a:gd name="T0" fmla="*/ 0 w 65"/>
                <a:gd name="T1" fmla="*/ 167 h 167"/>
                <a:gd name="T2" fmla="*/ 65 w 65"/>
                <a:gd name="T3" fmla="*/ 167 h 167"/>
                <a:gd name="T4" fmla="*/ 65 w 65"/>
                <a:gd name="T5" fmla="*/ 0 h 167"/>
                <a:gd name="T6" fmla="*/ 0 w 65"/>
                <a:gd name="T7" fmla="*/ 0 h 167"/>
                <a:gd name="T8" fmla="*/ 0 w 65"/>
                <a:gd name="T9" fmla="*/ 167 h 167"/>
                <a:gd name="T10" fmla="*/ 16 w 65"/>
                <a:gd name="T11" fmla="*/ 17 h 167"/>
                <a:gd name="T12" fmla="*/ 49 w 65"/>
                <a:gd name="T13" fmla="*/ 17 h 167"/>
                <a:gd name="T14" fmla="*/ 49 w 65"/>
                <a:gd name="T15" fmla="*/ 150 h 167"/>
                <a:gd name="T16" fmla="*/ 16 w 65"/>
                <a:gd name="T17" fmla="*/ 150 h 167"/>
                <a:gd name="T18" fmla="*/ 16 w 65"/>
                <a:gd name="T19" fmla="*/ 1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167">
                  <a:moveTo>
                    <a:pt x="0" y="167"/>
                  </a:moveTo>
                  <a:lnTo>
                    <a:pt x="65" y="167"/>
                  </a:lnTo>
                  <a:lnTo>
                    <a:pt x="65" y="0"/>
                  </a:lnTo>
                  <a:lnTo>
                    <a:pt x="0" y="0"/>
                  </a:lnTo>
                  <a:lnTo>
                    <a:pt x="0" y="167"/>
                  </a:lnTo>
                  <a:close/>
                  <a:moveTo>
                    <a:pt x="16" y="17"/>
                  </a:moveTo>
                  <a:lnTo>
                    <a:pt x="49" y="17"/>
                  </a:lnTo>
                  <a:lnTo>
                    <a:pt x="49" y="150"/>
                  </a:lnTo>
                  <a:lnTo>
                    <a:pt x="16" y="150"/>
                  </a:lnTo>
                  <a:lnTo>
                    <a:pt x="16"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5">
              <a:extLst>
                <a:ext uri="{FF2B5EF4-FFF2-40B4-BE49-F238E27FC236}">
                  <a16:creationId xmlns:a16="http://schemas.microsoft.com/office/drawing/2014/main" id="{82540D55-F551-44A7-BB1B-13388AC26B0F}"/>
                </a:ext>
              </a:extLst>
            </p:cNvPr>
            <p:cNvSpPr>
              <a:spLocks noEditPoints="1"/>
            </p:cNvSpPr>
            <p:nvPr/>
          </p:nvSpPr>
          <p:spPr bwMode="auto">
            <a:xfrm>
              <a:off x="1152525" y="2867025"/>
              <a:ext cx="625475" cy="635000"/>
            </a:xfrm>
            <a:custGeom>
              <a:avLst/>
              <a:gdLst>
                <a:gd name="T0" fmla="*/ 176 w 192"/>
                <a:gd name="T1" fmla="*/ 0 h 192"/>
                <a:gd name="T2" fmla="*/ 16 w 192"/>
                <a:gd name="T3" fmla="*/ 0 h 192"/>
                <a:gd name="T4" fmla="*/ 0 w 192"/>
                <a:gd name="T5" fmla="*/ 16 h 192"/>
                <a:gd name="T6" fmla="*/ 0 w 192"/>
                <a:gd name="T7" fmla="*/ 176 h 192"/>
                <a:gd name="T8" fmla="*/ 16 w 192"/>
                <a:gd name="T9" fmla="*/ 192 h 192"/>
                <a:gd name="T10" fmla="*/ 176 w 192"/>
                <a:gd name="T11" fmla="*/ 192 h 192"/>
                <a:gd name="T12" fmla="*/ 192 w 192"/>
                <a:gd name="T13" fmla="*/ 176 h 192"/>
                <a:gd name="T14" fmla="*/ 192 w 192"/>
                <a:gd name="T15" fmla="*/ 16 h 192"/>
                <a:gd name="T16" fmla="*/ 176 w 192"/>
                <a:gd name="T17" fmla="*/ 0 h 192"/>
                <a:gd name="T18" fmla="*/ 184 w 192"/>
                <a:gd name="T19" fmla="*/ 176 h 192"/>
                <a:gd name="T20" fmla="*/ 176 w 192"/>
                <a:gd name="T21" fmla="*/ 184 h 192"/>
                <a:gd name="T22" fmla="*/ 16 w 192"/>
                <a:gd name="T23" fmla="*/ 184 h 192"/>
                <a:gd name="T24" fmla="*/ 8 w 192"/>
                <a:gd name="T25" fmla="*/ 176 h 192"/>
                <a:gd name="T26" fmla="*/ 8 w 192"/>
                <a:gd name="T27" fmla="*/ 16 h 192"/>
                <a:gd name="T28" fmla="*/ 16 w 192"/>
                <a:gd name="T29" fmla="*/ 8 h 192"/>
                <a:gd name="T30" fmla="*/ 176 w 192"/>
                <a:gd name="T31" fmla="*/ 8 h 192"/>
                <a:gd name="T32" fmla="*/ 184 w 192"/>
                <a:gd name="T33" fmla="*/ 16 h 192"/>
                <a:gd name="T34" fmla="*/ 184 w 192"/>
                <a:gd name="T35" fmla="*/ 176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192">
                  <a:moveTo>
                    <a:pt x="176" y="0"/>
                  </a:moveTo>
                  <a:cubicBezTo>
                    <a:pt x="16" y="0"/>
                    <a:pt x="16" y="0"/>
                    <a:pt x="16" y="0"/>
                  </a:cubicBezTo>
                  <a:cubicBezTo>
                    <a:pt x="7" y="0"/>
                    <a:pt x="0" y="7"/>
                    <a:pt x="0" y="16"/>
                  </a:cubicBezTo>
                  <a:cubicBezTo>
                    <a:pt x="0" y="176"/>
                    <a:pt x="0" y="176"/>
                    <a:pt x="0" y="176"/>
                  </a:cubicBezTo>
                  <a:cubicBezTo>
                    <a:pt x="0" y="185"/>
                    <a:pt x="7" y="192"/>
                    <a:pt x="16" y="192"/>
                  </a:cubicBezTo>
                  <a:cubicBezTo>
                    <a:pt x="176" y="192"/>
                    <a:pt x="176" y="192"/>
                    <a:pt x="176" y="192"/>
                  </a:cubicBezTo>
                  <a:cubicBezTo>
                    <a:pt x="185" y="192"/>
                    <a:pt x="192" y="185"/>
                    <a:pt x="192" y="176"/>
                  </a:cubicBezTo>
                  <a:cubicBezTo>
                    <a:pt x="192" y="16"/>
                    <a:pt x="192" y="16"/>
                    <a:pt x="192" y="16"/>
                  </a:cubicBezTo>
                  <a:cubicBezTo>
                    <a:pt x="192" y="7"/>
                    <a:pt x="185" y="0"/>
                    <a:pt x="176" y="0"/>
                  </a:cubicBezTo>
                  <a:close/>
                  <a:moveTo>
                    <a:pt x="184" y="176"/>
                  </a:moveTo>
                  <a:cubicBezTo>
                    <a:pt x="184" y="180"/>
                    <a:pt x="180" y="184"/>
                    <a:pt x="176" y="184"/>
                  </a:cubicBezTo>
                  <a:cubicBezTo>
                    <a:pt x="16" y="184"/>
                    <a:pt x="16" y="184"/>
                    <a:pt x="16" y="184"/>
                  </a:cubicBezTo>
                  <a:cubicBezTo>
                    <a:pt x="12" y="184"/>
                    <a:pt x="8" y="180"/>
                    <a:pt x="8" y="176"/>
                  </a:cubicBezTo>
                  <a:cubicBezTo>
                    <a:pt x="8" y="16"/>
                    <a:pt x="8" y="16"/>
                    <a:pt x="8" y="16"/>
                  </a:cubicBezTo>
                  <a:cubicBezTo>
                    <a:pt x="8" y="12"/>
                    <a:pt x="12" y="8"/>
                    <a:pt x="16" y="8"/>
                  </a:cubicBezTo>
                  <a:cubicBezTo>
                    <a:pt x="176" y="8"/>
                    <a:pt x="176" y="8"/>
                    <a:pt x="176" y="8"/>
                  </a:cubicBezTo>
                  <a:cubicBezTo>
                    <a:pt x="180" y="8"/>
                    <a:pt x="184" y="12"/>
                    <a:pt x="184" y="16"/>
                  </a:cubicBezTo>
                  <a:lnTo>
                    <a:pt x="184" y="1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0" name="Freeform 11">
            <a:extLst>
              <a:ext uri="{FF2B5EF4-FFF2-40B4-BE49-F238E27FC236}">
                <a16:creationId xmlns:a16="http://schemas.microsoft.com/office/drawing/2014/main" id="{647A4446-756C-4757-8823-F5C1C47B9905}"/>
              </a:ext>
            </a:extLst>
          </p:cNvPr>
          <p:cNvSpPr>
            <a:spLocks noEditPoints="1"/>
          </p:cNvSpPr>
          <p:nvPr/>
        </p:nvSpPr>
        <p:spPr bwMode="auto">
          <a:xfrm>
            <a:off x="310186" y="2638697"/>
            <a:ext cx="600075" cy="592138"/>
          </a:xfrm>
          <a:custGeom>
            <a:avLst/>
            <a:gdLst>
              <a:gd name="T0" fmla="*/ 55 w 184"/>
              <a:gd name="T1" fmla="*/ 7 h 179"/>
              <a:gd name="T2" fmla="*/ 26 w 184"/>
              <a:gd name="T3" fmla="*/ 126 h 179"/>
              <a:gd name="T4" fmla="*/ 37 w 184"/>
              <a:gd name="T5" fmla="*/ 131 h 179"/>
              <a:gd name="T6" fmla="*/ 53 w 184"/>
              <a:gd name="T7" fmla="*/ 147 h 179"/>
              <a:gd name="T8" fmla="*/ 68 w 184"/>
              <a:gd name="T9" fmla="*/ 163 h 179"/>
              <a:gd name="T10" fmla="*/ 74 w 184"/>
              <a:gd name="T11" fmla="*/ 174 h 179"/>
              <a:gd name="T12" fmla="*/ 95 w 184"/>
              <a:gd name="T13" fmla="*/ 175 h 179"/>
              <a:gd name="T14" fmla="*/ 114 w 184"/>
              <a:gd name="T15" fmla="*/ 160 h 179"/>
              <a:gd name="T16" fmla="*/ 131 w 184"/>
              <a:gd name="T17" fmla="*/ 143 h 179"/>
              <a:gd name="T18" fmla="*/ 146 w 184"/>
              <a:gd name="T19" fmla="*/ 126 h 179"/>
              <a:gd name="T20" fmla="*/ 162 w 184"/>
              <a:gd name="T21" fmla="*/ 105 h 179"/>
              <a:gd name="T22" fmla="*/ 36 w 184"/>
              <a:gd name="T23" fmla="*/ 123 h 179"/>
              <a:gd name="T24" fmla="*/ 40 w 184"/>
              <a:gd name="T25" fmla="*/ 102 h 179"/>
              <a:gd name="T26" fmla="*/ 52 w 184"/>
              <a:gd name="T27" fmla="*/ 108 h 179"/>
              <a:gd name="T28" fmla="*/ 37 w 184"/>
              <a:gd name="T29" fmla="*/ 123 h 179"/>
              <a:gd name="T30" fmla="*/ 47 w 184"/>
              <a:gd name="T31" fmla="*/ 137 h 179"/>
              <a:gd name="T32" fmla="*/ 61 w 184"/>
              <a:gd name="T33" fmla="*/ 116 h 179"/>
              <a:gd name="T34" fmla="*/ 66 w 184"/>
              <a:gd name="T35" fmla="*/ 129 h 179"/>
              <a:gd name="T36" fmla="*/ 52 w 184"/>
              <a:gd name="T37" fmla="*/ 139 h 179"/>
              <a:gd name="T38" fmla="*/ 63 w 184"/>
              <a:gd name="T39" fmla="*/ 143 h 179"/>
              <a:gd name="T40" fmla="*/ 82 w 184"/>
              <a:gd name="T41" fmla="*/ 134 h 179"/>
              <a:gd name="T42" fmla="*/ 74 w 184"/>
              <a:gd name="T43" fmla="*/ 153 h 179"/>
              <a:gd name="T44" fmla="*/ 98 w 184"/>
              <a:gd name="T45" fmla="*/ 161 h 179"/>
              <a:gd name="T46" fmla="*/ 84 w 184"/>
              <a:gd name="T47" fmla="*/ 171 h 179"/>
              <a:gd name="T48" fmla="*/ 88 w 184"/>
              <a:gd name="T49" fmla="*/ 150 h 179"/>
              <a:gd name="T50" fmla="*/ 98 w 184"/>
              <a:gd name="T51" fmla="*/ 151 h 179"/>
              <a:gd name="T52" fmla="*/ 98 w 184"/>
              <a:gd name="T53" fmla="*/ 161 h 179"/>
              <a:gd name="T54" fmla="*/ 142 w 184"/>
              <a:gd name="T55" fmla="*/ 116 h 179"/>
              <a:gd name="T56" fmla="*/ 118 w 184"/>
              <a:gd name="T57" fmla="*/ 103 h 179"/>
              <a:gd name="T58" fmla="*/ 136 w 184"/>
              <a:gd name="T59" fmla="*/ 122 h 179"/>
              <a:gd name="T60" fmla="*/ 126 w 184"/>
              <a:gd name="T61" fmla="*/ 133 h 179"/>
              <a:gd name="T62" fmla="*/ 125 w 184"/>
              <a:gd name="T63" fmla="*/ 132 h 179"/>
              <a:gd name="T64" fmla="*/ 100 w 184"/>
              <a:gd name="T65" fmla="*/ 118 h 179"/>
              <a:gd name="T66" fmla="*/ 108 w 184"/>
              <a:gd name="T67" fmla="*/ 149 h 179"/>
              <a:gd name="T68" fmla="*/ 92 w 184"/>
              <a:gd name="T69" fmla="*/ 140 h 179"/>
              <a:gd name="T70" fmla="*/ 76 w 184"/>
              <a:gd name="T71" fmla="*/ 124 h 179"/>
              <a:gd name="T72" fmla="*/ 60 w 184"/>
              <a:gd name="T73" fmla="*/ 108 h 179"/>
              <a:gd name="T74" fmla="*/ 34 w 184"/>
              <a:gd name="T75" fmla="*/ 97 h 179"/>
              <a:gd name="T76" fmla="*/ 55 w 184"/>
              <a:gd name="T77" fmla="*/ 15 h 179"/>
              <a:gd name="T78" fmla="*/ 49 w 184"/>
              <a:gd name="T79" fmla="*/ 72 h 179"/>
              <a:gd name="T80" fmla="*/ 104 w 184"/>
              <a:gd name="T81" fmla="*/ 55 h 179"/>
              <a:gd name="T82" fmla="*/ 153 w 184"/>
              <a:gd name="T83" fmla="*/ 116 h 179"/>
              <a:gd name="T84" fmla="*/ 107 w 184"/>
              <a:gd name="T85" fmla="*/ 47 h 179"/>
              <a:gd name="T86" fmla="*/ 81 w 184"/>
              <a:gd name="T87" fmla="*/ 65 h 179"/>
              <a:gd name="T88" fmla="*/ 149 w 184"/>
              <a:gd name="T89" fmla="*/ 2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4" h="179">
                <a:moveTo>
                  <a:pt x="153" y="12"/>
                </a:moveTo>
                <a:cubicBezTo>
                  <a:pt x="128" y="0"/>
                  <a:pt x="106" y="10"/>
                  <a:pt x="92" y="24"/>
                </a:cubicBezTo>
                <a:cubicBezTo>
                  <a:pt x="82" y="13"/>
                  <a:pt x="68" y="7"/>
                  <a:pt x="55" y="7"/>
                </a:cubicBezTo>
                <a:cubicBezTo>
                  <a:pt x="25" y="7"/>
                  <a:pt x="0" y="32"/>
                  <a:pt x="0" y="62"/>
                </a:cubicBezTo>
                <a:cubicBezTo>
                  <a:pt x="0" y="81"/>
                  <a:pt x="12" y="96"/>
                  <a:pt x="23" y="109"/>
                </a:cubicBezTo>
                <a:cubicBezTo>
                  <a:pt x="20" y="114"/>
                  <a:pt x="21" y="122"/>
                  <a:pt x="26" y="126"/>
                </a:cubicBezTo>
                <a:cubicBezTo>
                  <a:pt x="29" y="129"/>
                  <a:pt x="32" y="131"/>
                  <a:pt x="36" y="131"/>
                </a:cubicBezTo>
                <a:cubicBezTo>
                  <a:pt x="36" y="131"/>
                  <a:pt x="36" y="131"/>
                  <a:pt x="37" y="131"/>
                </a:cubicBezTo>
                <a:cubicBezTo>
                  <a:pt x="37" y="131"/>
                  <a:pt x="37" y="131"/>
                  <a:pt x="37" y="131"/>
                </a:cubicBezTo>
                <a:cubicBezTo>
                  <a:pt x="37" y="135"/>
                  <a:pt x="39" y="139"/>
                  <a:pt x="42" y="142"/>
                </a:cubicBezTo>
                <a:cubicBezTo>
                  <a:pt x="45" y="145"/>
                  <a:pt x="48" y="147"/>
                  <a:pt x="52" y="147"/>
                </a:cubicBezTo>
                <a:cubicBezTo>
                  <a:pt x="52" y="147"/>
                  <a:pt x="52" y="147"/>
                  <a:pt x="53" y="147"/>
                </a:cubicBezTo>
                <a:cubicBezTo>
                  <a:pt x="53" y="147"/>
                  <a:pt x="53" y="147"/>
                  <a:pt x="53" y="147"/>
                </a:cubicBezTo>
                <a:cubicBezTo>
                  <a:pt x="53" y="151"/>
                  <a:pt x="55" y="155"/>
                  <a:pt x="58" y="158"/>
                </a:cubicBezTo>
                <a:cubicBezTo>
                  <a:pt x="61" y="161"/>
                  <a:pt x="64" y="163"/>
                  <a:pt x="68" y="163"/>
                </a:cubicBezTo>
                <a:cubicBezTo>
                  <a:pt x="68" y="163"/>
                  <a:pt x="68" y="163"/>
                  <a:pt x="69" y="163"/>
                </a:cubicBezTo>
                <a:cubicBezTo>
                  <a:pt x="69" y="163"/>
                  <a:pt x="69" y="163"/>
                  <a:pt x="69" y="163"/>
                </a:cubicBezTo>
                <a:cubicBezTo>
                  <a:pt x="69" y="167"/>
                  <a:pt x="71" y="171"/>
                  <a:pt x="74" y="174"/>
                </a:cubicBezTo>
                <a:cubicBezTo>
                  <a:pt x="77" y="177"/>
                  <a:pt x="80" y="179"/>
                  <a:pt x="84" y="179"/>
                </a:cubicBezTo>
                <a:cubicBezTo>
                  <a:pt x="84" y="179"/>
                  <a:pt x="84" y="179"/>
                  <a:pt x="85" y="179"/>
                </a:cubicBezTo>
                <a:cubicBezTo>
                  <a:pt x="89" y="179"/>
                  <a:pt x="92" y="177"/>
                  <a:pt x="95" y="175"/>
                </a:cubicBezTo>
                <a:cubicBezTo>
                  <a:pt x="103" y="166"/>
                  <a:pt x="103" y="166"/>
                  <a:pt x="103" y="166"/>
                </a:cubicBezTo>
                <a:cubicBezTo>
                  <a:pt x="106" y="164"/>
                  <a:pt x="107" y="162"/>
                  <a:pt x="108" y="159"/>
                </a:cubicBezTo>
                <a:cubicBezTo>
                  <a:pt x="110" y="159"/>
                  <a:pt x="112" y="160"/>
                  <a:pt x="114" y="160"/>
                </a:cubicBezTo>
                <a:cubicBezTo>
                  <a:pt x="118" y="160"/>
                  <a:pt x="122" y="158"/>
                  <a:pt x="125" y="155"/>
                </a:cubicBezTo>
                <a:cubicBezTo>
                  <a:pt x="129" y="152"/>
                  <a:pt x="130" y="147"/>
                  <a:pt x="130" y="143"/>
                </a:cubicBezTo>
                <a:cubicBezTo>
                  <a:pt x="130" y="143"/>
                  <a:pt x="131" y="143"/>
                  <a:pt x="131" y="143"/>
                </a:cubicBezTo>
                <a:cubicBezTo>
                  <a:pt x="135" y="143"/>
                  <a:pt x="139" y="141"/>
                  <a:pt x="142" y="138"/>
                </a:cubicBezTo>
                <a:cubicBezTo>
                  <a:pt x="145" y="135"/>
                  <a:pt x="147" y="131"/>
                  <a:pt x="147" y="127"/>
                </a:cubicBezTo>
                <a:cubicBezTo>
                  <a:pt x="147" y="127"/>
                  <a:pt x="146" y="127"/>
                  <a:pt x="146" y="126"/>
                </a:cubicBezTo>
                <a:cubicBezTo>
                  <a:pt x="147" y="126"/>
                  <a:pt x="147" y="126"/>
                  <a:pt x="147" y="126"/>
                </a:cubicBezTo>
                <a:cubicBezTo>
                  <a:pt x="151" y="126"/>
                  <a:pt x="155" y="125"/>
                  <a:pt x="158" y="122"/>
                </a:cubicBezTo>
                <a:cubicBezTo>
                  <a:pt x="163" y="117"/>
                  <a:pt x="164" y="111"/>
                  <a:pt x="162" y="105"/>
                </a:cubicBezTo>
                <a:cubicBezTo>
                  <a:pt x="174" y="93"/>
                  <a:pt x="184" y="81"/>
                  <a:pt x="184" y="61"/>
                </a:cubicBezTo>
                <a:cubicBezTo>
                  <a:pt x="183" y="41"/>
                  <a:pt x="171" y="22"/>
                  <a:pt x="153" y="12"/>
                </a:cubicBezTo>
                <a:close/>
                <a:moveTo>
                  <a:pt x="36" y="123"/>
                </a:moveTo>
                <a:cubicBezTo>
                  <a:pt x="35" y="123"/>
                  <a:pt x="33" y="122"/>
                  <a:pt x="31" y="121"/>
                </a:cubicBezTo>
                <a:cubicBezTo>
                  <a:pt x="29" y="118"/>
                  <a:pt x="29" y="114"/>
                  <a:pt x="31" y="111"/>
                </a:cubicBezTo>
                <a:cubicBezTo>
                  <a:pt x="40" y="102"/>
                  <a:pt x="40" y="102"/>
                  <a:pt x="40" y="102"/>
                </a:cubicBezTo>
                <a:cubicBezTo>
                  <a:pt x="41" y="101"/>
                  <a:pt x="43" y="100"/>
                  <a:pt x="45" y="100"/>
                </a:cubicBezTo>
                <a:cubicBezTo>
                  <a:pt x="47" y="100"/>
                  <a:pt x="48" y="101"/>
                  <a:pt x="50" y="102"/>
                </a:cubicBezTo>
                <a:cubicBezTo>
                  <a:pt x="51" y="104"/>
                  <a:pt x="52" y="106"/>
                  <a:pt x="52" y="108"/>
                </a:cubicBezTo>
                <a:cubicBezTo>
                  <a:pt x="52" y="110"/>
                  <a:pt x="51" y="111"/>
                  <a:pt x="50" y="113"/>
                </a:cubicBezTo>
                <a:cubicBezTo>
                  <a:pt x="42" y="121"/>
                  <a:pt x="42" y="121"/>
                  <a:pt x="42" y="121"/>
                </a:cubicBezTo>
                <a:cubicBezTo>
                  <a:pt x="40" y="122"/>
                  <a:pt x="38" y="123"/>
                  <a:pt x="37" y="123"/>
                </a:cubicBezTo>
                <a:cubicBezTo>
                  <a:pt x="36" y="123"/>
                  <a:pt x="36" y="123"/>
                  <a:pt x="36" y="123"/>
                </a:cubicBezTo>
                <a:close/>
                <a:moveTo>
                  <a:pt x="52" y="139"/>
                </a:moveTo>
                <a:cubicBezTo>
                  <a:pt x="51" y="139"/>
                  <a:pt x="49" y="138"/>
                  <a:pt x="47" y="137"/>
                </a:cubicBezTo>
                <a:cubicBezTo>
                  <a:pt x="45" y="134"/>
                  <a:pt x="45" y="130"/>
                  <a:pt x="47" y="127"/>
                </a:cubicBezTo>
                <a:cubicBezTo>
                  <a:pt x="56" y="118"/>
                  <a:pt x="56" y="118"/>
                  <a:pt x="56" y="118"/>
                </a:cubicBezTo>
                <a:cubicBezTo>
                  <a:pt x="57" y="117"/>
                  <a:pt x="59" y="116"/>
                  <a:pt x="61" y="116"/>
                </a:cubicBezTo>
                <a:cubicBezTo>
                  <a:pt x="63" y="116"/>
                  <a:pt x="64" y="117"/>
                  <a:pt x="66" y="118"/>
                </a:cubicBezTo>
                <a:cubicBezTo>
                  <a:pt x="67" y="120"/>
                  <a:pt x="68" y="122"/>
                  <a:pt x="68" y="124"/>
                </a:cubicBezTo>
                <a:cubicBezTo>
                  <a:pt x="68" y="126"/>
                  <a:pt x="67" y="127"/>
                  <a:pt x="66" y="129"/>
                </a:cubicBezTo>
                <a:cubicBezTo>
                  <a:pt x="58" y="137"/>
                  <a:pt x="58" y="137"/>
                  <a:pt x="58" y="137"/>
                </a:cubicBezTo>
                <a:cubicBezTo>
                  <a:pt x="56" y="138"/>
                  <a:pt x="54" y="139"/>
                  <a:pt x="53" y="139"/>
                </a:cubicBezTo>
                <a:cubicBezTo>
                  <a:pt x="52" y="139"/>
                  <a:pt x="52" y="139"/>
                  <a:pt x="52" y="139"/>
                </a:cubicBezTo>
                <a:close/>
                <a:moveTo>
                  <a:pt x="68" y="155"/>
                </a:moveTo>
                <a:cubicBezTo>
                  <a:pt x="67" y="155"/>
                  <a:pt x="65" y="154"/>
                  <a:pt x="63" y="153"/>
                </a:cubicBezTo>
                <a:cubicBezTo>
                  <a:pt x="61" y="150"/>
                  <a:pt x="61" y="146"/>
                  <a:pt x="63" y="143"/>
                </a:cubicBezTo>
                <a:cubicBezTo>
                  <a:pt x="72" y="134"/>
                  <a:pt x="72" y="134"/>
                  <a:pt x="72" y="134"/>
                </a:cubicBezTo>
                <a:cubicBezTo>
                  <a:pt x="73" y="133"/>
                  <a:pt x="75" y="132"/>
                  <a:pt x="77" y="132"/>
                </a:cubicBezTo>
                <a:cubicBezTo>
                  <a:pt x="79" y="132"/>
                  <a:pt x="80" y="133"/>
                  <a:pt x="82" y="134"/>
                </a:cubicBezTo>
                <a:cubicBezTo>
                  <a:pt x="83" y="136"/>
                  <a:pt x="84" y="138"/>
                  <a:pt x="84" y="140"/>
                </a:cubicBezTo>
                <a:cubicBezTo>
                  <a:pt x="84" y="142"/>
                  <a:pt x="83" y="143"/>
                  <a:pt x="82" y="145"/>
                </a:cubicBezTo>
                <a:cubicBezTo>
                  <a:pt x="74" y="153"/>
                  <a:pt x="74" y="153"/>
                  <a:pt x="74" y="153"/>
                </a:cubicBezTo>
                <a:cubicBezTo>
                  <a:pt x="72" y="154"/>
                  <a:pt x="70" y="155"/>
                  <a:pt x="69" y="155"/>
                </a:cubicBezTo>
                <a:cubicBezTo>
                  <a:pt x="68" y="155"/>
                  <a:pt x="68" y="155"/>
                  <a:pt x="68" y="155"/>
                </a:cubicBezTo>
                <a:close/>
                <a:moveTo>
                  <a:pt x="98" y="161"/>
                </a:moveTo>
                <a:cubicBezTo>
                  <a:pt x="90" y="169"/>
                  <a:pt x="90" y="169"/>
                  <a:pt x="90" y="169"/>
                </a:cubicBezTo>
                <a:cubicBezTo>
                  <a:pt x="88" y="170"/>
                  <a:pt x="86" y="171"/>
                  <a:pt x="85" y="171"/>
                </a:cubicBezTo>
                <a:cubicBezTo>
                  <a:pt x="84" y="171"/>
                  <a:pt x="84" y="171"/>
                  <a:pt x="84" y="171"/>
                </a:cubicBezTo>
                <a:cubicBezTo>
                  <a:pt x="83" y="171"/>
                  <a:pt x="81" y="170"/>
                  <a:pt x="79" y="169"/>
                </a:cubicBezTo>
                <a:cubicBezTo>
                  <a:pt x="77" y="166"/>
                  <a:pt x="77" y="162"/>
                  <a:pt x="79" y="159"/>
                </a:cubicBezTo>
                <a:cubicBezTo>
                  <a:pt x="88" y="150"/>
                  <a:pt x="88" y="150"/>
                  <a:pt x="88" y="150"/>
                </a:cubicBezTo>
                <a:cubicBezTo>
                  <a:pt x="89" y="149"/>
                  <a:pt x="91" y="148"/>
                  <a:pt x="93" y="148"/>
                </a:cubicBezTo>
                <a:cubicBezTo>
                  <a:pt x="95" y="148"/>
                  <a:pt x="96" y="149"/>
                  <a:pt x="98" y="150"/>
                </a:cubicBezTo>
                <a:cubicBezTo>
                  <a:pt x="98" y="151"/>
                  <a:pt x="98" y="151"/>
                  <a:pt x="98" y="151"/>
                </a:cubicBezTo>
                <a:cubicBezTo>
                  <a:pt x="99" y="152"/>
                  <a:pt x="99" y="152"/>
                  <a:pt x="99" y="152"/>
                </a:cubicBezTo>
                <a:cubicBezTo>
                  <a:pt x="100" y="153"/>
                  <a:pt x="100" y="154"/>
                  <a:pt x="100" y="156"/>
                </a:cubicBezTo>
                <a:cubicBezTo>
                  <a:pt x="100" y="158"/>
                  <a:pt x="99" y="159"/>
                  <a:pt x="98" y="161"/>
                </a:cubicBezTo>
                <a:close/>
                <a:moveTo>
                  <a:pt x="153" y="116"/>
                </a:moveTo>
                <a:cubicBezTo>
                  <a:pt x="150" y="119"/>
                  <a:pt x="145" y="119"/>
                  <a:pt x="142" y="116"/>
                </a:cubicBezTo>
                <a:cubicBezTo>
                  <a:pt x="142" y="116"/>
                  <a:pt x="142" y="116"/>
                  <a:pt x="142" y="116"/>
                </a:cubicBezTo>
                <a:cubicBezTo>
                  <a:pt x="123" y="98"/>
                  <a:pt x="123" y="98"/>
                  <a:pt x="123" y="98"/>
                </a:cubicBezTo>
                <a:cubicBezTo>
                  <a:pt x="122" y="96"/>
                  <a:pt x="119" y="96"/>
                  <a:pt x="118" y="98"/>
                </a:cubicBezTo>
                <a:cubicBezTo>
                  <a:pt x="116" y="99"/>
                  <a:pt x="116" y="102"/>
                  <a:pt x="118" y="103"/>
                </a:cubicBezTo>
                <a:cubicBezTo>
                  <a:pt x="136" y="122"/>
                  <a:pt x="136" y="122"/>
                  <a:pt x="136" y="122"/>
                </a:cubicBezTo>
                <a:cubicBezTo>
                  <a:pt x="136" y="122"/>
                  <a:pt x="136" y="122"/>
                  <a:pt x="136" y="122"/>
                </a:cubicBezTo>
                <a:cubicBezTo>
                  <a:pt x="136" y="122"/>
                  <a:pt x="136" y="122"/>
                  <a:pt x="136" y="122"/>
                </a:cubicBezTo>
                <a:cubicBezTo>
                  <a:pt x="138" y="123"/>
                  <a:pt x="139" y="125"/>
                  <a:pt x="139" y="127"/>
                </a:cubicBezTo>
                <a:cubicBezTo>
                  <a:pt x="139" y="129"/>
                  <a:pt x="138" y="131"/>
                  <a:pt x="136" y="133"/>
                </a:cubicBezTo>
                <a:cubicBezTo>
                  <a:pt x="133" y="136"/>
                  <a:pt x="129" y="136"/>
                  <a:pt x="126" y="133"/>
                </a:cubicBezTo>
                <a:cubicBezTo>
                  <a:pt x="125" y="132"/>
                  <a:pt x="125" y="132"/>
                  <a:pt x="125" y="132"/>
                </a:cubicBezTo>
                <a:cubicBezTo>
                  <a:pt x="125" y="132"/>
                  <a:pt x="125" y="132"/>
                  <a:pt x="125" y="132"/>
                </a:cubicBezTo>
                <a:cubicBezTo>
                  <a:pt x="125" y="132"/>
                  <a:pt x="125" y="132"/>
                  <a:pt x="125" y="132"/>
                </a:cubicBezTo>
                <a:cubicBezTo>
                  <a:pt x="105" y="112"/>
                  <a:pt x="105" y="112"/>
                  <a:pt x="105" y="112"/>
                </a:cubicBezTo>
                <a:cubicBezTo>
                  <a:pt x="104" y="111"/>
                  <a:pt x="101" y="111"/>
                  <a:pt x="100" y="112"/>
                </a:cubicBezTo>
                <a:cubicBezTo>
                  <a:pt x="98" y="114"/>
                  <a:pt x="98" y="117"/>
                  <a:pt x="100" y="118"/>
                </a:cubicBezTo>
                <a:cubicBezTo>
                  <a:pt x="120" y="138"/>
                  <a:pt x="120" y="138"/>
                  <a:pt x="120" y="138"/>
                </a:cubicBezTo>
                <a:cubicBezTo>
                  <a:pt x="123" y="141"/>
                  <a:pt x="123" y="146"/>
                  <a:pt x="120" y="149"/>
                </a:cubicBezTo>
                <a:cubicBezTo>
                  <a:pt x="116" y="153"/>
                  <a:pt x="111" y="153"/>
                  <a:pt x="108" y="149"/>
                </a:cubicBezTo>
                <a:cubicBezTo>
                  <a:pt x="104" y="146"/>
                  <a:pt x="104" y="146"/>
                  <a:pt x="104" y="146"/>
                </a:cubicBezTo>
                <a:cubicBezTo>
                  <a:pt x="104" y="146"/>
                  <a:pt x="104" y="145"/>
                  <a:pt x="103" y="145"/>
                </a:cubicBezTo>
                <a:cubicBezTo>
                  <a:pt x="100" y="142"/>
                  <a:pt x="96" y="140"/>
                  <a:pt x="92" y="140"/>
                </a:cubicBezTo>
                <a:cubicBezTo>
                  <a:pt x="92" y="140"/>
                  <a:pt x="92" y="140"/>
                  <a:pt x="92" y="140"/>
                </a:cubicBezTo>
                <a:cubicBezTo>
                  <a:pt x="92" y="136"/>
                  <a:pt x="90" y="132"/>
                  <a:pt x="87" y="129"/>
                </a:cubicBezTo>
                <a:cubicBezTo>
                  <a:pt x="84" y="126"/>
                  <a:pt x="80" y="124"/>
                  <a:pt x="76" y="124"/>
                </a:cubicBezTo>
                <a:cubicBezTo>
                  <a:pt x="76" y="124"/>
                  <a:pt x="76" y="124"/>
                  <a:pt x="76" y="124"/>
                </a:cubicBezTo>
                <a:cubicBezTo>
                  <a:pt x="76" y="120"/>
                  <a:pt x="74" y="116"/>
                  <a:pt x="71" y="113"/>
                </a:cubicBezTo>
                <a:cubicBezTo>
                  <a:pt x="68" y="110"/>
                  <a:pt x="64" y="108"/>
                  <a:pt x="60" y="108"/>
                </a:cubicBezTo>
                <a:cubicBezTo>
                  <a:pt x="60" y="108"/>
                  <a:pt x="60" y="108"/>
                  <a:pt x="60" y="108"/>
                </a:cubicBezTo>
                <a:cubicBezTo>
                  <a:pt x="60" y="104"/>
                  <a:pt x="58" y="100"/>
                  <a:pt x="55" y="97"/>
                </a:cubicBezTo>
                <a:cubicBezTo>
                  <a:pt x="50" y="91"/>
                  <a:pt x="40" y="91"/>
                  <a:pt x="34" y="97"/>
                </a:cubicBezTo>
                <a:cubicBezTo>
                  <a:pt x="28" y="102"/>
                  <a:pt x="28" y="102"/>
                  <a:pt x="28" y="102"/>
                </a:cubicBezTo>
                <a:cubicBezTo>
                  <a:pt x="18" y="92"/>
                  <a:pt x="8" y="78"/>
                  <a:pt x="8" y="62"/>
                </a:cubicBezTo>
                <a:cubicBezTo>
                  <a:pt x="8" y="37"/>
                  <a:pt x="29" y="15"/>
                  <a:pt x="55" y="15"/>
                </a:cubicBezTo>
                <a:cubicBezTo>
                  <a:pt x="66" y="15"/>
                  <a:pt x="78" y="20"/>
                  <a:pt x="87" y="29"/>
                </a:cubicBezTo>
                <a:cubicBezTo>
                  <a:pt x="51" y="65"/>
                  <a:pt x="51" y="65"/>
                  <a:pt x="51" y="65"/>
                </a:cubicBezTo>
                <a:cubicBezTo>
                  <a:pt x="49" y="67"/>
                  <a:pt x="48" y="70"/>
                  <a:pt x="49" y="72"/>
                </a:cubicBezTo>
                <a:cubicBezTo>
                  <a:pt x="49" y="75"/>
                  <a:pt x="51" y="77"/>
                  <a:pt x="54" y="78"/>
                </a:cubicBezTo>
                <a:cubicBezTo>
                  <a:pt x="60" y="81"/>
                  <a:pt x="74" y="84"/>
                  <a:pt x="86" y="71"/>
                </a:cubicBezTo>
                <a:cubicBezTo>
                  <a:pt x="91" y="66"/>
                  <a:pt x="99" y="59"/>
                  <a:pt x="104" y="55"/>
                </a:cubicBezTo>
                <a:cubicBezTo>
                  <a:pt x="152" y="105"/>
                  <a:pt x="152" y="105"/>
                  <a:pt x="152" y="105"/>
                </a:cubicBezTo>
                <a:cubicBezTo>
                  <a:pt x="152" y="105"/>
                  <a:pt x="152" y="105"/>
                  <a:pt x="153" y="106"/>
                </a:cubicBezTo>
                <a:cubicBezTo>
                  <a:pt x="156" y="108"/>
                  <a:pt x="156" y="113"/>
                  <a:pt x="153" y="116"/>
                </a:cubicBezTo>
                <a:close/>
                <a:moveTo>
                  <a:pt x="176" y="61"/>
                </a:moveTo>
                <a:cubicBezTo>
                  <a:pt x="176" y="77"/>
                  <a:pt x="168" y="88"/>
                  <a:pt x="157" y="99"/>
                </a:cubicBezTo>
                <a:cubicBezTo>
                  <a:pt x="107" y="47"/>
                  <a:pt x="107" y="47"/>
                  <a:pt x="107" y="47"/>
                </a:cubicBezTo>
                <a:cubicBezTo>
                  <a:pt x="106" y="46"/>
                  <a:pt x="105" y="45"/>
                  <a:pt x="104" y="45"/>
                </a:cubicBezTo>
                <a:cubicBezTo>
                  <a:pt x="103" y="45"/>
                  <a:pt x="102" y="46"/>
                  <a:pt x="101" y="46"/>
                </a:cubicBezTo>
                <a:cubicBezTo>
                  <a:pt x="101" y="47"/>
                  <a:pt x="88" y="58"/>
                  <a:pt x="81" y="65"/>
                </a:cubicBezTo>
                <a:cubicBezTo>
                  <a:pt x="72" y="74"/>
                  <a:pt x="63" y="73"/>
                  <a:pt x="57" y="71"/>
                </a:cubicBezTo>
                <a:cubicBezTo>
                  <a:pt x="95" y="32"/>
                  <a:pt x="95" y="32"/>
                  <a:pt x="95" y="32"/>
                </a:cubicBezTo>
                <a:cubicBezTo>
                  <a:pt x="107" y="19"/>
                  <a:pt x="127" y="9"/>
                  <a:pt x="149" y="20"/>
                </a:cubicBezTo>
                <a:cubicBezTo>
                  <a:pt x="165" y="27"/>
                  <a:pt x="176" y="44"/>
                  <a:pt x="176" y="6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id="{DA4B111D-6194-415F-92DE-D81ED4DA9F9D}"/>
              </a:ext>
            </a:extLst>
          </p:cNvPr>
          <p:cNvSpPr>
            <a:spLocks noEditPoints="1"/>
          </p:cNvSpPr>
          <p:nvPr/>
        </p:nvSpPr>
        <p:spPr bwMode="auto">
          <a:xfrm>
            <a:off x="428826" y="3711999"/>
            <a:ext cx="417513" cy="581025"/>
          </a:xfrm>
          <a:custGeom>
            <a:avLst/>
            <a:gdLst>
              <a:gd name="T0" fmla="*/ 102 w 128"/>
              <a:gd name="T1" fmla="*/ 0 h 176"/>
              <a:gd name="T2" fmla="*/ 98 w 128"/>
              <a:gd name="T3" fmla="*/ 0 h 176"/>
              <a:gd name="T4" fmla="*/ 76 w 128"/>
              <a:gd name="T5" fmla="*/ 0 h 176"/>
              <a:gd name="T6" fmla="*/ 54 w 128"/>
              <a:gd name="T7" fmla="*/ 0 h 176"/>
              <a:gd name="T8" fmla="*/ 50 w 128"/>
              <a:gd name="T9" fmla="*/ 0 h 176"/>
              <a:gd name="T10" fmla="*/ 28 w 128"/>
              <a:gd name="T11" fmla="*/ 0 h 176"/>
              <a:gd name="T12" fmla="*/ 8 w 128"/>
              <a:gd name="T13" fmla="*/ 0 h 176"/>
              <a:gd name="T14" fmla="*/ 0 w 128"/>
              <a:gd name="T15" fmla="*/ 40 h 176"/>
              <a:gd name="T16" fmla="*/ 8 w 128"/>
              <a:gd name="T17" fmla="*/ 48 h 176"/>
              <a:gd name="T18" fmla="*/ 20 w 128"/>
              <a:gd name="T19" fmla="*/ 176 h 176"/>
              <a:gd name="T20" fmla="*/ 108 w 128"/>
              <a:gd name="T21" fmla="*/ 176 h 176"/>
              <a:gd name="T22" fmla="*/ 120 w 128"/>
              <a:gd name="T23" fmla="*/ 164 h 176"/>
              <a:gd name="T24" fmla="*/ 120 w 128"/>
              <a:gd name="T25" fmla="*/ 48 h 176"/>
              <a:gd name="T26" fmla="*/ 128 w 128"/>
              <a:gd name="T27" fmla="*/ 8 h 176"/>
              <a:gd name="T28" fmla="*/ 80 w 128"/>
              <a:gd name="T29" fmla="*/ 40 h 176"/>
              <a:gd name="T30" fmla="*/ 96 w 128"/>
              <a:gd name="T31" fmla="*/ 8 h 176"/>
              <a:gd name="T32" fmla="*/ 80 w 128"/>
              <a:gd name="T33" fmla="*/ 40 h 176"/>
              <a:gd name="T34" fmla="*/ 56 w 128"/>
              <a:gd name="T35" fmla="*/ 8 h 176"/>
              <a:gd name="T36" fmla="*/ 72 w 128"/>
              <a:gd name="T37" fmla="*/ 40 h 176"/>
              <a:gd name="T38" fmla="*/ 32 w 128"/>
              <a:gd name="T39" fmla="*/ 40 h 176"/>
              <a:gd name="T40" fmla="*/ 48 w 128"/>
              <a:gd name="T41" fmla="*/ 8 h 176"/>
              <a:gd name="T42" fmla="*/ 32 w 128"/>
              <a:gd name="T43" fmla="*/ 40 h 176"/>
              <a:gd name="T44" fmla="*/ 24 w 128"/>
              <a:gd name="T45" fmla="*/ 8 h 176"/>
              <a:gd name="T46" fmla="*/ 12 w 128"/>
              <a:gd name="T47" fmla="*/ 40 h 176"/>
              <a:gd name="T48" fmla="*/ 12 w 128"/>
              <a:gd name="T49" fmla="*/ 40 h 176"/>
              <a:gd name="T50" fmla="*/ 8 w 128"/>
              <a:gd name="T51" fmla="*/ 8 h 176"/>
              <a:gd name="T52" fmla="*/ 44 w 128"/>
              <a:gd name="T53" fmla="*/ 72 h 176"/>
              <a:gd name="T54" fmla="*/ 40 w 128"/>
              <a:gd name="T55" fmla="*/ 140 h 176"/>
              <a:gd name="T56" fmla="*/ 112 w 128"/>
              <a:gd name="T57" fmla="*/ 144 h 176"/>
              <a:gd name="T58" fmla="*/ 111 w 128"/>
              <a:gd name="T59" fmla="*/ 167 h 176"/>
              <a:gd name="T60" fmla="*/ 108 w 128"/>
              <a:gd name="T61" fmla="*/ 168 h 176"/>
              <a:gd name="T62" fmla="*/ 16 w 128"/>
              <a:gd name="T63" fmla="*/ 164 h 176"/>
              <a:gd name="T64" fmla="*/ 112 w 128"/>
              <a:gd name="T65" fmla="*/ 48 h 176"/>
              <a:gd name="T66" fmla="*/ 112 w 128"/>
              <a:gd name="T67" fmla="*/ 80 h 176"/>
              <a:gd name="T68" fmla="*/ 48 w 128"/>
              <a:gd name="T69" fmla="*/ 136 h 176"/>
              <a:gd name="T70" fmla="*/ 112 w 128"/>
              <a:gd name="T71" fmla="*/ 80 h 176"/>
              <a:gd name="T72" fmla="*/ 116 w 128"/>
              <a:gd name="T73" fmla="*/ 40 h 176"/>
              <a:gd name="T74" fmla="*/ 104 w 128"/>
              <a:gd name="T75" fmla="*/ 40 h 176"/>
              <a:gd name="T76" fmla="*/ 120 w 128"/>
              <a:gd name="T77" fmla="*/ 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176">
                <a:moveTo>
                  <a:pt x="120" y="0"/>
                </a:moveTo>
                <a:cubicBezTo>
                  <a:pt x="102" y="0"/>
                  <a:pt x="102" y="0"/>
                  <a:pt x="102" y="0"/>
                </a:cubicBezTo>
                <a:cubicBezTo>
                  <a:pt x="101" y="0"/>
                  <a:pt x="101" y="0"/>
                  <a:pt x="100" y="0"/>
                </a:cubicBezTo>
                <a:cubicBezTo>
                  <a:pt x="99" y="0"/>
                  <a:pt x="99" y="0"/>
                  <a:pt x="98" y="0"/>
                </a:cubicBezTo>
                <a:cubicBezTo>
                  <a:pt x="78" y="0"/>
                  <a:pt x="78" y="0"/>
                  <a:pt x="78" y="0"/>
                </a:cubicBezTo>
                <a:cubicBezTo>
                  <a:pt x="77" y="0"/>
                  <a:pt x="77" y="0"/>
                  <a:pt x="76" y="0"/>
                </a:cubicBezTo>
                <a:cubicBezTo>
                  <a:pt x="75" y="0"/>
                  <a:pt x="75" y="0"/>
                  <a:pt x="74" y="0"/>
                </a:cubicBezTo>
                <a:cubicBezTo>
                  <a:pt x="54" y="0"/>
                  <a:pt x="54" y="0"/>
                  <a:pt x="54" y="0"/>
                </a:cubicBezTo>
                <a:cubicBezTo>
                  <a:pt x="53" y="0"/>
                  <a:pt x="53" y="0"/>
                  <a:pt x="52" y="0"/>
                </a:cubicBezTo>
                <a:cubicBezTo>
                  <a:pt x="51" y="0"/>
                  <a:pt x="51" y="0"/>
                  <a:pt x="50" y="0"/>
                </a:cubicBezTo>
                <a:cubicBezTo>
                  <a:pt x="30" y="0"/>
                  <a:pt x="30" y="0"/>
                  <a:pt x="30" y="0"/>
                </a:cubicBezTo>
                <a:cubicBezTo>
                  <a:pt x="29" y="0"/>
                  <a:pt x="29" y="0"/>
                  <a:pt x="28" y="0"/>
                </a:cubicBezTo>
                <a:cubicBezTo>
                  <a:pt x="27" y="0"/>
                  <a:pt x="27" y="0"/>
                  <a:pt x="26" y="0"/>
                </a:cubicBezTo>
                <a:cubicBezTo>
                  <a:pt x="8" y="0"/>
                  <a:pt x="8" y="0"/>
                  <a:pt x="8" y="0"/>
                </a:cubicBezTo>
                <a:cubicBezTo>
                  <a:pt x="4" y="0"/>
                  <a:pt x="0" y="4"/>
                  <a:pt x="0" y="8"/>
                </a:cubicBezTo>
                <a:cubicBezTo>
                  <a:pt x="0" y="40"/>
                  <a:pt x="0" y="40"/>
                  <a:pt x="0" y="40"/>
                </a:cubicBezTo>
                <a:cubicBezTo>
                  <a:pt x="0" y="44"/>
                  <a:pt x="4" y="48"/>
                  <a:pt x="8" y="48"/>
                </a:cubicBezTo>
                <a:cubicBezTo>
                  <a:pt x="8" y="48"/>
                  <a:pt x="8" y="48"/>
                  <a:pt x="8" y="48"/>
                </a:cubicBezTo>
                <a:cubicBezTo>
                  <a:pt x="8" y="164"/>
                  <a:pt x="8" y="164"/>
                  <a:pt x="8" y="164"/>
                </a:cubicBezTo>
                <a:cubicBezTo>
                  <a:pt x="8" y="171"/>
                  <a:pt x="13" y="176"/>
                  <a:pt x="20" y="176"/>
                </a:cubicBezTo>
                <a:cubicBezTo>
                  <a:pt x="108" y="176"/>
                  <a:pt x="108" y="176"/>
                  <a:pt x="108" y="176"/>
                </a:cubicBezTo>
                <a:cubicBezTo>
                  <a:pt x="108" y="176"/>
                  <a:pt x="108" y="176"/>
                  <a:pt x="108" y="176"/>
                </a:cubicBezTo>
                <a:cubicBezTo>
                  <a:pt x="111" y="176"/>
                  <a:pt x="114" y="175"/>
                  <a:pt x="116" y="172"/>
                </a:cubicBezTo>
                <a:cubicBezTo>
                  <a:pt x="119" y="170"/>
                  <a:pt x="120" y="167"/>
                  <a:pt x="120" y="164"/>
                </a:cubicBezTo>
                <a:cubicBezTo>
                  <a:pt x="120" y="48"/>
                  <a:pt x="120" y="48"/>
                  <a:pt x="120" y="48"/>
                </a:cubicBezTo>
                <a:cubicBezTo>
                  <a:pt x="120" y="48"/>
                  <a:pt x="120" y="48"/>
                  <a:pt x="120" y="48"/>
                </a:cubicBezTo>
                <a:cubicBezTo>
                  <a:pt x="125" y="48"/>
                  <a:pt x="128" y="44"/>
                  <a:pt x="128" y="40"/>
                </a:cubicBezTo>
                <a:cubicBezTo>
                  <a:pt x="128" y="8"/>
                  <a:pt x="128" y="8"/>
                  <a:pt x="128" y="8"/>
                </a:cubicBezTo>
                <a:cubicBezTo>
                  <a:pt x="128" y="4"/>
                  <a:pt x="125" y="0"/>
                  <a:pt x="120" y="0"/>
                </a:cubicBezTo>
                <a:close/>
                <a:moveTo>
                  <a:pt x="80" y="40"/>
                </a:moveTo>
                <a:cubicBezTo>
                  <a:pt x="80" y="8"/>
                  <a:pt x="80" y="8"/>
                  <a:pt x="80" y="8"/>
                </a:cubicBezTo>
                <a:cubicBezTo>
                  <a:pt x="96" y="8"/>
                  <a:pt x="96" y="8"/>
                  <a:pt x="96" y="8"/>
                </a:cubicBezTo>
                <a:cubicBezTo>
                  <a:pt x="96" y="40"/>
                  <a:pt x="96" y="40"/>
                  <a:pt x="96" y="40"/>
                </a:cubicBezTo>
                <a:lnTo>
                  <a:pt x="80" y="40"/>
                </a:lnTo>
                <a:close/>
                <a:moveTo>
                  <a:pt x="56" y="40"/>
                </a:moveTo>
                <a:cubicBezTo>
                  <a:pt x="56" y="8"/>
                  <a:pt x="56" y="8"/>
                  <a:pt x="56" y="8"/>
                </a:cubicBezTo>
                <a:cubicBezTo>
                  <a:pt x="72" y="8"/>
                  <a:pt x="72" y="8"/>
                  <a:pt x="72" y="8"/>
                </a:cubicBezTo>
                <a:cubicBezTo>
                  <a:pt x="72" y="40"/>
                  <a:pt x="72" y="40"/>
                  <a:pt x="72" y="40"/>
                </a:cubicBezTo>
                <a:lnTo>
                  <a:pt x="56" y="40"/>
                </a:lnTo>
                <a:close/>
                <a:moveTo>
                  <a:pt x="32" y="40"/>
                </a:moveTo>
                <a:cubicBezTo>
                  <a:pt x="32" y="8"/>
                  <a:pt x="32" y="8"/>
                  <a:pt x="32" y="8"/>
                </a:cubicBezTo>
                <a:cubicBezTo>
                  <a:pt x="48" y="8"/>
                  <a:pt x="48" y="8"/>
                  <a:pt x="48" y="8"/>
                </a:cubicBezTo>
                <a:cubicBezTo>
                  <a:pt x="48" y="40"/>
                  <a:pt x="48" y="40"/>
                  <a:pt x="48" y="40"/>
                </a:cubicBezTo>
                <a:lnTo>
                  <a:pt x="32" y="40"/>
                </a:lnTo>
                <a:close/>
                <a:moveTo>
                  <a:pt x="8" y="8"/>
                </a:moveTo>
                <a:cubicBezTo>
                  <a:pt x="24" y="8"/>
                  <a:pt x="24" y="8"/>
                  <a:pt x="24" y="8"/>
                </a:cubicBezTo>
                <a:cubicBezTo>
                  <a:pt x="24" y="40"/>
                  <a:pt x="24" y="40"/>
                  <a:pt x="24" y="40"/>
                </a:cubicBezTo>
                <a:cubicBezTo>
                  <a:pt x="12" y="40"/>
                  <a:pt x="12" y="40"/>
                  <a:pt x="12" y="40"/>
                </a:cubicBezTo>
                <a:cubicBezTo>
                  <a:pt x="12" y="40"/>
                  <a:pt x="12" y="40"/>
                  <a:pt x="12" y="40"/>
                </a:cubicBezTo>
                <a:cubicBezTo>
                  <a:pt x="12" y="40"/>
                  <a:pt x="12" y="40"/>
                  <a:pt x="12" y="40"/>
                </a:cubicBezTo>
                <a:cubicBezTo>
                  <a:pt x="8" y="40"/>
                  <a:pt x="8" y="40"/>
                  <a:pt x="8" y="40"/>
                </a:cubicBezTo>
                <a:lnTo>
                  <a:pt x="8" y="8"/>
                </a:lnTo>
                <a:close/>
                <a:moveTo>
                  <a:pt x="112" y="72"/>
                </a:moveTo>
                <a:cubicBezTo>
                  <a:pt x="44" y="72"/>
                  <a:pt x="44" y="72"/>
                  <a:pt x="44" y="72"/>
                </a:cubicBezTo>
                <a:cubicBezTo>
                  <a:pt x="42" y="72"/>
                  <a:pt x="40" y="74"/>
                  <a:pt x="40" y="76"/>
                </a:cubicBezTo>
                <a:cubicBezTo>
                  <a:pt x="40" y="140"/>
                  <a:pt x="40" y="140"/>
                  <a:pt x="40" y="140"/>
                </a:cubicBezTo>
                <a:cubicBezTo>
                  <a:pt x="40" y="142"/>
                  <a:pt x="42" y="144"/>
                  <a:pt x="44" y="144"/>
                </a:cubicBezTo>
                <a:cubicBezTo>
                  <a:pt x="112" y="144"/>
                  <a:pt x="112" y="144"/>
                  <a:pt x="112" y="144"/>
                </a:cubicBezTo>
                <a:cubicBezTo>
                  <a:pt x="112" y="164"/>
                  <a:pt x="112" y="164"/>
                  <a:pt x="112" y="164"/>
                </a:cubicBezTo>
                <a:cubicBezTo>
                  <a:pt x="112" y="165"/>
                  <a:pt x="112" y="166"/>
                  <a:pt x="111" y="167"/>
                </a:cubicBezTo>
                <a:cubicBezTo>
                  <a:pt x="110" y="168"/>
                  <a:pt x="109" y="168"/>
                  <a:pt x="108" y="168"/>
                </a:cubicBezTo>
                <a:cubicBezTo>
                  <a:pt x="108" y="168"/>
                  <a:pt x="108" y="168"/>
                  <a:pt x="108" y="168"/>
                </a:cubicBezTo>
                <a:cubicBezTo>
                  <a:pt x="20" y="168"/>
                  <a:pt x="20" y="168"/>
                  <a:pt x="20" y="168"/>
                </a:cubicBezTo>
                <a:cubicBezTo>
                  <a:pt x="18" y="168"/>
                  <a:pt x="16" y="166"/>
                  <a:pt x="16" y="164"/>
                </a:cubicBezTo>
                <a:cubicBezTo>
                  <a:pt x="16" y="48"/>
                  <a:pt x="16" y="48"/>
                  <a:pt x="16" y="48"/>
                </a:cubicBezTo>
                <a:cubicBezTo>
                  <a:pt x="112" y="48"/>
                  <a:pt x="112" y="48"/>
                  <a:pt x="112" y="48"/>
                </a:cubicBezTo>
                <a:lnTo>
                  <a:pt x="112" y="72"/>
                </a:lnTo>
                <a:close/>
                <a:moveTo>
                  <a:pt x="112" y="80"/>
                </a:moveTo>
                <a:cubicBezTo>
                  <a:pt x="112" y="136"/>
                  <a:pt x="112" y="136"/>
                  <a:pt x="112" y="136"/>
                </a:cubicBezTo>
                <a:cubicBezTo>
                  <a:pt x="48" y="136"/>
                  <a:pt x="48" y="136"/>
                  <a:pt x="48" y="136"/>
                </a:cubicBezTo>
                <a:cubicBezTo>
                  <a:pt x="48" y="80"/>
                  <a:pt x="48" y="80"/>
                  <a:pt x="48" y="80"/>
                </a:cubicBezTo>
                <a:lnTo>
                  <a:pt x="112" y="80"/>
                </a:lnTo>
                <a:close/>
                <a:moveTo>
                  <a:pt x="120" y="40"/>
                </a:moveTo>
                <a:cubicBezTo>
                  <a:pt x="116" y="40"/>
                  <a:pt x="116" y="40"/>
                  <a:pt x="116" y="40"/>
                </a:cubicBezTo>
                <a:cubicBezTo>
                  <a:pt x="116" y="40"/>
                  <a:pt x="116" y="40"/>
                  <a:pt x="116" y="40"/>
                </a:cubicBezTo>
                <a:cubicBezTo>
                  <a:pt x="104" y="40"/>
                  <a:pt x="104" y="40"/>
                  <a:pt x="104" y="40"/>
                </a:cubicBezTo>
                <a:cubicBezTo>
                  <a:pt x="104" y="8"/>
                  <a:pt x="104" y="8"/>
                  <a:pt x="104" y="8"/>
                </a:cubicBezTo>
                <a:cubicBezTo>
                  <a:pt x="120" y="8"/>
                  <a:pt x="120" y="8"/>
                  <a:pt x="120" y="8"/>
                </a:cubicBezTo>
                <a:lnTo>
                  <a:pt x="120" y="4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2" name="Group 21">
            <a:extLst>
              <a:ext uri="{FF2B5EF4-FFF2-40B4-BE49-F238E27FC236}">
                <a16:creationId xmlns:a16="http://schemas.microsoft.com/office/drawing/2014/main" id="{35647FA5-A993-4D89-9A9A-F9D68A85D63E}"/>
              </a:ext>
            </a:extLst>
          </p:cNvPr>
          <p:cNvGrpSpPr/>
          <p:nvPr/>
        </p:nvGrpSpPr>
        <p:grpSpPr>
          <a:xfrm>
            <a:off x="310186" y="5035974"/>
            <a:ext cx="630238" cy="487363"/>
            <a:chOff x="4772025" y="4159250"/>
            <a:chExt cx="630238" cy="487363"/>
          </a:xfrm>
          <a:solidFill>
            <a:schemeClr val="accent1"/>
          </a:solidFill>
        </p:grpSpPr>
        <p:sp>
          <p:nvSpPr>
            <p:cNvPr id="23" name="Freeform 63">
              <a:extLst>
                <a:ext uri="{FF2B5EF4-FFF2-40B4-BE49-F238E27FC236}">
                  <a16:creationId xmlns:a16="http://schemas.microsoft.com/office/drawing/2014/main" id="{D8B07B7F-0B18-4F9A-9F9F-B159660BF001}"/>
                </a:ext>
              </a:extLst>
            </p:cNvPr>
            <p:cNvSpPr>
              <a:spLocks noEditPoints="1"/>
            </p:cNvSpPr>
            <p:nvPr/>
          </p:nvSpPr>
          <p:spPr bwMode="auto">
            <a:xfrm>
              <a:off x="5022850" y="4159250"/>
              <a:ext cx="284163" cy="290513"/>
            </a:xfrm>
            <a:custGeom>
              <a:avLst/>
              <a:gdLst>
                <a:gd name="T0" fmla="*/ 43 w 87"/>
                <a:gd name="T1" fmla="*/ 88 h 88"/>
                <a:gd name="T2" fmla="*/ 87 w 87"/>
                <a:gd name="T3" fmla="*/ 44 h 88"/>
                <a:gd name="T4" fmla="*/ 43 w 87"/>
                <a:gd name="T5" fmla="*/ 0 h 88"/>
                <a:gd name="T6" fmla="*/ 0 w 87"/>
                <a:gd name="T7" fmla="*/ 44 h 88"/>
                <a:gd name="T8" fmla="*/ 43 w 87"/>
                <a:gd name="T9" fmla="*/ 88 h 88"/>
                <a:gd name="T10" fmla="*/ 43 w 87"/>
                <a:gd name="T11" fmla="*/ 8 h 88"/>
                <a:gd name="T12" fmla="*/ 79 w 87"/>
                <a:gd name="T13" fmla="*/ 44 h 88"/>
                <a:gd name="T14" fmla="*/ 43 w 87"/>
                <a:gd name="T15" fmla="*/ 80 h 88"/>
                <a:gd name="T16" fmla="*/ 8 w 87"/>
                <a:gd name="T17" fmla="*/ 44 h 88"/>
                <a:gd name="T18" fmla="*/ 43 w 87"/>
                <a:gd name="T19" fmla="*/ 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88">
                  <a:moveTo>
                    <a:pt x="43" y="88"/>
                  </a:moveTo>
                  <a:cubicBezTo>
                    <a:pt x="68" y="88"/>
                    <a:pt x="87" y="68"/>
                    <a:pt x="87" y="44"/>
                  </a:cubicBezTo>
                  <a:cubicBezTo>
                    <a:pt x="87" y="20"/>
                    <a:pt x="68" y="0"/>
                    <a:pt x="43" y="0"/>
                  </a:cubicBezTo>
                  <a:cubicBezTo>
                    <a:pt x="19" y="0"/>
                    <a:pt x="0" y="20"/>
                    <a:pt x="0" y="44"/>
                  </a:cubicBezTo>
                  <a:cubicBezTo>
                    <a:pt x="0" y="68"/>
                    <a:pt x="19" y="88"/>
                    <a:pt x="43" y="88"/>
                  </a:cubicBezTo>
                  <a:close/>
                  <a:moveTo>
                    <a:pt x="43" y="8"/>
                  </a:moveTo>
                  <a:cubicBezTo>
                    <a:pt x="63" y="8"/>
                    <a:pt x="79" y="24"/>
                    <a:pt x="79" y="44"/>
                  </a:cubicBezTo>
                  <a:cubicBezTo>
                    <a:pt x="79" y="64"/>
                    <a:pt x="63" y="80"/>
                    <a:pt x="43" y="80"/>
                  </a:cubicBezTo>
                  <a:cubicBezTo>
                    <a:pt x="24" y="80"/>
                    <a:pt x="8" y="64"/>
                    <a:pt x="8" y="44"/>
                  </a:cubicBezTo>
                  <a:cubicBezTo>
                    <a:pt x="8" y="24"/>
                    <a:pt x="24" y="8"/>
                    <a:pt x="43"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64">
              <a:extLst>
                <a:ext uri="{FF2B5EF4-FFF2-40B4-BE49-F238E27FC236}">
                  <a16:creationId xmlns:a16="http://schemas.microsoft.com/office/drawing/2014/main" id="{6C487B7A-0F31-48DF-AEC9-EF3FF5CFCBD3}"/>
                </a:ext>
              </a:extLst>
            </p:cNvPr>
            <p:cNvSpPr>
              <a:spLocks noEditPoints="1"/>
            </p:cNvSpPr>
            <p:nvPr/>
          </p:nvSpPr>
          <p:spPr bwMode="auto">
            <a:xfrm>
              <a:off x="4814888" y="4251325"/>
              <a:ext cx="179388" cy="180975"/>
            </a:xfrm>
            <a:custGeom>
              <a:avLst/>
              <a:gdLst>
                <a:gd name="T0" fmla="*/ 27 w 55"/>
                <a:gd name="T1" fmla="*/ 55 h 55"/>
                <a:gd name="T2" fmla="*/ 55 w 55"/>
                <a:gd name="T3" fmla="*/ 27 h 55"/>
                <a:gd name="T4" fmla="*/ 27 w 55"/>
                <a:gd name="T5" fmla="*/ 0 h 55"/>
                <a:gd name="T6" fmla="*/ 0 w 55"/>
                <a:gd name="T7" fmla="*/ 27 h 55"/>
                <a:gd name="T8" fmla="*/ 27 w 55"/>
                <a:gd name="T9" fmla="*/ 55 h 55"/>
                <a:gd name="T10" fmla="*/ 27 w 55"/>
                <a:gd name="T11" fmla="*/ 8 h 55"/>
                <a:gd name="T12" fmla="*/ 47 w 55"/>
                <a:gd name="T13" fmla="*/ 27 h 55"/>
                <a:gd name="T14" fmla="*/ 27 w 55"/>
                <a:gd name="T15" fmla="*/ 47 h 55"/>
                <a:gd name="T16" fmla="*/ 8 w 55"/>
                <a:gd name="T17" fmla="*/ 27 h 55"/>
                <a:gd name="T18" fmla="*/ 27 w 55"/>
                <a:gd name="T19" fmla="*/ 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7" y="55"/>
                  </a:moveTo>
                  <a:cubicBezTo>
                    <a:pt x="43" y="55"/>
                    <a:pt x="55" y="42"/>
                    <a:pt x="55" y="27"/>
                  </a:cubicBezTo>
                  <a:cubicBezTo>
                    <a:pt x="55" y="12"/>
                    <a:pt x="43" y="0"/>
                    <a:pt x="27" y="0"/>
                  </a:cubicBezTo>
                  <a:cubicBezTo>
                    <a:pt x="12" y="0"/>
                    <a:pt x="0" y="12"/>
                    <a:pt x="0" y="27"/>
                  </a:cubicBezTo>
                  <a:cubicBezTo>
                    <a:pt x="0" y="42"/>
                    <a:pt x="12" y="55"/>
                    <a:pt x="27" y="55"/>
                  </a:cubicBezTo>
                  <a:close/>
                  <a:moveTo>
                    <a:pt x="27" y="8"/>
                  </a:moveTo>
                  <a:cubicBezTo>
                    <a:pt x="38" y="8"/>
                    <a:pt x="47" y="16"/>
                    <a:pt x="47" y="27"/>
                  </a:cubicBezTo>
                  <a:cubicBezTo>
                    <a:pt x="47" y="38"/>
                    <a:pt x="38" y="47"/>
                    <a:pt x="27" y="47"/>
                  </a:cubicBezTo>
                  <a:cubicBezTo>
                    <a:pt x="17" y="47"/>
                    <a:pt x="8" y="38"/>
                    <a:pt x="8" y="27"/>
                  </a:cubicBezTo>
                  <a:cubicBezTo>
                    <a:pt x="8" y="16"/>
                    <a:pt x="17" y="8"/>
                    <a:pt x="2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65">
              <a:extLst>
                <a:ext uri="{FF2B5EF4-FFF2-40B4-BE49-F238E27FC236}">
                  <a16:creationId xmlns:a16="http://schemas.microsoft.com/office/drawing/2014/main" id="{0C48D64B-2114-4808-BEDD-3AB7BF4A8EC0}"/>
                </a:ext>
              </a:extLst>
            </p:cNvPr>
            <p:cNvSpPr>
              <a:spLocks noEditPoints="1"/>
            </p:cNvSpPr>
            <p:nvPr/>
          </p:nvSpPr>
          <p:spPr bwMode="auto">
            <a:xfrm>
              <a:off x="4772025" y="4435475"/>
              <a:ext cx="630238" cy="211138"/>
            </a:xfrm>
            <a:custGeom>
              <a:avLst/>
              <a:gdLst>
                <a:gd name="T0" fmla="*/ 186 w 193"/>
                <a:gd name="T1" fmla="*/ 16 h 64"/>
                <a:gd name="T2" fmla="*/ 177 w 193"/>
                <a:gd name="T3" fmla="*/ 16 h 64"/>
                <a:gd name="T4" fmla="*/ 177 w 193"/>
                <a:gd name="T5" fmla="*/ 6 h 64"/>
                <a:gd name="T6" fmla="*/ 170 w 193"/>
                <a:gd name="T7" fmla="*/ 0 h 64"/>
                <a:gd name="T8" fmla="*/ 151 w 193"/>
                <a:gd name="T9" fmla="*/ 0 h 64"/>
                <a:gd name="T10" fmla="*/ 145 w 193"/>
                <a:gd name="T11" fmla="*/ 6 h 64"/>
                <a:gd name="T12" fmla="*/ 145 w 193"/>
                <a:gd name="T13" fmla="*/ 16 h 64"/>
                <a:gd name="T14" fmla="*/ 121 w 193"/>
                <a:gd name="T15" fmla="*/ 16 h 64"/>
                <a:gd name="T16" fmla="*/ 80 w 193"/>
                <a:gd name="T17" fmla="*/ 25 h 64"/>
                <a:gd name="T18" fmla="*/ 80 w 193"/>
                <a:gd name="T19" fmla="*/ 25 h 64"/>
                <a:gd name="T20" fmla="*/ 41 w 193"/>
                <a:gd name="T21" fmla="*/ 12 h 64"/>
                <a:gd name="T22" fmla="*/ 2 w 193"/>
                <a:gd name="T23" fmla="*/ 25 h 64"/>
                <a:gd name="T24" fmla="*/ 2 w 193"/>
                <a:gd name="T25" fmla="*/ 30 h 64"/>
                <a:gd name="T26" fmla="*/ 7 w 193"/>
                <a:gd name="T27" fmla="*/ 31 h 64"/>
                <a:gd name="T28" fmla="*/ 41 w 193"/>
                <a:gd name="T29" fmla="*/ 20 h 64"/>
                <a:gd name="T30" fmla="*/ 73 w 193"/>
                <a:gd name="T31" fmla="*/ 29 h 64"/>
                <a:gd name="T32" fmla="*/ 58 w 193"/>
                <a:gd name="T33" fmla="*/ 41 h 64"/>
                <a:gd name="T34" fmla="*/ 58 w 193"/>
                <a:gd name="T35" fmla="*/ 46 h 64"/>
                <a:gd name="T36" fmla="*/ 61 w 193"/>
                <a:gd name="T37" fmla="*/ 48 h 64"/>
                <a:gd name="T38" fmla="*/ 63 w 193"/>
                <a:gd name="T39" fmla="*/ 47 h 64"/>
                <a:gd name="T40" fmla="*/ 121 w 193"/>
                <a:gd name="T41" fmla="*/ 24 h 64"/>
                <a:gd name="T42" fmla="*/ 129 w 193"/>
                <a:gd name="T43" fmla="*/ 24 h 64"/>
                <a:gd name="T44" fmla="*/ 129 w 193"/>
                <a:gd name="T45" fmla="*/ 41 h 64"/>
                <a:gd name="T46" fmla="*/ 135 w 193"/>
                <a:gd name="T47" fmla="*/ 48 h 64"/>
                <a:gd name="T48" fmla="*/ 145 w 193"/>
                <a:gd name="T49" fmla="*/ 48 h 64"/>
                <a:gd name="T50" fmla="*/ 145 w 193"/>
                <a:gd name="T51" fmla="*/ 57 h 64"/>
                <a:gd name="T52" fmla="*/ 151 w 193"/>
                <a:gd name="T53" fmla="*/ 64 h 64"/>
                <a:gd name="T54" fmla="*/ 170 w 193"/>
                <a:gd name="T55" fmla="*/ 64 h 64"/>
                <a:gd name="T56" fmla="*/ 177 w 193"/>
                <a:gd name="T57" fmla="*/ 57 h 64"/>
                <a:gd name="T58" fmla="*/ 177 w 193"/>
                <a:gd name="T59" fmla="*/ 48 h 64"/>
                <a:gd name="T60" fmla="*/ 186 w 193"/>
                <a:gd name="T61" fmla="*/ 48 h 64"/>
                <a:gd name="T62" fmla="*/ 193 w 193"/>
                <a:gd name="T63" fmla="*/ 41 h 64"/>
                <a:gd name="T64" fmla="*/ 193 w 193"/>
                <a:gd name="T65" fmla="*/ 22 h 64"/>
                <a:gd name="T66" fmla="*/ 186 w 193"/>
                <a:gd name="T67" fmla="*/ 16 h 64"/>
                <a:gd name="T68" fmla="*/ 185 w 193"/>
                <a:gd name="T69" fmla="*/ 40 h 64"/>
                <a:gd name="T70" fmla="*/ 177 w 193"/>
                <a:gd name="T71" fmla="*/ 40 h 64"/>
                <a:gd name="T72" fmla="*/ 169 w 193"/>
                <a:gd name="T73" fmla="*/ 40 h 64"/>
                <a:gd name="T74" fmla="*/ 169 w 193"/>
                <a:gd name="T75" fmla="*/ 48 h 64"/>
                <a:gd name="T76" fmla="*/ 169 w 193"/>
                <a:gd name="T77" fmla="*/ 56 h 64"/>
                <a:gd name="T78" fmla="*/ 153 w 193"/>
                <a:gd name="T79" fmla="*/ 56 h 64"/>
                <a:gd name="T80" fmla="*/ 153 w 193"/>
                <a:gd name="T81" fmla="*/ 48 h 64"/>
                <a:gd name="T82" fmla="*/ 153 w 193"/>
                <a:gd name="T83" fmla="*/ 40 h 64"/>
                <a:gd name="T84" fmla="*/ 145 w 193"/>
                <a:gd name="T85" fmla="*/ 40 h 64"/>
                <a:gd name="T86" fmla="*/ 137 w 193"/>
                <a:gd name="T87" fmla="*/ 40 h 64"/>
                <a:gd name="T88" fmla="*/ 137 w 193"/>
                <a:gd name="T89" fmla="*/ 24 h 64"/>
                <a:gd name="T90" fmla="*/ 145 w 193"/>
                <a:gd name="T91" fmla="*/ 24 h 64"/>
                <a:gd name="T92" fmla="*/ 153 w 193"/>
                <a:gd name="T93" fmla="*/ 24 h 64"/>
                <a:gd name="T94" fmla="*/ 153 w 193"/>
                <a:gd name="T95" fmla="*/ 16 h 64"/>
                <a:gd name="T96" fmla="*/ 153 w 193"/>
                <a:gd name="T97" fmla="*/ 8 h 64"/>
                <a:gd name="T98" fmla="*/ 169 w 193"/>
                <a:gd name="T99" fmla="*/ 8 h 64"/>
                <a:gd name="T100" fmla="*/ 169 w 193"/>
                <a:gd name="T101" fmla="*/ 16 h 64"/>
                <a:gd name="T102" fmla="*/ 169 w 193"/>
                <a:gd name="T103" fmla="*/ 24 h 64"/>
                <a:gd name="T104" fmla="*/ 177 w 193"/>
                <a:gd name="T105" fmla="*/ 24 h 64"/>
                <a:gd name="T106" fmla="*/ 185 w 193"/>
                <a:gd name="T107" fmla="*/ 24 h 64"/>
                <a:gd name="T108" fmla="*/ 185 w 193"/>
                <a:gd name="T109" fmla="*/ 4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3" h="64">
                  <a:moveTo>
                    <a:pt x="186" y="16"/>
                  </a:moveTo>
                  <a:cubicBezTo>
                    <a:pt x="177" y="16"/>
                    <a:pt x="177" y="16"/>
                    <a:pt x="177" y="16"/>
                  </a:cubicBezTo>
                  <a:cubicBezTo>
                    <a:pt x="177" y="6"/>
                    <a:pt x="177" y="6"/>
                    <a:pt x="177" y="6"/>
                  </a:cubicBezTo>
                  <a:cubicBezTo>
                    <a:pt x="177" y="3"/>
                    <a:pt x="174" y="0"/>
                    <a:pt x="170" y="0"/>
                  </a:cubicBezTo>
                  <a:cubicBezTo>
                    <a:pt x="151" y="0"/>
                    <a:pt x="151" y="0"/>
                    <a:pt x="151" y="0"/>
                  </a:cubicBezTo>
                  <a:cubicBezTo>
                    <a:pt x="148" y="0"/>
                    <a:pt x="145" y="3"/>
                    <a:pt x="145" y="6"/>
                  </a:cubicBezTo>
                  <a:cubicBezTo>
                    <a:pt x="145" y="16"/>
                    <a:pt x="145" y="16"/>
                    <a:pt x="145" y="16"/>
                  </a:cubicBezTo>
                  <a:cubicBezTo>
                    <a:pt x="121" y="16"/>
                    <a:pt x="121" y="16"/>
                    <a:pt x="121" y="16"/>
                  </a:cubicBezTo>
                  <a:cubicBezTo>
                    <a:pt x="106" y="16"/>
                    <a:pt x="92" y="19"/>
                    <a:pt x="80" y="25"/>
                  </a:cubicBezTo>
                  <a:cubicBezTo>
                    <a:pt x="80" y="25"/>
                    <a:pt x="80" y="25"/>
                    <a:pt x="80" y="25"/>
                  </a:cubicBezTo>
                  <a:cubicBezTo>
                    <a:pt x="72" y="16"/>
                    <a:pt x="59" y="12"/>
                    <a:pt x="41" y="12"/>
                  </a:cubicBezTo>
                  <a:cubicBezTo>
                    <a:pt x="24" y="12"/>
                    <a:pt x="11" y="16"/>
                    <a:pt x="2" y="25"/>
                  </a:cubicBezTo>
                  <a:cubicBezTo>
                    <a:pt x="0" y="26"/>
                    <a:pt x="0" y="29"/>
                    <a:pt x="2" y="30"/>
                  </a:cubicBezTo>
                  <a:cubicBezTo>
                    <a:pt x="3" y="32"/>
                    <a:pt x="6" y="32"/>
                    <a:pt x="7" y="31"/>
                  </a:cubicBezTo>
                  <a:cubicBezTo>
                    <a:pt x="15" y="23"/>
                    <a:pt x="26" y="20"/>
                    <a:pt x="41" y="20"/>
                  </a:cubicBezTo>
                  <a:cubicBezTo>
                    <a:pt x="56" y="20"/>
                    <a:pt x="66" y="23"/>
                    <a:pt x="73" y="29"/>
                  </a:cubicBezTo>
                  <a:cubicBezTo>
                    <a:pt x="68" y="33"/>
                    <a:pt x="63" y="36"/>
                    <a:pt x="58" y="41"/>
                  </a:cubicBezTo>
                  <a:cubicBezTo>
                    <a:pt x="56" y="42"/>
                    <a:pt x="56" y="45"/>
                    <a:pt x="58" y="46"/>
                  </a:cubicBezTo>
                  <a:cubicBezTo>
                    <a:pt x="59" y="47"/>
                    <a:pt x="60" y="48"/>
                    <a:pt x="61" y="48"/>
                  </a:cubicBezTo>
                  <a:cubicBezTo>
                    <a:pt x="62" y="48"/>
                    <a:pt x="63" y="47"/>
                    <a:pt x="63" y="47"/>
                  </a:cubicBezTo>
                  <a:cubicBezTo>
                    <a:pt x="80" y="31"/>
                    <a:pt x="99" y="24"/>
                    <a:pt x="121" y="24"/>
                  </a:cubicBezTo>
                  <a:cubicBezTo>
                    <a:pt x="129" y="24"/>
                    <a:pt x="129" y="24"/>
                    <a:pt x="129" y="24"/>
                  </a:cubicBezTo>
                  <a:cubicBezTo>
                    <a:pt x="129" y="41"/>
                    <a:pt x="129" y="41"/>
                    <a:pt x="129" y="41"/>
                  </a:cubicBezTo>
                  <a:cubicBezTo>
                    <a:pt x="129" y="45"/>
                    <a:pt x="132" y="48"/>
                    <a:pt x="135" y="48"/>
                  </a:cubicBezTo>
                  <a:cubicBezTo>
                    <a:pt x="145" y="48"/>
                    <a:pt x="145" y="48"/>
                    <a:pt x="145" y="48"/>
                  </a:cubicBezTo>
                  <a:cubicBezTo>
                    <a:pt x="145" y="57"/>
                    <a:pt x="145" y="57"/>
                    <a:pt x="145" y="57"/>
                  </a:cubicBezTo>
                  <a:cubicBezTo>
                    <a:pt x="145" y="61"/>
                    <a:pt x="148" y="64"/>
                    <a:pt x="151" y="64"/>
                  </a:cubicBezTo>
                  <a:cubicBezTo>
                    <a:pt x="170" y="64"/>
                    <a:pt x="170" y="64"/>
                    <a:pt x="170" y="64"/>
                  </a:cubicBezTo>
                  <a:cubicBezTo>
                    <a:pt x="174" y="64"/>
                    <a:pt x="177" y="61"/>
                    <a:pt x="177" y="57"/>
                  </a:cubicBezTo>
                  <a:cubicBezTo>
                    <a:pt x="177" y="48"/>
                    <a:pt x="177" y="48"/>
                    <a:pt x="177" y="48"/>
                  </a:cubicBezTo>
                  <a:cubicBezTo>
                    <a:pt x="186" y="48"/>
                    <a:pt x="186" y="48"/>
                    <a:pt x="186" y="48"/>
                  </a:cubicBezTo>
                  <a:cubicBezTo>
                    <a:pt x="190" y="48"/>
                    <a:pt x="193" y="45"/>
                    <a:pt x="193" y="41"/>
                  </a:cubicBezTo>
                  <a:cubicBezTo>
                    <a:pt x="193" y="22"/>
                    <a:pt x="193" y="22"/>
                    <a:pt x="193" y="22"/>
                  </a:cubicBezTo>
                  <a:cubicBezTo>
                    <a:pt x="193" y="19"/>
                    <a:pt x="190" y="16"/>
                    <a:pt x="186" y="16"/>
                  </a:cubicBezTo>
                  <a:close/>
                  <a:moveTo>
                    <a:pt x="185" y="40"/>
                  </a:moveTo>
                  <a:cubicBezTo>
                    <a:pt x="177" y="40"/>
                    <a:pt x="177" y="40"/>
                    <a:pt x="177" y="40"/>
                  </a:cubicBezTo>
                  <a:cubicBezTo>
                    <a:pt x="169" y="40"/>
                    <a:pt x="169" y="40"/>
                    <a:pt x="169" y="40"/>
                  </a:cubicBezTo>
                  <a:cubicBezTo>
                    <a:pt x="169" y="48"/>
                    <a:pt x="169" y="48"/>
                    <a:pt x="169" y="48"/>
                  </a:cubicBezTo>
                  <a:cubicBezTo>
                    <a:pt x="169" y="56"/>
                    <a:pt x="169" y="56"/>
                    <a:pt x="169" y="56"/>
                  </a:cubicBezTo>
                  <a:cubicBezTo>
                    <a:pt x="153" y="56"/>
                    <a:pt x="153" y="56"/>
                    <a:pt x="153" y="56"/>
                  </a:cubicBezTo>
                  <a:cubicBezTo>
                    <a:pt x="153" y="48"/>
                    <a:pt x="153" y="48"/>
                    <a:pt x="153" y="48"/>
                  </a:cubicBezTo>
                  <a:cubicBezTo>
                    <a:pt x="153" y="40"/>
                    <a:pt x="153" y="40"/>
                    <a:pt x="153" y="40"/>
                  </a:cubicBezTo>
                  <a:cubicBezTo>
                    <a:pt x="145" y="40"/>
                    <a:pt x="145" y="40"/>
                    <a:pt x="145" y="40"/>
                  </a:cubicBezTo>
                  <a:cubicBezTo>
                    <a:pt x="137" y="40"/>
                    <a:pt x="137" y="40"/>
                    <a:pt x="137" y="40"/>
                  </a:cubicBezTo>
                  <a:cubicBezTo>
                    <a:pt x="137" y="24"/>
                    <a:pt x="137" y="24"/>
                    <a:pt x="137" y="24"/>
                  </a:cubicBezTo>
                  <a:cubicBezTo>
                    <a:pt x="145" y="24"/>
                    <a:pt x="145" y="24"/>
                    <a:pt x="145" y="24"/>
                  </a:cubicBezTo>
                  <a:cubicBezTo>
                    <a:pt x="153" y="24"/>
                    <a:pt x="153" y="24"/>
                    <a:pt x="153" y="24"/>
                  </a:cubicBezTo>
                  <a:cubicBezTo>
                    <a:pt x="153" y="16"/>
                    <a:pt x="153" y="16"/>
                    <a:pt x="153" y="16"/>
                  </a:cubicBezTo>
                  <a:cubicBezTo>
                    <a:pt x="153" y="8"/>
                    <a:pt x="153" y="8"/>
                    <a:pt x="153" y="8"/>
                  </a:cubicBezTo>
                  <a:cubicBezTo>
                    <a:pt x="169" y="8"/>
                    <a:pt x="169" y="8"/>
                    <a:pt x="169" y="8"/>
                  </a:cubicBezTo>
                  <a:cubicBezTo>
                    <a:pt x="169" y="16"/>
                    <a:pt x="169" y="16"/>
                    <a:pt x="169" y="16"/>
                  </a:cubicBezTo>
                  <a:cubicBezTo>
                    <a:pt x="169" y="24"/>
                    <a:pt x="169" y="24"/>
                    <a:pt x="169" y="24"/>
                  </a:cubicBezTo>
                  <a:cubicBezTo>
                    <a:pt x="177" y="24"/>
                    <a:pt x="177" y="24"/>
                    <a:pt x="177" y="24"/>
                  </a:cubicBezTo>
                  <a:cubicBezTo>
                    <a:pt x="185" y="24"/>
                    <a:pt x="185" y="24"/>
                    <a:pt x="185" y="24"/>
                  </a:cubicBezTo>
                  <a:lnTo>
                    <a:pt x="185"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5814520"/>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3EFF04-19C9-4437-A912-83FDE0EF3C5E}"/>
              </a:ext>
            </a:extLst>
          </p:cNvPr>
          <p:cNvSpPr>
            <a:spLocks noGrp="1"/>
          </p:cNvSpPr>
          <p:nvPr>
            <p:ph type="title"/>
          </p:nvPr>
        </p:nvSpPr>
        <p:spPr/>
        <p:txBody>
          <a:bodyPr/>
          <a:lstStyle/>
          <a:p>
            <a:r>
              <a:rPr lang="en-US" dirty="0"/>
              <a:t>Care Management Programs</a:t>
            </a:r>
          </a:p>
        </p:txBody>
      </p:sp>
      <p:grpSp>
        <p:nvGrpSpPr>
          <p:cNvPr id="5" name="Group 4">
            <a:extLst>
              <a:ext uri="{FF2B5EF4-FFF2-40B4-BE49-F238E27FC236}">
                <a16:creationId xmlns:a16="http://schemas.microsoft.com/office/drawing/2014/main" id="{E9776BC0-986F-4868-9E0A-6796F5E67DCD}"/>
              </a:ext>
            </a:extLst>
          </p:cNvPr>
          <p:cNvGrpSpPr/>
          <p:nvPr/>
        </p:nvGrpSpPr>
        <p:grpSpPr>
          <a:xfrm>
            <a:off x="1075243" y="1396445"/>
            <a:ext cx="7675696" cy="3539430"/>
            <a:chOff x="1172206" y="2328141"/>
            <a:chExt cx="7675695" cy="3539431"/>
          </a:xfrm>
        </p:grpSpPr>
        <p:sp>
          <p:nvSpPr>
            <p:cNvPr id="6" name="TextBox 5">
              <a:extLst>
                <a:ext uri="{FF2B5EF4-FFF2-40B4-BE49-F238E27FC236}">
                  <a16:creationId xmlns:a16="http://schemas.microsoft.com/office/drawing/2014/main" id="{BD6E09AF-F021-46A6-8F09-B9764C2FFD9B}"/>
                </a:ext>
              </a:extLst>
            </p:cNvPr>
            <p:cNvSpPr txBox="1"/>
            <p:nvPr/>
          </p:nvSpPr>
          <p:spPr>
            <a:xfrm>
              <a:off x="1262923" y="2328141"/>
              <a:ext cx="7584978" cy="3539431"/>
            </a:xfrm>
            <a:prstGeom prst="rect">
              <a:avLst/>
            </a:prstGeom>
            <a:noFill/>
          </p:spPr>
          <p:txBody>
            <a:bodyPr wrap="square" rtlCol="0">
              <a:spAutoFit/>
            </a:bodyPr>
            <a:lstStyle/>
            <a:p>
              <a:r>
                <a:rPr lang="en-US" sz="1400" b="1" dirty="0"/>
                <a:t>Autism solutions center of excellence (COE)</a:t>
              </a:r>
              <a:br>
                <a:rPr lang="en-US" sz="1400" dirty="0"/>
              </a:br>
              <a:r>
                <a:rPr lang="en-US" sz="1400" dirty="0"/>
                <a:t>Dedicated autism specialists/clinicians are fully engaged from helping our clients make initial benefits design decisions to outcomes monitoring, applying protocols unique to treating members on the autism spectrum</a:t>
              </a:r>
              <a:endParaRPr lang="en-US" altLang="en-US" sz="1400" dirty="0"/>
            </a:p>
            <a:p>
              <a:br>
                <a:rPr lang="en-US" sz="1400" dirty="0"/>
              </a:br>
              <a:endParaRPr lang="en-US" sz="1400" dirty="0"/>
            </a:p>
            <a:p>
              <a:r>
                <a:rPr lang="en-US" sz="1400" b="1" dirty="0"/>
                <a:t>24/7/365 Member Access Tools</a:t>
              </a:r>
              <a:br>
                <a:rPr lang="en-US" sz="1400" dirty="0"/>
              </a:br>
              <a:r>
                <a:rPr lang="en-US" sz="1400" dirty="0"/>
                <a:t>Trained experts provide immediate service followed by seamless integration into all behavioral health services</a:t>
              </a:r>
            </a:p>
            <a:p>
              <a:endParaRPr lang="en-US" sz="1400" dirty="0"/>
            </a:p>
            <a:p>
              <a:endParaRPr lang="en-US" sz="1400" dirty="0"/>
            </a:p>
            <a:p>
              <a:r>
                <a:rPr lang="en-US" sz="1400" b="1" dirty="0"/>
                <a:t>Life Referrals 24/7</a:t>
              </a:r>
              <a:br>
                <a:rPr lang="en-US" sz="1400" dirty="0"/>
              </a:br>
              <a:r>
                <a:rPr lang="en-US" altLang="en-US" sz="1400" dirty="0"/>
                <a:t>Offers confidential assistance on a range of topics to assist with life’s challenges ranging from personal, family, and/or work related issues</a:t>
              </a:r>
              <a:br>
                <a:rPr lang="en-US" sz="1400" b="1" dirty="0"/>
              </a:br>
              <a:br>
                <a:rPr lang="en-US" sz="1400" b="1" dirty="0"/>
              </a:br>
              <a:endParaRPr lang="en-US" sz="1400" dirty="0"/>
            </a:p>
          </p:txBody>
        </p:sp>
        <p:cxnSp>
          <p:nvCxnSpPr>
            <p:cNvPr id="7" name="Straight Connector 6">
              <a:extLst>
                <a:ext uri="{FF2B5EF4-FFF2-40B4-BE49-F238E27FC236}">
                  <a16:creationId xmlns:a16="http://schemas.microsoft.com/office/drawing/2014/main" id="{6BA85613-3F49-4ECC-BF7E-242F342AB4F5}"/>
                </a:ext>
              </a:extLst>
            </p:cNvPr>
            <p:cNvCxnSpPr>
              <a:cxnSpLocks/>
            </p:cNvCxnSpPr>
            <p:nvPr/>
          </p:nvCxnSpPr>
          <p:spPr>
            <a:xfrm>
              <a:off x="1172206" y="2418843"/>
              <a:ext cx="0" cy="789522"/>
            </a:xfrm>
            <a:prstGeom prst="line">
              <a:avLst/>
            </a:prstGeom>
            <a:ln w="3810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1ADEE4A3-0222-47A5-82B6-0C0990CA8ABD}"/>
                </a:ext>
              </a:extLst>
            </p:cNvPr>
            <p:cNvCxnSpPr>
              <a:cxnSpLocks/>
            </p:cNvCxnSpPr>
            <p:nvPr/>
          </p:nvCxnSpPr>
          <p:spPr>
            <a:xfrm>
              <a:off x="1172206" y="3670788"/>
              <a:ext cx="0" cy="660131"/>
            </a:xfrm>
            <a:prstGeom prst="line">
              <a:avLst/>
            </a:prstGeom>
            <a:ln w="3810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6E5F1FF8-B72E-452A-BBE2-D1370E2733FA}"/>
                </a:ext>
              </a:extLst>
            </p:cNvPr>
            <p:cNvCxnSpPr>
              <a:cxnSpLocks/>
            </p:cNvCxnSpPr>
            <p:nvPr/>
          </p:nvCxnSpPr>
          <p:spPr>
            <a:xfrm>
              <a:off x="1183759" y="4741950"/>
              <a:ext cx="0" cy="700135"/>
            </a:xfrm>
            <a:prstGeom prst="line">
              <a:avLst/>
            </a:prstGeom>
            <a:ln w="38100">
              <a:solidFill>
                <a:schemeClr val="accent1"/>
              </a:solidFill>
            </a:ln>
          </p:spPr>
          <p:style>
            <a:lnRef idx="2">
              <a:schemeClr val="accent1"/>
            </a:lnRef>
            <a:fillRef idx="0">
              <a:schemeClr val="accent1"/>
            </a:fillRef>
            <a:effectRef idx="1">
              <a:schemeClr val="accent1"/>
            </a:effectRef>
            <a:fontRef idx="minor">
              <a:schemeClr val="tx1"/>
            </a:fontRef>
          </p:style>
        </p:cxnSp>
      </p:grpSp>
      <p:grpSp>
        <p:nvGrpSpPr>
          <p:cNvPr id="15" name="Group 14">
            <a:extLst>
              <a:ext uri="{FF2B5EF4-FFF2-40B4-BE49-F238E27FC236}">
                <a16:creationId xmlns:a16="http://schemas.microsoft.com/office/drawing/2014/main" id="{8E923472-C854-4ABD-B08A-A2F57C57E409}"/>
              </a:ext>
            </a:extLst>
          </p:cNvPr>
          <p:cNvGrpSpPr/>
          <p:nvPr/>
        </p:nvGrpSpPr>
        <p:grpSpPr>
          <a:xfrm>
            <a:off x="298565" y="1557380"/>
            <a:ext cx="625475" cy="635000"/>
            <a:chOff x="1128713" y="2894013"/>
            <a:chExt cx="625475" cy="635000"/>
          </a:xfrm>
          <a:solidFill>
            <a:schemeClr val="accent1"/>
          </a:solidFill>
        </p:grpSpPr>
        <p:sp>
          <p:nvSpPr>
            <p:cNvPr id="16" name="Freeform 27">
              <a:extLst>
                <a:ext uri="{FF2B5EF4-FFF2-40B4-BE49-F238E27FC236}">
                  <a16:creationId xmlns:a16="http://schemas.microsoft.com/office/drawing/2014/main" id="{57062322-1CD3-469D-BD83-723F84070455}"/>
                </a:ext>
              </a:extLst>
            </p:cNvPr>
            <p:cNvSpPr>
              <a:spLocks/>
            </p:cNvSpPr>
            <p:nvPr/>
          </p:nvSpPr>
          <p:spPr bwMode="auto">
            <a:xfrm>
              <a:off x="1271588" y="3275013"/>
              <a:ext cx="342900" cy="107950"/>
            </a:xfrm>
            <a:custGeom>
              <a:avLst/>
              <a:gdLst>
                <a:gd name="T0" fmla="*/ 52 w 105"/>
                <a:gd name="T1" fmla="*/ 33 h 33"/>
                <a:gd name="T2" fmla="*/ 1 w 105"/>
                <a:gd name="T3" fmla="*/ 7 h 33"/>
                <a:gd name="T4" fmla="*/ 2 w 105"/>
                <a:gd name="T5" fmla="*/ 2 h 33"/>
                <a:gd name="T6" fmla="*/ 7 w 105"/>
                <a:gd name="T7" fmla="*/ 3 h 33"/>
                <a:gd name="T8" fmla="*/ 52 w 105"/>
                <a:gd name="T9" fmla="*/ 25 h 33"/>
                <a:gd name="T10" fmla="*/ 97 w 105"/>
                <a:gd name="T11" fmla="*/ 3 h 33"/>
                <a:gd name="T12" fmla="*/ 102 w 105"/>
                <a:gd name="T13" fmla="*/ 2 h 33"/>
                <a:gd name="T14" fmla="*/ 103 w 105"/>
                <a:gd name="T15" fmla="*/ 7 h 33"/>
                <a:gd name="T16" fmla="*/ 52 w 105"/>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33">
                  <a:moveTo>
                    <a:pt x="52" y="33"/>
                  </a:moveTo>
                  <a:cubicBezTo>
                    <a:pt x="21" y="33"/>
                    <a:pt x="2" y="8"/>
                    <a:pt x="1" y="7"/>
                  </a:cubicBezTo>
                  <a:cubicBezTo>
                    <a:pt x="0" y="6"/>
                    <a:pt x="0" y="3"/>
                    <a:pt x="2" y="2"/>
                  </a:cubicBezTo>
                  <a:cubicBezTo>
                    <a:pt x="3" y="0"/>
                    <a:pt x="6" y="1"/>
                    <a:pt x="7" y="3"/>
                  </a:cubicBezTo>
                  <a:cubicBezTo>
                    <a:pt x="7" y="3"/>
                    <a:pt x="25" y="25"/>
                    <a:pt x="52" y="25"/>
                  </a:cubicBezTo>
                  <a:cubicBezTo>
                    <a:pt x="79" y="25"/>
                    <a:pt x="97" y="3"/>
                    <a:pt x="97" y="3"/>
                  </a:cubicBezTo>
                  <a:cubicBezTo>
                    <a:pt x="98" y="1"/>
                    <a:pt x="101" y="0"/>
                    <a:pt x="102" y="2"/>
                  </a:cubicBezTo>
                  <a:cubicBezTo>
                    <a:pt x="104" y="3"/>
                    <a:pt x="105" y="6"/>
                    <a:pt x="103" y="7"/>
                  </a:cubicBezTo>
                  <a:cubicBezTo>
                    <a:pt x="102" y="9"/>
                    <a:pt x="83" y="33"/>
                    <a:pt x="52"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8">
              <a:extLst>
                <a:ext uri="{FF2B5EF4-FFF2-40B4-BE49-F238E27FC236}">
                  <a16:creationId xmlns:a16="http://schemas.microsoft.com/office/drawing/2014/main" id="{614D12A4-2874-4BC6-92E8-A9F10C7F1490}"/>
                </a:ext>
              </a:extLst>
            </p:cNvPr>
            <p:cNvSpPr>
              <a:spLocks noEditPoints="1"/>
            </p:cNvSpPr>
            <p:nvPr/>
          </p:nvSpPr>
          <p:spPr bwMode="auto">
            <a:xfrm>
              <a:off x="1128713" y="2894013"/>
              <a:ext cx="625475" cy="635000"/>
            </a:xfrm>
            <a:custGeom>
              <a:avLst/>
              <a:gdLst>
                <a:gd name="T0" fmla="*/ 96 w 192"/>
                <a:gd name="T1" fmla="*/ 8 h 192"/>
                <a:gd name="T2" fmla="*/ 184 w 192"/>
                <a:gd name="T3" fmla="*/ 96 h 192"/>
                <a:gd name="T4" fmla="*/ 96 w 192"/>
                <a:gd name="T5" fmla="*/ 184 h 192"/>
                <a:gd name="T6" fmla="*/ 8 w 192"/>
                <a:gd name="T7" fmla="*/ 96 h 192"/>
                <a:gd name="T8" fmla="*/ 96 w 192"/>
                <a:gd name="T9" fmla="*/ 8 h 192"/>
                <a:gd name="T10" fmla="*/ 96 w 192"/>
                <a:gd name="T11" fmla="*/ 0 h 192"/>
                <a:gd name="T12" fmla="*/ 0 w 192"/>
                <a:gd name="T13" fmla="*/ 96 h 192"/>
                <a:gd name="T14" fmla="*/ 96 w 192"/>
                <a:gd name="T15" fmla="*/ 192 h 192"/>
                <a:gd name="T16" fmla="*/ 192 w 192"/>
                <a:gd name="T17" fmla="*/ 96 h 192"/>
                <a:gd name="T18" fmla="*/ 96 w 192"/>
                <a:gd name="T19"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192">
                  <a:moveTo>
                    <a:pt x="96" y="8"/>
                  </a:moveTo>
                  <a:cubicBezTo>
                    <a:pt x="145" y="8"/>
                    <a:pt x="184" y="47"/>
                    <a:pt x="184" y="96"/>
                  </a:cubicBezTo>
                  <a:cubicBezTo>
                    <a:pt x="184" y="145"/>
                    <a:pt x="145" y="184"/>
                    <a:pt x="96" y="184"/>
                  </a:cubicBezTo>
                  <a:cubicBezTo>
                    <a:pt x="47" y="184"/>
                    <a:pt x="8" y="145"/>
                    <a:pt x="8" y="96"/>
                  </a:cubicBezTo>
                  <a:cubicBezTo>
                    <a:pt x="8" y="47"/>
                    <a:pt x="47" y="8"/>
                    <a:pt x="96" y="8"/>
                  </a:cubicBezTo>
                  <a:moveTo>
                    <a:pt x="96" y="0"/>
                  </a:moveTo>
                  <a:cubicBezTo>
                    <a:pt x="43" y="0"/>
                    <a:pt x="0" y="43"/>
                    <a:pt x="0" y="96"/>
                  </a:cubicBezTo>
                  <a:cubicBezTo>
                    <a:pt x="0" y="149"/>
                    <a:pt x="43" y="192"/>
                    <a:pt x="96" y="192"/>
                  </a:cubicBezTo>
                  <a:cubicBezTo>
                    <a:pt x="149" y="192"/>
                    <a:pt x="192" y="149"/>
                    <a:pt x="192" y="96"/>
                  </a:cubicBezTo>
                  <a:cubicBezTo>
                    <a:pt x="192" y="43"/>
                    <a:pt x="149" y="0"/>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 name="Group 17">
            <a:extLst>
              <a:ext uri="{FF2B5EF4-FFF2-40B4-BE49-F238E27FC236}">
                <a16:creationId xmlns:a16="http://schemas.microsoft.com/office/drawing/2014/main" id="{E9421F47-8D12-4F88-B2CA-AA0377CCFDAE}"/>
              </a:ext>
            </a:extLst>
          </p:cNvPr>
          <p:cNvGrpSpPr/>
          <p:nvPr/>
        </p:nvGrpSpPr>
        <p:grpSpPr>
          <a:xfrm>
            <a:off x="316662" y="2724174"/>
            <a:ext cx="627063" cy="555625"/>
            <a:chOff x="2393950" y="4216401"/>
            <a:chExt cx="627063" cy="555625"/>
          </a:xfrm>
          <a:solidFill>
            <a:schemeClr val="accent1"/>
          </a:solidFill>
        </p:grpSpPr>
        <p:sp>
          <p:nvSpPr>
            <p:cNvPr id="19" name="Freeform 55">
              <a:extLst>
                <a:ext uri="{FF2B5EF4-FFF2-40B4-BE49-F238E27FC236}">
                  <a16:creationId xmlns:a16="http://schemas.microsoft.com/office/drawing/2014/main" id="{1B2A85D6-1482-43D0-8D2C-5268D0073E70}"/>
                </a:ext>
              </a:extLst>
            </p:cNvPr>
            <p:cNvSpPr>
              <a:spLocks noEditPoints="1"/>
            </p:cNvSpPr>
            <p:nvPr/>
          </p:nvSpPr>
          <p:spPr bwMode="auto">
            <a:xfrm>
              <a:off x="2393950" y="4268788"/>
              <a:ext cx="627063" cy="503238"/>
            </a:xfrm>
            <a:custGeom>
              <a:avLst/>
              <a:gdLst>
                <a:gd name="T0" fmla="*/ 184 w 192"/>
                <a:gd name="T1" fmla="*/ 8 h 152"/>
                <a:gd name="T2" fmla="*/ 184 w 192"/>
                <a:gd name="T3" fmla="*/ 144 h 152"/>
                <a:gd name="T4" fmla="*/ 8 w 192"/>
                <a:gd name="T5" fmla="*/ 144 h 152"/>
                <a:gd name="T6" fmla="*/ 8 w 192"/>
                <a:gd name="T7" fmla="*/ 8 h 152"/>
                <a:gd name="T8" fmla="*/ 184 w 192"/>
                <a:gd name="T9" fmla="*/ 8 h 152"/>
                <a:gd name="T10" fmla="*/ 184 w 192"/>
                <a:gd name="T11" fmla="*/ 0 h 152"/>
                <a:gd name="T12" fmla="*/ 8 w 192"/>
                <a:gd name="T13" fmla="*/ 0 h 152"/>
                <a:gd name="T14" fmla="*/ 0 w 192"/>
                <a:gd name="T15" fmla="*/ 8 h 152"/>
                <a:gd name="T16" fmla="*/ 0 w 192"/>
                <a:gd name="T17" fmla="*/ 144 h 152"/>
                <a:gd name="T18" fmla="*/ 8 w 192"/>
                <a:gd name="T19" fmla="*/ 152 h 152"/>
                <a:gd name="T20" fmla="*/ 184 w 192"/>
                <a:gd name="T21" fmla="*/ 152 h 152"/>
                <a:gd name="T22" fmla="*/ 192 w 192"/>
                <a:gd name="T23" fmla="*/ 144 h 152"/>
                <a:gd name="T24" fmla="*/ 192 w 192"/>
                <a:gd name="T25" fmla="*/ 8 h 152"/>
                <a:gd name="T26" fmla="*/ 184 w 192"/>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2" h="152">
                  <a:moveTo>
                    <a:pt x="184" y="8"/>
                  </a:moveTo>
                  <a:cubicBezTo>
                    <a:pt x="184" y="144"/>
                    <a:pt x="184" y="144"/>
                    <a:pt x="184" y="144"/>
                  </a:cubicBezTo>
                  <a:cubicBezTo>
                    <a:pt x="8" y="144"/>
                    <a:pt x="8" y="144"/>
                    <a:pt x="8" y="144"/>
                  </a:cubicBezTo>
                  <a:cubicBezTo>
                    <a:pt x="8" y="8"/>
                    <a:pt x="8" y="8"/>
                    <a:pt x="8" y="8"/>
                  </a:cubicBezTo>
                  <a:cubicBezTo>
                    <a:pt x="184" y="8"/>
                    <a:pt x="184" y="8"/>
                    <a:pt x="184" y="8"/>
                  </a:cubicBezTo>
                  <a:moveTo>
                    <a:pt x="184" y="0"/>
                  </a:moveTo>
                  <a:cubicBezTo>
                    <a:pt x="8" y="0"/>
                    <a:pt x="8" y="0"/>
                    <a:pt x="8" y="0"/>
                  </a:cubicBezTo>
                  <a:cubicBezTo>
                    <a:pt x="4" y="0"/>
                    <a:pt x="0" y="4"/>
                    <a:pt x="0" y="8"/>
                  </a:cubicBezTo>
                  <a:cubicBezTo>
                    <a:pt x="0" y="144"/>
                    <a:pt x="0" y="144"/>
                    <a:pt x="0" y="144"/>
                  </a:cubicBezTo>
                  <a:cubicBezTo>
                    <a:pt x="0" y="148"/>
                    <a:pt x="4" y="152"/>
                    <a:pt x="8" y="152"/>
                  </a:cubicBezTo>
                  <a:cubicBezTo>
                    <a:pt x="184" y="152"/>
                    <a:pt x="184" y="152"/>
                    <a:pt x="184" y="152"/>
                  </a:cubicBezTo>
                  <a:cubicBezTo>
                    <a:pt x="188" y="152"/>
                    <a:pt x="192" y="148"/>
                    <a:pt x="192" y="144"/>
                  </a:cubicBezTo>
                  <a:cubicBezTo>
                    <a:pt x="192" y="8"/>
                    <a:pt x="192" y="8"/>
                    <a:pt x="192" y="8"/>
                  </a:cubicBezTo>
                  <a:cubicBezTo>
                    <a:pt x="192" y="4"/>
                    <a:pt x="188" y="0"/>
                    <a:pt x="18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56">
              <a:extLst>
                <a:ext uri="{FF2B5EF4-FFF2-40B4-BE49-F238E27FC236}">
                  <a16:creationId xmlns:a16="http://schemas.microsoft.com/office/drawing/2014/main" id="{539F71E2-6A17-44BC-A8E0-3D4AA4A88F39}"/>
                </a:ext>
              </a:extLst>
            </p:cNvPr>
            <p:cNvSpPr>
              <a:spLocks/>
            </p:cNvSpPr>
            <p:nvPr/>
          </p:nvSpPr>
          <p:spPr bwMode="auto">
            <a:xfrm>
              <a:off x="2525713" y="4216401"/>
              <a:ext cx="25400" cy="131763"/>
            </a:xfrm>
            <a:custGeom>
              <a:avLst/>
              <a:gdLst>
                <a:gd name="T0" fmla="*/ 4 w 8"/>
                <a:gd name="T1" fmla="*/ 40 h 40"/>
                <a:gd name="T2" fmla="*/ 0 w 8"/>
                <a:gd name="T3" fmla="*/ 36 h 40"/>
                <a:gd name="T4" fmla="*/ 0 w 8"/>
                <a:gd name="T5" fmla="*/ 4 h 40"/>
                <a:gd name="T6" fmla="*/ 4 w 8"/>
                <a:gd name="T7" fmla="*/ 0 h 40"/>
                <a:gd name="T8" fmla="*/ 8 w 8"/>
                <a:gd name="T9" fmla="*/ 4 h 40"/>
                <a:gd name="T10" fmla="*/ 8 w 8"/>
                <a:gd name="T11" fmla="*/ 36 h 40"/>
                <a:gd name="T12" fmla="*/ 4 w 8"/>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8" h="40">
                  <a:moveTo>
                    <a:pt x="4" y="40"/>
                  </a:moveTo>
                  <a:cubicBezTo>
                    <a:pt x="2" y="40"/>
                    <a:pt x="0" y="38"/>
                    <a:pt x="0" y="36"/>
                  </a:cubicBezTo>
                  <a:cubicBezTo>
                    <a:pt x="0" y="4"/>
                    <a:pt x="0" y="4"/>
                    <a:pt x="0" y="4"/>
                  </a:cubicBezTo>
                  <a:cubicBezTo>
                    <a:pt x="0" y="2"/>
                    <a:pt x="2" y="0"/>
                    <a:pt x="4" y="0"/>
                  </a:cubicBezTo>
                  <a:cubicBezTo>
                    <a:pt x="6" y="0"/>
                    <a:pt x="8" y="2"/>
                    <a:pt x="8" y="4"/>
                  </a:cubicBezTo>
                  <a:cubicBezTo>
                    <a:pt x="8" y="36"/>
                    <a:pt x="8" y="36"/>
                    <a:pt x="8" y="36"/>
                  </a:cubicBezTo>
                  <a:cubicBezTo>
                    <a:pt x="8" y="38"/>
                    <a:pt x="6" y="40"/>
                    <a:pt x="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57">
              <a:extLst>
                <a:ext uri="{FF2B5EF4-FFF2-40B4-BE49-F238E27FC236}">
                  <a16:creationId xmlns:a16="http://schemas.microsoft.com/office/drawing/2014/main" id="{E6D33AEF-AB28-416A-ADDC-DA8CE4AD479A}"/>
                </a:ext>
              </a:extLst>
            </p:cNvPr>
            <p:cNvSpPr>
              <a:spLocks/>
            </p:cNvSpPr>
            <p:nvPr/>
          </p:nvSpPr>
          <p:spPr bwMode="auto">
            <a:xfrm>
              <a:off x="2863850" y="4216401"/>
              <a:ext cx="26988" cy="131763"/>
            </a:xfrm>
            <a:custGeom>
              <a:avLst/>
              <a:gdLst>
                <a:gd name="T0" fmla="*/ 4 w 8"/>
                <a:gd name="T1" fmla="*/ 40 h 40"/>
                <a:gd name="T2" fmla="*/ 0 w 8"/>
                <a:gd name="T3" fmla="*/ 36 h 40"/>
                <a:gd name="T4" fmla="*/ 0 w 8"/>
                <a:gd name="T5" fmla="*/ 4 h 40"/>
                <a:gd name="T6" fmla="*/ 4 w 8"/>
                <a:gd name="T7" fmla="*/ 0 h 40"/>
                <a:gd name="T8" fmla="*/ 8 w 8"/>
                <a:gd name="T9" fmla="*/ 4 h 40"/>
                <a:gd name="T10" fmla="*/ 8 w 8"/>
                <a:gd name="T11" fmla="*/ 36 h 40"/>
                <a:gd name="T12" fmla="*/ 4 w 8"/>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8" h="40">
                  <a:moveTo>
                    <a:pt x="4" y="40"/>
                  </a:moveTo>
                  <a:cubicBezTo>
                    <a:pt x="2" y="40"/>
                    <a:pt x="0" y="38"/>
                    <a:pt x="0" y="36"/>
                  </a:cubicBezTo>
                  <a:cubicBezTo>
                    <a:pt x="0" y="4"/>
                    <a:pt x="0" y="4"/>
                    <a:pt x="0" y="4"/>
                  </a:cubicBezTo>
                  <a:cubicBezTo>
                    <a:pt x="0" y="2"/>
                    <a:pt x="2" y="0"/>
                    <a:pt x="4" y="0"/>
                  </a:cubicBezTo>
                  <a:cubicBezTo>
                    <a:pt x="6" y="0"/>
                    <a:pt x="8" y="2"/>
                    <a:pt x="8" y="4"/>
                  </a:cubicBezTo>
                  <a:cubicBezTo>
                    <a:pt x="8" y="36"/>
                    <a:pt x="8" y="36"/>
                    <a:pt x="8" y="36"/>
                  </a:cubicBezTo>
                  <a:cubicBezTo>
                    <a:pt x="8" y="38"/>
                    <a:pt x="6" y="40"/>
                    <a:pt x="4"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58">
              <a:extLst>
                <a:ext uri="{FF2B5EF4-FFF2-40B4-BE49-F238E27FC236}">
                  <a16:creationId xmlns:a16="http://schemas.microsoft.com/office/drawing/2014/main" id="{05F9E782-D0BB-4283-BF49-6E436DCD748D}"/>
                </a:ext>
              </a:extLst>
            </p:cNvPr>
            <p:cNvSpPr>
              <a:spLocks/>
            </p:cNvSpPr>
            <p:nvPr/>
          </p:nvSpPr>
          <p:spPr bwMode="auto">
            <a:xfrm>
              <a:off x="2408238" y="4375151"/>
              <a:ext cx="600075" cy="26988"/>
            </a:xfrm>
            <a:custGeom>
              <a:avLst/>
              <a:gdLst>
                <a:gd name="T0" fmla="*/ 180 w 184"/>
                <a:gd name="T1" fmla="*/ 8 h 8"/>
                <a:gd name="T2" fmla="*/ 4 w 184"/>
                <a:gd name="T3" fmla="*/ 8 h 8"/>
                <a:gd name="T4" fmla="*/ 0 w 184"/>
                <a:gd name="T5" fmla="*/ 4 h 8"/>
                <a:gd name="T6" fmla="*/ 4 w 184"/>
                <a:gd name="T7" fmla="*/ 0 h 8"/>
                <a:gd name="T8" fmla="*/ 180 w 184"/>
                <a:gd name="T9" fmla="*/ 0 h 8"/>
                <a:gd name="T10" fmla="*/ 184 w 184"/>
                <a:gd name="T11" fmla="*/ 4 h 8"/>
                <a:gd name="T12" fmla="*/ 180 w 184"/>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84" h="8">
                  <a:moveTo>
                    <a:pt x="180" y="8"/>
                  </a:moveTo>
                  <a:cubicBezTo>
                    <a:pt x="4" y="8"/>
                    <a:pt x="4" y="8"/>
                    <a:pt x="4" y="8"/>
                  </a:cubicBezTo>
                  <a:cubicBezTo>
                    <a:pt x="2" y="8"/>
                    <a:pt x="0" y="6"/>
                    <a:pt x="0" y="4"/>
                  </a:cubicBezTo>
                  <a:cubicBezTo>
                    <a:pt x="0" y="2"/>
                    <a:pt x="2" y="0"/>
                    <a:pt x="4" y="0"/>
                  </a:cubicBezTo>
                  <a:cubicBezTo>
                    <a:pt x="180" y="0"/>
                    <a:pt x="180" y="0"/>
                    <a:pt x="180" y="0"/>
                  </a:cubicBezTo>
                  <a:cubicBezTo>
                    <a:pt x="182" y="0"/>
                    <a:pt x="184" y="2"/>
                    <a:pt x="184" y="4"/>
                  </a:cubicBezTo>
                  <a:cubicBezTo>
                    <a:pt x="184" y="6"/>
                    <a:pt x="182" y="8"/>
                    <a:pt x="18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59">
              <a:extLst>
                <a:ext uri="{FF2B5EF4-FFF2-40B4-BE49-F238E27FC236}">
                  <a16:creationId xmlns:a16="http://schemas.microsoft.com/office/drawing/2014/main" id="{ECE26A6F-7729-412D-A8E4-C769F891FD06}"/>
                </a:ext>
              </a:extLst>
            </p:cNvPr>
            <p:cNvSpPr>
              <a:spLocks/>
            </p:cNvSpPr>
            <p:nvPr/>
          </p:nvSpPr>
          <p:spPr bwMode="auto">
            <a:xfrm>
              <a:off x="2578100" y="4481513"/>
              <a:ext cx="50800" cy="25400"/>
            </a:xfrm>
            <a:custGeom>
              <a:avLst/>
              <a:gdLst>
                <a:gd name="T0" fmla="*/ 12 w 16"/>
                <a:gd name="T1" fmla="*/ 8 h 8"/>
                <a:gd name="T2" fmla="*/ 4 w 16"/>
                <a:gd name="T3" fmla="*/ 8 h 8"/>
                <a:gd name="T4" fmla="*/ 0 w 16"/>
                <a:gd name="T5" fmla="*/ 4 h 8"/>
                <a:gd name="T6" fmla="*/ 4 w 16"/>
                <a:gd name="T7" fmla="*/ 0 h 8"/>
                <a:gd name="T8" fmla="*/ 12 w 16"/>
                <a:gd name="T9" fmla="*/ 0 h 8"/>
                <a:gd name="T10" fmla="*/ 16 w 16"/>
                <a:gd name="T11" fmla="*/ 4 h 8"/>
                <a:gd name="T12" fmla="*/ 12 w 1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6" h="8">
                  <a:moveTo>
                    <a:pt x="12" y="8"/>
                  </a:moveTo>
                  <a:cubicBezTo>
                    <a:pt x="4" y="8"/>
                    <a:pt x="4" y="8"/>
                    <a:pt x="4" y="8"/>
                  </a:cubicBezTo>
                  <a:cubicBezTo>
                    <a:pt x="2" y="8"/>
                    <a:pt x="0" y="6"/>
                    <a:pt x="0" y="4"/>
                  </a:cubicBezTo>
                  <a:cubicBezTo>
                    <a:pt x="0" y="2"/>
                    <a:pt x="2" y="0"/>
                    <a:pt x="4" y="0"/>
                  </a:cubicBezTo>
                  <a:cubicBezTo>
                    <a:pt x="12" y="0"/>
                    <a:pt x="12" y="0"/>
                    <a:pt x="12" y="0"/>
                  </a:cubicBezTo>
                  <a:cubicBezTo>
                    <a:pt x="14" y="0"/>
                    <a:pt x="16" y="2"/>
                    <a:pt x="16" y="4"/>
                  </a:cubicBezTo>
                  <a:cubicBezTo>
                    <a:pt x="16" y="6"/>
                    <a:pt x="14" y="8"/>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60">
              <a:extLst>
                <a:ext uri="{FF2B5EF4-FFF2-40B4-BE49-F238E27FC236}">
                  <a16:creationId xmlns:a16="http://schemas.microsoft.com/office/drawing/2014/main" id="{55399F75-DCF1-4467-B8D6-7D36351911CD}"/>
                </a:ext>
              </a:extLst>
            </p:cNvPr>
            <p:cNvSpPr>
              <a:spLocks/>
            </p:cNvSpPr>
            <p:nvPr/>
          </p:nvSpPr>
          <p:spPr bwMode="auto">
            <a:xfrm>
              <a:off x="2681288" y="4481513"/>
              <a:ext cx="52388" cy="25400"/>
            </a:xfrm>
            <a:custGeom>
              <a:avLst/>
              <a:gdLst>
                <a:gd name="T0" fmla="*/ 12 w 16"/>
                <a:gd name="T1" fmla="*/ 8 h 8"/>
                <a:gd name="T2" fmla="*/ 4 w 16"/>
                <a:gd name="T3" fmla="*/ 8 h 8"/>
                <a:gd name="T4" fmla="*/ 0 w 16"/>
                <a:gd name="T5" fmla="*/ 4 h 8"/>
                <a:gd name="T6" fmla="*/ 4 w 16"/>
                <a:gd name="T7" fmla="*/ 0 h 8"/>
                <a:gd name="T8" fmla="*/ 12 w 16"/>
                <a:gd name="T9" fmla="*/ 0 h 8"/>
                <a:gd name="T10" fmla="*/ 16 w 16"/>
                <a:gd name="T11" fmla="*/ 4 h 8"/>
                <a:gd name="T12" fmla="*/ 12 w 1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6" h="8">
                  <a:moveTo>
                    <a:pt x="12" y="8"/>
                  </a:moveTo>
                  <a:cubicBezTo>
                    <a:pt x="4" y="8"/>
                    <a:pt x="4" y="8"/>
                    <a:pt x="4" y="8"/>
                  </a:cubicBezTo>
                  <a:cubicBezTo>
                    <a:pt x="2" y="8"/>
                    <a:pt x="0" y="6"/>
                    <a:pt x="0" y="4"/>
                  </a:cubicBezTo>
                  <a:cubicBezTo>
                    <a:pt x="0" y="2"/>
                    <a:pt x="2" y="0"/>
                    <a:pt x="4" y="0"/>
                  </a:cubicBezTo>
                  <a:cubicBezTo>
                    <a:pt x="12" y="0"/>
                    <a:pt x="12" y="0"/>
                    <a:pt x="12" y="0"/>
                  </a:cubicBezTo>
                  <a:cubicBezTo>
                    <a:pt x="14" y="0"/>
                    <a:pt x="16" y="2"/>
                    <a:pt x="16" y="4"/>
                  </a:cubicBezTo>
                  <a:cubicBezTo>
                    <a:pt x="16" y="6"/>
                    <a:pt x="14" y="8"/>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61">
              <a:extLst>
                <a:ext uri="{FF2B5EF4-FFF2-40B4-BE49-F238E27FC236}">
                  <a16:creationId xmlns:a16="http://schemas.microsoft.com/office/drawing/2014/main" id="{60F83B10-AEC4-42A8-B270-36D0D682B72F}"/>
                </a:ext>
              </a:extLst>
            </p:cNvPr>
            <p:cNvSpPr>
              <a:spLocks/>
            </p:cNvSpPr>
            <p:nvPr/>
          </p:nvSpPr>
          <p:spPr bwMode="auto">
            <a:xfrm>
              <a:off x="2786063" y="4481513"/>
              <a:ext cx="52388" cy="25400"/>
            </a:xfrm>
            <a:custGeom>
              <a:avLst/>
              <a:gdLst>
                <a:gd name="T0" fmla="*/ 12 w 16"/>
                <a:gd name="T1" fmla="*/ 8 h 8"/>
                <a:gd name="T2" fmla="*/ 4 w 16"/>
                <a:gd name="T3" fmla="*/ 8 h 8"/>
                <a:gd name="T4" fmla="*/ 0 w 16"/>
                <a:gd name="T5" fmla="*/ 4 h 8"/>
                <a:gd name="T6" fmla="*/ 4 w 16"/>
                <a:gd name="T7" fmla="*/ 0 h 8"/>
                <a:gd name="T8" fmla="*/ 12 w 16"/>
                <a:gd name="T9" fmla="*/ 0 h 8"/>
                <a:gd name="T10" fmla="*/ 16 w 16"/>
                <a:gd name="T11" fmla="*/ 4 h 8"/>
                <a:gd name="T12" fmla="*/ 12 w 1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6" h="8">
                  <a:moveTo>
                    <a:pt x="12" y="8"/>
                  </a:moveTo>
                  <a:cubicBezTo>
                    <a:pt x="4" y="8"/>
                    <a:pt x="4" y="8"/>
                    <a:pt x="4" y="8"/>
                  </a:cubicBezTo>
                  <a:cubicBezTo>
                    <a:pt x="2" y="8"/>
                    <a:pt x="0" y="6"/>
                    <a:pt x="0" y="4"/>
                  </a:cubicBezTo>
                  <a:cubicBezTo>
                    <a:pt x="0" y="2"/>
                    <a:pt x="2" y="0"/>
                    <a:pt x="4" y="0"/>
                  </a:cubicBezTo>
                  <a:cubicBezTo>
                    <a:pt x="12" y="0"/>
                    <a:pt x="12" y="0"/>
                    <a:pt x="12" y="0"/>
                  </a:cubicBezTo>
                  <a:cubicBezTo>
                    <a:pt x="14" y="0"/>
                    <a:pt x="16" y="2"/>
                    <a:pt x="16" y="4"/>
                  </a:cubicBezTo>
                  <a:cubicBezTo>
                    <a:pt x="16" y="6"/>
                    <a:pt x="14" y="8"/>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62">
              <a:extLst>
                <a:ext uri="{FF2B5EF4-FFF2-40B4-BE49-F238E27FC236}">
                  <a16:creationId xmlns:a16="http://schemas.microsoft.com/office/drawing/2014/main" id="{B326A126-D1D4-4C62-BAC5-BA8A708BEFA3}"/>
                </a:ext>
              </a:extLst>
            </p:cNvPr>
            <p:cNvSpPr>
              <a:spLocks/>
            </p:cNvSpPr>
            <p:nvPr/>
          </p:nvSpPr>
          <p:spPr bwMode="auto">
            <a:xfrm>
              <a:off x="2890838" y="4481513"/>
              <a:ext cx="52388" cy="25400"/>
            </a:xfrm>
            <a:custGeom>
              <a:avLst/>
              <a:gdLst>
                <a:gd name="T0" fmla="*/ 12 w 16"/>
                <a:gd name="T1" fmla="*/ 8 h 8"/>
                <a:gd name="T2" fmla="*/ 4 w 16"/>
                <a:gd name="T3" fmla="*/ 8 h 8"/>
                <a:gd name="T4" fmla="*/ 0 w 16"/>
                <a:gd name="T5" fmla="*/ 4 h 8"/>
                <a:gd name="T6" fmla="*/ 4 w 16"/>
                <a:gd name="T7" fmla="*/ 0 h 8"/>
                <a:gd name="T8" fmla="*/ 12 w 16"/>
                <a:gd name="T9" fmla="*/ 0 h 8"/>
                <a:gd name="T10" fmla="*/ 16 w 16"/>
                <a:gd name="T11" fmla="*/ 4 h 8"/>
                <a:gd name="T12" fmla="*/ 12 w 1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6" h="8">
                  <a:moveTo>
                    <a:pt x="12" y="8"/>
                  </a:moveTo>
                  <a:cubicBezTo>
                    <a:pt x="4" y="8"/>
                    <a:pt x="4" y="8"/>
                    <a:pt x="4" y="8"/>
                  </a:cubicBezTo>
                  <a:cubicBezTo>
                    <a:pt x="2" y="8"/>
                    <a:pt x="0" y="6"/>
                    <a:pt x="0" y="4"/>
                  </a:cubicBezTo>
                  <a:cubicBezTo>
                    <a:pt x="0" y="2"/>
                    <a:pt x="2" y="0"/>
                    <a:pt x="4" y="0"/>
                  </a:cubicBezTo>
                  <a:cubicBezTo>
                    <a:pt x="12" y="0"/>
                    <a:pt x="12" y="0"/>
                    <a:pt x="12" y="0"/>
                  </a:cubicBezTo>
                  <a:cubicBezTo>
                    <a:pt x="14" y="0"/>
                    <a:pt x="16" y="2"/>
                    <a:pt x="16" y="4"/>
                  </a:cubicBezTo>
                  <a:cubicBezTo>
                    <a:pt x="16" y="6"/>
                    <a:pt x="14" y="8"/>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63">
              <a:extLst>
                <a:ext uri="{FF2B5EF4-FFF2-40B4-BE49-F238E27FC236}">
                  <a16:creationId xmlns:a16="http://schemas.microsoft.com/office/drawing/2014/main" id="{CE75CCF7-9684-40E1-AB49-1EB5E6B70802}"/>
                </a:ext>
              </a:extLst>
            </p:cNvPr>
            <p:cNvSpPr>
              <a:spLocks/>
            </p:cNvSpPr>
            <p:nvPr/>
          </p:nvSpPr>
          <p:spPr bwMode="auto">
            <a:xfrm>
              <a:off x="2578100" y="4560888"/>
              <a:ext cx="50800" cy="25400"/>
            </a:xfrm>
            <a:custGeom>
              <a:avLst/>
              <a:gdLst>
                <a:gd name="T0" fmla="*/ 12 w 16"/>
                <a:gd name="T1" fmla="*/ 8 h 8"/>
                <a:gd name="T2" fmla="*/ 4 w 16"/>
                <a:gd name="T3" fmla="*/ 8 h 8"/>
                <a:gd name="T4" fmla="*/ 0 w 16"/>
                <a:gd name="T5" fmla="*/ 4 h 8"/>
                <a:gd name="T6" fmla="*/ 4 w 16"/>
                <a:gd name="T7" fmla="*/ 0 h 8"/>
                <a:gd name="T8" fmla="*/ 12 w 16"/>
                <a:gd name="T9" fmla="*/ 0 h 8"/>
                <a:gd name="T10" fmla="*/ 16 w 16"/>
                <a:gd name="T11" fmla="*/ 4 h 8"/>
                <a:gd name="T12" fmla="*/ 12 w 1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6" h="8">
                  <a:moveTo>
                    <a:pt x="12" y="8"/>
                  </a:moveTo>
                  <a:cubicBezTo>
                    <a:pt x="4" y="8"/>
                    <a:pt x="4" y="8"/>
                    <a:pt x="4" y="8"/>
                  </a:cubicBezTo>
                  <a:cubicBezTo>
                    <a:pt x="2" y="8"/>
                    <a:pt x="0" y="6"/>
                    <a:pt x="0" y="4"/>
                  </a:cubicBezTo>
                  <a:cubicBezTo>
                    <a:pt x="0" y="2"/>
                    <a:pt x="2" y="0"/>
                    <a:pt x="4" y="0"/>
                  </a:cubicBezTo>
                  <a:cubicBezTo>
                    <a:pt x="12" y="0"/>
                    <a:pt x="12" y="0"/>
                    <a:pt x="12" y="0"/>
                  </a:cubicBezTo>
                  <a:cubicBezTo>
                    <a:pt x="14" y="0"/>
                    <a:pt x="16" y="2"/>
                    <a:pt x="16" y="4"/>
                  </a:cubicBezTo>
                  <a:cubicBezTo>
                    <a:pt x="16" y="6"/>
                    <a:pt x="14" y="8"/>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64">
              <a:extLst>
                <a:ext uri="{FF2B5EF4-FFF2-40B4-BE49-F238E27FC236}">
                  <a16:creationId xmlns:a16="http://schemas.microsoft.com/office/drawing/2014/main" id="{A6001C95-AA34-4002-A129-7AD6309F13D7}"/>
                </a:ext>
              </a:extLst>
            </p:cNvPr>
            <p:cNvSpPr>
              <a:spLocks/>
            </p:cNvSpPr>
            <p:nvPr/>
          </p:nvSpPr>
          <p:spPr bwMode="auto">
            <a:xfrm>
              <a:off x="2681288" y="4560888"/>
              <a:ext cx="52388" cy="25400"/>
            </a:xfrm>
            <a:custGeom>
              <a:avLst/>
              <a:gdLst>
                <a:gd name="T0" fmla="*/ 12 w 16"/>
                <a:gd name="T1" fmla="*/ 8 h 8"/>
                <a:gd name="T2" fmla="*/ 4 w 16"/>
                <a:gd name="T3" fmla="*/ 8 h 8"/>
                <a:gd name="T4" fmla="*/ 0 w 16"/>
                <a:gd name="T5" fmla="*/ 4 h 8"/>
                <a:gd name="T6" fmla="*/ 4 w 16"/>
                <a:gd name="T7" fmla="*/ 0 h 8"/>
                <a:gd name="T8" fmla="*/ 12 w 16"/>
                <a:gd name="T9" fmla="*/ 0 h 8"/>
                <a:gd name="T10" fmla="*/ 16 w 16"/>
                <a:gd name="T11" fmla="*/ 4 h 8"/>
                <a:gd name="T12" fmla="*/ 12 w 1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6" h="8">
                  <a:moveTo>
                    <a:pt x="12" y="8"/>
                  </a:moveTo>
                  <a:cubicBezTo>
                    <a:pt x="4" y="8"/>
                    <a:pt x="4" y="8"/>
                    <a:pt x="4" y="8"/>
                  </a:cubicBezTo>
                  <a:cubicBezTo>
                    <a:pt x="2" y="8"/>
                    <a:pt x="0" y="6"/>
                    <a:pt x="0" y="4"/>
                  </a:cubicBezTo>
                  <a:cubicBezTo>
                    <a:pt x="0" y="2"/>
                    <a:pt x="2" y="0"/>
                    <a:pt x="4" y="0"/>
                  </a:cubicBezTo>
                  <a:cubicBezTo>
                    <a:pt x="12" y="0"/>
                    <a:pt x="12" y="0"/>
                    <a:pt x="12" y="0"/>
                  </a:cubicBezTo>
                  <a:cubicBezTo>
                    <a:pt x="14" y="0"/>
                    <a:pt x="16" y="2"/>
                    <a:pt x="16" y="4"/>
                  </a:cubicBezTo>
                  <a:cubicBezTo>
                    <a:pt x="16" y="6"/>
                    <a:pt x="14" y="8"/>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65">
              <a:extLst>
                <a:ext uri="{FF2B5EF4-FFF2-40B4-BE49-F238E27FC236}">
                  <a16:creationId xmlns:a16="http://schemas.microsoft.com/office/drawing/2014/main" id="{AF5200FF-EE84-42FA-AD3E-FB47BB1F8225}"/>
                </a:ext>
              </a:extLst>
            </p:cNvPr>
            <p:cNvSpPr>
              <a:spLocks/>
            </p:cNvSpPr>
            <p:nvPr/>
          </p:nvSpPr>
          <p:spPr bwMode="auto">
            <a:xfrm>
              <a:off x="2681288" y="4640263"/>
              <a:ext cx="52388" cy="25400"/>
            </a:xfrm>
            <a:custGeom>
              <a:avLst/>
              <a:gdLst>
                <a:gd name="T0" fmla="*/ 12 w 16"/>
                <a:gd name="T1" fmla="*/ 8 h 8"/>
                <a:gd name="T2" fmla="*/ 4 w 16"/>
                <a:gd name="T3" fmla="*/ 8 h 8"/>
                <a:gd name="T4" fmla="*/ 0 w 16"/>
                <a:gd name="T5" fmla="*/ 4 h 8"/>
                <a:gd name="T6" fmla="*/ 4 w 16"/>
                <a:gd name="T7" fmla="*/ 0 h 8"/>
                <a:gd name="T8" fmla="*/ 12 w 16"/>
                <a:gd name="T9" fmla="*/ 0 h 8"/>
                <a:gd name="T10" fmla="*/ 16 w 16"/>
                <a:gd name="T11" fmla="*/ 4 h 8"/>
                <a:gd name="T12" fmla="*/ 12 w 1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6" h="8">
                  <a:moveTo>
                    <a:pt x="12" y="8"/>
                  </a:moveTo>
                  <a:cubicBezTo>
                    <a:pt x="4" y="8"/>
                    <a:pt x="4" y="8"/>
                    <a:pt x="4" y="8"/>
                  </a:cubicBezTo>
                  <a:cubicBezTo>
                    <a:pt x="2" y="8"/>
                    <a:pt x="0" y="6"/>
                    <a:pt x="0" y="4"/>
                  </a:cubicBezTo>
                  <a:cubicBezTo>
                    <a:pt x="0" y="2"/>
                    <a:pt x="2" y="0"/>
                    <a:pt x="4" y="0"/>
                  </a:cubicBezTo>
                  <a:cubicBezTo>
                    <a:pt x="12" y="0"/>
                    <a:pt x="12" y="0"/>
                    <a:pt x="12" y="0"/>
                  </a:cubicBezTo>
                  <a:cubicBezTo>
                    <a:pt x="14" y="0"/>
                    <a:pt x="16" y="2"/>
                    <a:pt x="16" y="4"/>
                  </a:cubicBezTo>
                  <a:cubicBezTo>
                    <a:pt x="16" y="6"/>
                    <a:pt x="14" y="8"/>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66">
              <a:extLst>
                <a:ext uri="{FF2B5EF4-FFF2-40B4-BE49-F238E27FC236}">
                  <a16:creationId xmlns:a16="http://schemas.microsoft.com/office/drawing/2014/main" id="{719D46A6-AFFD-4637-8EAA-A2C2837A1A9D}"/>
                </a:ext>
              </a:extLst>
            </p:cNvPr>
            <p:cNvSpPr>
              <a:spLocks/>
            </p:cNvSpPr>
            <p:nvPr/>
          </p:nvSpPr>
          <p:spPr bwMode="auto">
            <a:xfrm>
              <a:off x="2786063" y="4560888"/>
              <a:ext cx="52388" cy="25400"/>
            </a:xfrm>
            <a:custGeom>
              <a:avLst/>
              <a:gdLst>
                <a:gd name="T0" fmla="*/ 12 w 16"/>
                <a:gd name="T1" fmla="*/ 8 h 8"/>
                <a:gd name="T2" fmla="*/ 4 w 16"/>
                <a:gd name="T3" fmla="*/ 8 h 8"/>
                <a:gd name="T4" fmla="*/ 0 w 16"/>
                <a:gd name="T5" fmla="*/ 4 h 8"/>
                <a:gd name="T6" fmla="*/ 4 w 16"/>
                <a:gd name="T7" fmla="*/ 0 h 8"/>
                <a:gd name="T8" fmla="*/ 12 w 16"/>
                <a:gd name="T9" fmla="*/ 0 h 8"/>
                <a:gd name="T10" fmla="*/ 16 w 16"/>
                <a:gd name="T11" fmla="*/ 4 h 8"/>
                <a:gd name="T12" fmla="*/ 12 w 1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6" h="8">
                  <a:moveTo>
                    <a:pt x="12" y="8"/>
                  </a:moveTo>
                  <a:cubicBezTo>
                    <a:pt x="4" y="8"/>
                    <a:pt x="4" y="8"/>
                    <a:pt x="4" y="8"/>
                  </a:cubicBezTo>
                  <a:cubicBezTo>
                    <a:pt x="2" y="8"/>
                    <a:pt x="0" y="6"/>
                    <a:pt x="0" y="4"/>
                  </a:cubicBezTo>
                  <a:cubicBezTo>
                    <a:pt x="0" y="2"/>
                    <a:pt x="2" y="0"/>
                    <a:pt x="4" y="0"/>
                  </a:cubicBezTo>
                  <a:cubicBezTo>
                    <a:pt x="12" y="0"/>
                    <a:pt x="12" y="0"/>
                    <a:pt x="12" y="0"/>
                  </a:cubicBezTo>
                  <a:cubicBezTo>
                    <a:pt x="14" y="0"/>
                    <a:pt x="16" y="2"/>
                    <a:pt x="16" y="4"/>
                  </a:cubicBezTo>
                  <a:cubicBezTo>
                    <a:pt x="16" y="6"/>
                    <a:pt x="14" y="8"/>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67">
              <a:extLst>
                <a:ext uri="{FF2B5EF4-FFF2-40B4-BE49-F238E27FC236}">
                  <a16:creationId xmlns:a16="http://schemas.microsoft.com/office/drawing/2014/main" id="{115DAD7C-9C03-4A57-AB03-646A825C2901}"/>
                </a:ext>
              </a:extLst>
            </p:cNvPr>
            <p:cNvSpPr>
              <a:spLocks/>
            </p:cNvSpPr>
            <p:nvPr/>
          </p:nvSpPr>
          <p:spPr bwMode="auto">
            <a:xfrm>
              <a:off x="2890838" y="4560888"/>
              <a:ext cx="52388" cy="25400"/>
            </a:xfrm>
            <a:custGeom>
              <a:avLst/>
              <a:gdLst>
                <a:gd name="T0" fmla="*/ 12 w 16"/>
                <a:gd name="T1" fmla="*/ 8 h 8"/>
                <a:gd name="T2" fmla="*/ 4 w 16"/>
                <a:gd name="T3" fmla="*/ 8 h 8"/>
                <a:gd name="T4" fmla="*/ 0 w 16"/>
                <a:gd name="T5" fmla="*/ 4 h 8"/>
                <a:gd name="T6" fmla="*/ 4 w 16"/>
                <a:gd name="T7" fmla="*/ 0 h 8"/>
                <a:gd name="T8" fmla="*/ 12 w 16"/>
                <a:gd name="T9" fmla="*/ 0 h 8"/>
                <a:gd name="T10" fmla="*/ 16 w 16"/>
                <a:gd name="T11" fmla="*/ 4 h 8"/>
                <a:gd name="T12" fmla="*/ 12 w 1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6" h="8">
                  <a:moveTo>
                    <a:pt x="12" y="8"/>
                  </a:moveTo>
                  <a:cubicBezTo>
                    <a:pt x="4" y="8"/>
                    <a:pt x="4" y="8"/>
                    <a:pt x="4" y="8"/>
                  </a:cubicBezTo>
                  <a:cubicBezTo>
                    <a:pt x="2" y="8"/>
                    <a:pt x="0" y="6"/>
                    <a:pt x="0" y="4"/>
                  </a:cubicBezTo>
                  <a:cubicBezTo>
                    <a:pt x="0" y="2"/>
                    <a:pt x="2" y="0"/>
                    <a:pt x="4" y="0"/>
                  </a:cubicBezTo>
                  <a:cubicBezTo>
                    <a:pt x="12" y="0"/>
                    <a:pt x="12" y="0"/>
                    <a:pt x="12" y="0"/>
                  </a:cubicBezTo>
                  <a:cubicBezTo>
                    <a:pt x="14" y="0"/>
                    <a:pt x="16" y="2"/>
                    <a:pt x="16" y="4"/>
                  </a:cubicBezTo>
                  <a:cubicBezTo>
                    <a:pt x="16" y="6"/>
                    <a:pt x="14" y="8"/>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68">
              <a:extLst>
                <a:ext uri="{FF2B5EF4-FFF2-40B4-BE49-F238E27FC236}">
                  <a16:creationId xmlns:a16="http://schemas.microsoft.com/office/drawing/2014/main" id="{0C42CD15-8FFB-4709-811C-4C5A2E4793AE}"/>
                </a:ext>
              </a:extLst>
            </p:cNvPr>
            <p:cNvSpPr>
              <a:spLocks/>
            </p:cNvSpPr>
            <p:nvPr/>
          </p:nvSpPr>
          <p:spPr bwMode="auto">
            <a:xfrm>
              <a:off x="2578100" y="4640263"/>
              <a:ext cx="50800" cy="25400"/>
            </a:xfrm>
            <a:custGeom>
              <a:avLst/>
              <a:gdLst>
                <a:gd name="T0" fmla="*/ 12 w 16"/>
                <a:gd name="T1" fmla="*/ 8 h 8"/>
                <a:gd name="T2" fmla="*/ 4 w 16"/>
                <a:gd name="T3" fmla="*/ 8 h 8"/>
                <a:gd name="T4" fmla="*/ 0 w 16"/>
                <a:gd name="T5" fmla="*/ 4 h 8"/>
                <a:gd name="T6" fmla="*/ 4 w 16"/>
                <a:gd name="T7" fmla="*/ 0 h 8"/>
                <a:gd name="T8" fmla="*/ 12 w 16"/>
                <a:gd name="T9" fmla="*/ 0 h 8"/>
                <a:gd name="T10" fmla="*/ 16 w 16"/>
                <a:gd name="T11" fmla="*/ 4 h 8"/>
                <a:gd name="T12" fmla="*/ 12 w 1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6" h="8">
                  <a:moveTo>
                    <a:pt x="12" y="8"/>
                  </a:moveTo>
                  <a:cubicBezTo>
                    <a:pt x="4" y="8"/>
                    <a:pt x="4" y="8"/>
                    <a:pt x="4" y="8"/>
                  </a:cubicBezTo>
                  <a:cubicBezTo>
                    <a:pt x="2" y="8"/>
                    <a:pt x="0" y="6"/>
                    <a:pt x="0" y="4"/>
                  </a:cubicBezTo>
                  <a:cubicBezTo>
                    <a:pt x="0" y="2"/>
                    <a:pt x="2" y="0"/>
                    <a:pt x="4" y="0"/>
                  </a:cubicBezTo>
                  <a:cubicBezTo>
                    <a:pt x="12" y="0"/>
                    <a:pt x="12" y="0"/>
                    <a:pt x="12" y="0"/>
                  </a:cubicBezTo>
                  <a:cubicBezTo>
                    <a:pt x="14" y="0"/>
                    <a:pt x="16" y="2"/>
                    <a:pt x="16" y="4"/>
                  </a:cubicBezTo>
                  <a:cubicBezTo>
                    <a:pt x="16" y="6"/>
                    <a:pt x="14" y="8"/>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69">
              <a:extLst>
                <a:ext uri="{FF2B5EF4-FFF2-40B4-BE49-F238E27FC236}">
                  <a16:creationId xmlns:a16="http://schemas.microsoft.com/office/drawing/2014/main" id="{4589378F-9108-4703-9FB4-7F29BEB89F8F}"/>
                </a:ext>
              </a:extLst>
            </p:cNvPr>
            <p:cNvSpPr>
              <a:spLocks/>
            </p:cNvSpPr>
            <p:nvPr/>
          </p:nvSpPr>
          <p:spPr bwMode="auto">
            <a:xfrm>
              <a:off x="2786063" y="4640263"/>
              <a:ext cx="52388" cy="25400"/>
            </a:xfrm>
            <a:custGeom>
              <a:avLst/>
              <a:gdLst>
                <a:gd name="T0" fmla="*/ 12 w 16"/>
                <a:gd name="T1" fmla="*/ 8 h 8"/>
                <a:gd name="T2" fmla="*/ 4 w 16"/>
                <a:gd name="T3" fmla="*/ 8 h 8"/>
                <a:gd name="T4" fmla="*/ 0 w 16"/>
                <a:gd name="T5" fmla="*/ 4 h 8"/>
                <a:gd name="T6" fmla="*/ 4 w 16"/>
                <a:gd name="T7" fmla="*/ 0 h 8"/>
                <a:gd name="T8" fmla="*/ 12 w 16"/>
                <a:gd name="T9" fmla="*/ 0 h 8"/>
                <a:gd name="T10" fmla="*/ 16 w 16"/>
                <a:gd name="T11" fmla="*/ 4 h 8"/>
                <a:gd name="T12" fmla="*/ 12 w 1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6" h="8">
                  <a:moveTo>
                    <a:pt x="12" y="8"/>
                  </a:moveTo>
                  <a:cubicBezTo>
                    <a:pt x="4" y="8"/>
                    <a:pt x="4" y="8"/>
                    <a:pt x="4" y="8"/>
                  </a:cubicBezTo>
                  <a:cubicBezTo>
                    <a:pt x="2" y="8"/>
                    <a:pt x="0" y="6"/>
                    <a:pt x="0" y="4"/>
                  </a:cubicBezTo>
                  <a:cubicBezTo>
                    <a:pt x="0" y="2"/>
                    <a:pt x="2" y="0"/>
                    <a:pt x="4" y="0"/>
                  </a:cubicBezTo>
                  <a:cubicBezTo>
                    <a:pt x="12" y="0"/>
                    <a:pt x="12" y="0"/>
                    <a:pt x="12" y="0"/>
                  </a:cubicBezTo>
                  <a:cubicBezTo>
                    <a:pt x="14" y="0"/>
                    <a:pt x="16" y="2"/>
                    <a:pt x="16" y="4"/>
                  </a:cubicBezTo>
                  <a:cubicBezTo>
                    <a:pt x="16" y="6"/>
                    <a:pt x="14" y="8"/>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70">
              <a:extLst>
                <a:ext uri="{FF2B5EF4-FFF2-40B4-BE49-F238E27FC236}">
                  <a16:creationId xmlns:a16="http://schemas.microsoft.com/office/drawing/2014/main" id="{98658332-7EC0-4ED0-8C28-96695A808BC0}"/>
                </a:ext>
              </a:extLst>
            </p:cNvPr>
            <p:cNvSpPr>
              <a:spLocks/>
            </p:cNvSpPr>
            <p:nvPr/>
          </p:nvSpPr>
          <p:spPr bwMode="auto">
            <a:xfrm>
              <a:off x="2890838" y="4640263"/>
              <a:ext cx="52388" cy="25400"/>
            </a:xfrm>
            <a:custGeom>
              <a:avLst/>
              <a:gdLst>
                <a:gd name="T0" fmla="*/ 12 w 16"/>
                <a:gd name="T1" fmla="*/ 8 h 8"/>
                <a:gd name="T2" fmla="*/ 4 w 16"/>
                <a:gd name="T3" fmla="*/ 8 h 8"/>
                <a:gd name="T4" fmla="*/ 0 w 16"/>
                <a:gd name="T5" fmla="*/ 4 h 8"/>
                <a:gd name="T6" fmla="*/ 4 w 16"/>
                <a:gd name="T7" fmla="*/ 0 h 8"/>
                <a:gd name="T8" fmla="*/ 12 w 16"/>
                <a:gd name="T9" fmla="*/ 0 h 8"/>
                <a:gd name="T10" fmla="*/ 16 w 16"/>
                <a:gd name="T11" fmla="*/ 4 h 8"/>
                <a:gd name="T12" fmla="*/ 12 w 1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6" h="8">
                  <a:moveTo>
                    <a:pt x="12" y="8"/>
                  </a:moveTo>
                  <a:cubicBezTo>
                    <a:pt x="4" y="8"/>
                    <a:pt x="4" y="8"/>
                    <a:pt x="4" y="8"/>
                  </a:cubicBezTo>
                  <a:cubicBezTo>
                    <a:pt x="2" y="8"/>
                    <a:pt x="0" y="6"/>
                    <a:pt x="0" y="4"/>
                  </a:cubicBezTo>
                  <a:cubicBezTo>
                    <a:pt x="0" y="2"/>
                    <a:pt x="2" y="0"/>
                    <a:pt x="4" y="0"/>
                  </a:cubicBezTo>
                  <a:cubicBezTo>
                    <a:pt x="12" y="0"/>
                    <a:pt x="12" y="0"/>
                    <a:pt x="12" y="0"/>
                  </a:cubicBezTo>
                  <a:cubicBezTo>
                    <a:pt x="14" y="0"/>
                    <a:pt x="16" y="2"/>
                    <a:pt x="16" y="4"/>
                  </a:cubicBezTo>
                  <a:cubicBezTo>
                    <a:pt x="16" y="6"/>
                    <a:pt x="14" y="8"/>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71">
              <a:extLst>
                <a:ext uri="{FF2B5EF4-FFF2-40B4-BE49-F238E27FC236}">
                  <a16:creationId xmlns:a16="http://schemas.microsoft.com/office/drawing/2014/main" id="{57E9845E-CA65-4104-9EAD-37ADB5BF1E31}"/>
                </a:ext>
              </a:extLst>
            </p:cNvPr>
            <p:cNvSpPr>
              <a:spLocks/>
            </p:cNvSpPr>
            <p:nvPr/>
          </p:nvSpPr>
          <p:spPr bwMode="auto">
            <a:xfrm>
              <a:off x="2473325" y="4560888"/>
              <a:ext cx="52388" cy="25400"/>
            </a:xfrm>
            <a:custGeom>
              <a:avLst/>
              <a:gdLst>
                <a:gd name="T0" fmla="*/ 12 w 16"/>
                <a:gd name="T1" fmla="*/ 8 h 8"/>
                <a:gd name="T2" fmla="*/ 4 w 16"/>
                <a:gd name="T3" fmla="*/ 8 h 8"/>
                <a:gd name="T4" fmla="*/ 0 w 16"/>
                <a:gd name="T5" fmla="*/ 4 h 8"/>
                <a:gd name="T6" fmla="*/ 4 w 16"/>
                <a:gd name="T7" fmla="*/ 0 h 8"/>
                <a:gd name="T8" fmla="*/ 12 w 16"/>
                <a:gd name="T9" fmla="*/ 0 h 8"/>
                <a:gd name="T10" fmla="*/ 16 w 16"/>
                <a:gd name="T11" fmla="*/ 4 h 8"/>
                <a:gd name="T12" fmla="*/ 12 w 1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6" h="8">
                  <a:moveTo>
                    <a:pt x="12" y="8"/>
                  </a:moveTo>
                  <a:cubicBezTo>
                    <a:pt x="4" y="8"/>
                    <a:pt x="4" y="8"/>
                    <a:pt x="4" y="8"/>
                  </a:cubicBezTo>
                  <a:cubicBezTo>
                    <a:pt x="2" y="8"/>
                    <a:pt x="0" y="6"/>
                    <a:pt x="0" y="4"/>
                  </a:cubicBezTo>
                  <a:cubicBezTo>
                    <a:pt x="0" y="2"/>
                    <a:pt x="2" y="0"/>
                    <a:pt x="4" y="0"/>
                  </a:cubicBezTo>
                  <a:cubicBezTo>
                    <a:pt x="12" y="0"/>
                    <a:pt x="12" y="0"/>
                    <a:pt x="12" y="0"/>
                  </a:cubicBezTo>
                  <a:cubicBezTo>
                    <a:pt x="14" y="0"/>
                    <a:pt x="16" y="2"/>
                    <a:pt x="16" y="4"/>
                  </a:cubicBezTo>
                  <a:cubicBezTo>
                    <a:pt x="16" y="6"/>
                    <a:pt x="14" y="8"/>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72">
              <a:extLst>
                <a:ext uri="{FF2B5EF4-FFF2-40B4-BE49-F238E27FC236}">
                  <a16:creationId xmlns:a16="http://schemas.microsoft.com/office/drawing/2014/main" id="{67961031-6A6A-46C5-9858-94117E9A405D}"/>
                </a:ext>
              </a:extLst>
            </p:cNvPr>
            <p:cNvSpPr>
              <a:spLocks/>
            </p:cNvSpPr>
            <p:nvPr/>
          </p:nvSpPr>
          <p:spPr bwMode="auto">
            <a:xfrm>
              <a:off x="2473325" y="4640263"/>
              <a:ext cx="52388" cy="25400"/>
            </a:xfrm>
            <a:custGeom>
              <a:avLst/>
              <a:gdLst>
                <a:gd name="T0" fmla="*/ 12 w 16"/>
                <a:gd name="T1" fmla="*/ 8 h 8"/>
                <a:gd name="T2" fmla="*/ 4 w 16"/>
                <a:gd name="T3" fmla="*/ 8 h 8"/>
                <a:gd name="T4" fmla="*/ 0 w 16"/>
                <a:gd name="T5" fmla="*/ 4 h 8"/>
                <a:gd name="T6" fmla="*/ 4 w 16"/>
                <a:gd name="T7" fmla="*/ 0 h 8"/>
                <a:gd name="T8" fmla="*/ 12 w 16"/>
                <a:gd name="T9" fmla="*/ 0 h 8"/>
                <a:gd name="T10" fmla="*/ 16 w 16"/>
                <a:gd name="T11" fmla="*/ 4 h 8"/>
                <a:gd name="T12" fmla="*/ 12 w 1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16" h="8">
                  <a:moveTo>
                    <a:pt x="12" y="8"/>
                  </a:moveTo>
                  <a:cubicBezTo>
                    <a:pt x="4" y="8"/>
                    <a:pt x="4" y="8"/>
                    <a:pt x="4" y="8"/>
                  </a:cubicBezTo>
                  <a:cubicBezTo>
                    <a:pt x="2" y="8"/>
                    <a:pt x="0" y="6"/>
                    <a:pt x="0" y="4"/>
                  </a:cubicBezTo>
                  <a:cubicBezTo>
                    <a:pt x="0" y="2"/>
                    <a:pt x="2" y="0"/>
                    <a:pt x="4" y="0"/>
                  </a:cubicBezTo>
                  <a:cubicBezTo>
                    <a:pt x="12" y="0"/>
                    <a:pt x="12" y="0"/>
                    <a:pt x="12" y="0"/>
                  </a:cubicBezTo>
                  <a:cubicBezTo>
                    <a:pt x="14" y="0"/>
                    <a:pt x="16" y="2"/>
                    <a:pt x="16" y="4"/>
                  </a:cubicBezTo>
                  <a:cubicBezTo>
                    <a:pt x="16" y="6"/>
                    <a:pt x="14" y="8"/>
                    <a:pt x="1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Group 36">
            <a:extLst>
              <a:ext uri="{FF2B5EF4-FFF2-40B4-BE49-F238E27FC236}">
                <a16:creationId xmlns:a16="http://schemas.microsoft.com/office/drawing/2014/main" id="{FEB0B96F-347E-4EF0-8DAD-D87027817D74}"/>
              </a:ext>
            </a:extLst>
          </p:cNvPr>
          <p:cNvGrpSpPr/>
          <p:nvPr/>
        </p:nvGrpSpPr>
        <p:grpSpPr>
          <a:xfrm>
            <a:off x="343650" y="3810253"/>
            <a:ext cx="625476" cy="584200"/>
            <a:chOff x="3648075" y="2892426"/>
            <a:chExt cx="625476" cy="584200"/>
          </a:xfrm>
          <a:solidFill>
            <a:schemeClr val="accent1"/>
          </a:solidFill>
        </p:grpSpPr>
        <p:sp>
          <p:nvSpPr>
            <p:cNvPr id="38" name="Freeform 38">
              <a:extLst>
                <a:ext uri="{FF2B5EF4-FFF2-40B4-BE49-F238E27FC236}">
                  <a16:creationId xmlns:a16="http://schemas.microsoft.com/office/drawing/2014/main" id="{A4517C31-0D34-4CFA-8989-0AD063742A2A}"/>
                </a:ext>
              </a:extLst>
            </p:cNvPr>
            <p:cNvSpPr>
              <a:spLocks/>
            </p:cNvSpPr>
            <p:nvPr/>
          </p:nvSpPr>
          <p:spPr bwMode="auto">
            <a:xfrm>
              <a:off x="3648075" y="2892426"/>
              <a:ext cx="619125" cy="584200"/>
            </a:xfrm>
            <a:custGeom>
              <a:avLst/>
              <a:gdLst>
                <a:gd name="T0" fmla="*/ 96 w 190"/>
                <a:gd name="T1" fmla="*/ 177 h 177"/>
                <a:gd name="T2" fmla="*/ 94 w 190"/>
                <a:gd name="T3" fmla="*/ 176 h 177"/>
                <a:gd name="T4" fmla="*/ 0 w 190"/>
                <a:gd name="T5" fmla="*/ 54 h 177"/>
                <a:gd name="T6" fmla="*/ 50 w 190"/>
                <a:gd name="T7" fmla="*/ 0 h 177"/>
                <a:gd name="T8" fmla="*/ 100 w 190"/>
                <a:gd name="T9" fmla="*/ 60 h 177"/>
                <a:gd name="T10" fmla="*/ 96 w 190"/>
                <a:gd name="T11" fmla="*/ 64 h 177"/>
                <a:gd name="T12" fmla="*/ 92 w 190"/>
                <a:gd name="T13" fmla="*/ 60 h 177"/>
                <a:gd name="T14" fmla="*/ 50 w 190"/>
                <a:gd name="T15" fmla="*/ 8 h 177"/>
                <a:gd name="T16" fmla="*/ 8 w 190"/>
                <a:gd name="T17" fmla="*/ 54 h 177"/>
                <a:gd name="T18" fmla="*/ 96 w 190"/>
                <a:gd name="T19" fmla="*/ 167 h 177"/>
                <a:gd name="T20" fmla="*/ 181 w 190"/>
                <a:gd name="T21" fmla="*/ 75 h 177"/>
                <a:gd name="T22" fmla="*/ 186 w 190"/>
                <a:gd name="T23" fmla="*/ 73 h 177"/>
                <a:gd name="T24" fmla="*/ 189 w 190"/>
                <a:gd name="T25" fmla="*/ 78 h 177"/>
                <a:gd name="T26" fmla="*/ 98 w 190"/>
                <a:gd name="T27" fmla="*/ 176 h 177"/>
                <a:gd name="T28" fmla="*/ 96 w 190"/>
                <a:gd name="T29"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177">
                  <a:moveTo>
                    <a:pt x="96" y="177"/>
                  </a:moveTo>
                  <a:cubicBezTo>
                    <a:pt x="94" y="176"/>
                    <a:pt x="94" y="176"/>
                    <a:pt x="94" y="176"/>
                  </a:cubicBezTo>
                  <a:cubicBezTo>
                    <a:pt x="91" y="174"/>
                    <a:pt x="0" y="127"/>
                    <a:pt x="0" y="54"/>
                  </a:cubicBezTo>
                  <a:cubicBezTo>
                    <a:pt x="0" y="24"/>
                    <a:pt x="23" y="0"/>
                    <a:pt x="50" y="0"/>
                  </a:cubicBezTo>
                  <a:cubicBezTo>
                    <a:pt x="79" y="0"/>
                    <a:pt x="100" y="32"/>
                    <a:pt x="100" y="60"/>
                  </a:cubicBezTo>
                  <a:cubicBezTo>
                    <a:pt x="100" y="63"/>
                    <a:pt x="99" y="64"/>
                    <a:pt x="96" y="64"/>
                  </a:cubicBezTo>
                  <a:cubicBezTo>
                    <a:pt x="94" y="64"/>
                    <a:pt x="92" y="63"/>
                    <a:pt x="92" y="60"/>
                  </a:cubicBezTo>
                  <a:cubicBezTo>
                    <a:pt x="92" y="36"/>
                    <a:pt x="74" y="8"/>
                    <a:pt x="50" y="8"/>
                  </a:cubicBezTo>
                  <a:cubicBezTo>
                    <a:pt x="27" y="8"/>
                    <a:pt x="8" y="28"/>
                    <a:pt x="8" y="54"/>
                  </a:cubicBezTo>
                  <a:cubicBezTo>
                    <a:pt x="8" y="116"/>
                    <a:pt x="83" y="160"/>
                    <a:pt x="96" y="167"/>
                  </a:cubicBezTo>
                  <a:cubicBezTo>
                    <a:pt x="108" y="161"/>
                    <a:pt x="167" y="125"/>
                    <a:pt x="181" y="75"/>
                  </a:cubicBezTo>
                  <a:cubicBezTo>
                    <a:pt x="182" y="73"/>
                    <a:pt x="184" y="72"/>
                    <a:pt x="186" y="73"/>
                  </a:cubicBezTo>
                  <a:cubicBezTo>
                    <a:pt x="188" y="73"/>
                    <a:pt x="190" y="76"/>
                    <a:pt x="189" y="78"/>
                  </a:cubicBezTo>
                  <a:cubicBezTo>
                    <a:pt x="172" y="135"/>
                    <a:pt x="101" y="174"/>
                    <a:pt x="98" y="176"/>
                  </a:cubicBezTo>
                  <a:lnTo>
                    <a:pt x="96" y="1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9">
              <a:extLst>
                <a:ext uri="{FF2B5EF4-FFF2-40B4-BE49-F238E27FC236}">
                  <a16:creationId xmlns:a16="http://schemas.microsoft.com/office/drawing/2014/main" id="{F2DAABCC-1739-4DBE-BD62-C9DC093925AF}"/>
                </a:ext>
              </a:extLst>
            </p:cNvPr>
            <p:cNvSpPr>
              <a:spLocks/>
            </p:cNvSpPr>
            <p:nvPr/>
          </p:nvSpPr>
          <p:spPr bwMode="auto">
            <a:xfrm>
              <a:off x="3948113" y="2892426"/>
              <a:ext cx="325438" cy="211138"/>
            </a:xfrm>
            <a:custGeom>
              <a:avLst/>
              <a:gdLst>
                <a:gd name="T0" fmla="*/ 4 w 100"/>
                <a:gd name="T1" fmla="*/ 64 h 64"/>
                <a:gd name="T2" fmla="*/ 0 w 100"/>
                <a:gd name="T3" fmla="*/ 60 h 64"/>
                <a:gd name="T4" fmla="*/ 50 w 100"/>
                <a:gd name="T5" fmla="*/ 0 h 64"/>
                <a:gd name="T6" fmla="*/ 99 w 100"/>
                <a:gd name="T7" fmla="*/ 42 h 64"/>
                <a:gd name="T8" fmla="*/ 96 w 100"/>
                <a:gd name="T9" fmla="*/ 47 h 64"/>
                <a:gd name="T10" fmla="*/ 91 w 100"/>
                <a:gd name="T11" fmla="*/ 44 h 64"/>
                <a:gd name="T12" fmla="*/ 50 w 100"/>
                <a:gd name="T13" fmla="*/ 8 h 64"/>
                <a:gd name="T14" fmla="*/ 8 w 100"/>
                <a:gd name="T15" fmla="*/ 60 h 64"/>
                <a:gd name="T16" fmla="*/ 4 w 100"/>
                <a:gd name="T17"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64">
                  <a:moveTo>
                    <a:pt x="4" y="64"/>
                  </a:moveTo>
                  <a:cubicBezTo>
                    <a:pt x="2" y="64"/>
                    <a:pt x="0" y="63"/>
                    <a:pt x="0" y="60"/>
                  </a:cubicBezTo>
                  <a:cubicBezTo>
                    <a:pt x="0" y="32"/>
                    <a:pt x="22" y="0"/>
                    <a:pt x="50" y="0"/>
                  </a:cubicBezTo>
                  <a:cubicBezTo>
                    <a:pt x="74" y="0"/>
                    <a:pt x="94" y="18"/>
                    <a:pt x="99" y="42"/>
                  </a:cubicBezTo>
                  <a:cubicBezTo>
                    <a:pt x="100" y="44"/>
                    <a:pt x="98" y="46"/>
                    <a:pt x="96" y="47"/>
                  </a:cubicBezTo>
                  <a:cubicBezTo>
                    <a:pt x="94" y="47"/>
                    <a:pt x="92" y="46"/>
                    <a:pt x="91" y="44"/>
                  </a:cubicBezTo>
                  <a:cubicBezTo>
                    <a:pt x="87" y="23"/>
                    <a:pt x="70" y="8"/>
                    <a:pt x="50" y="8"/>
                  </a:cubicBezTo>
                  <a:cubicBezTo>
                    <a:pt x="27" y="8"/>
                    <a:pt x="8" y="36"/>
                    <a:pt x="8" y="60"/>
                  </a:cubicBezTo>
                  <a:cubicBezTo>
                    <a:pt x="8" y="63"/>
                    <a:pt x="7" y="64"/>
                    <a:pt x="4"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40">
              <a:extLst>
                <a:ext uri="{FF2B5EF4-FFF2-40B4-BE49-F238E27FC236}">
                  <a16:creationId xmlns:a16="http://schemas.microsoft.com/office/drawing/2014/main" id="{8E8BD432-5FBA-4181-B877-BFCF7EFA3FA8}"/>
                </a:ext>
              </a:extLst>
            </p:cNvPr>
            <p:cNvSpPr>
              <a:spLocks/>
            </p:cNvSpPr>
            <p:nvPr/>
          </p:nvSpPr>
          <p:spPr bwMode="auto">
            <a:xfrm>
              <a:off x="3840163" y="3024188"/>
              <a:ext cx="433388" cy="307975"/>
            </a:xfrm>
            <a:custGeom>
              <a:avLst/>
              <a:gdLst>
                <a:gd name="T0" fmla="*/ 30 w 133"/>
                <a:gd name="T1" fmla="*/ 93 h 93"/>
                <a:gd name="T2" fmla="*/ 1 w 133"/>
                <a:gd name="T3" fmla="*/ 56 h 93"/>
                <a:gd name="T4" fmla="*/ 2 w 133"/>
                <a:gd name="T5" fmla="*/ 50 h 93"/>
                <a:gd name="T6" fmla="*/ 7 w 133"/>
                <a:gd name="T7" fmla="*/ 51 h 93"/>
                <a:gd name="T8" fmla="*/ 31 w 133"/>
                <a:gd name="T9" fmla="*/ 82 h 93"/>
                <a:gd name="T10" fmla="*/ 126 w 133"/>
                <a:gd name="T11" fmla="*/ 1 h 93"/>
                <a:gd name="T12" fmla="*/ 132 w 133"/>
                <a:gd name="T13" fmla="*/ 2 h 93"/>
                <a:gd name="T14" fmla="*/ 131 w 133"/>
                <a:gd name="T15" fmla="*/ 7 h 93"/>
                <a:gd name="T16" fmla="*/ 30 w 133"/>
                <a:gd name="T17"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93">
                  <a:moveTo>
                    <a:pt x="30" y="93"/>
                  </a:moveTo>
                  <a:cubicBezTo>
                    <a:pt x="1" y="56"/>
                    <a:pt x="1" y="56"/>
                    <a:pt x="1" y="56"/>
                  </a:cubicBezTo>
                  <a:cubicBezTo>
                    <a:pt x="0" y="54"/>
                    <a:pt x="0" y="52"/>
                    <a:pt x="2" y="50"/>
                  </a:cubicBezTo>
                  <a:cubicBezTo>
                    <a:pt x="4" y="49"/>
                    <a:pt x="6" y="49"/>
                    <a:pt x="7" y="51"/>
                  </a:cubicBezTo>
                  <a:cubicBezTo>
                    <a:pt x="31" y="82"/>
                    <a:pt x="31" y="82"/>
                    <a:pt x="31" y="82"/>
                  </a:cubicBezTo>
                  <a:cubicBezTo>
                    <a:pt x="126" y="1"/>
                    <a:pt x="126" y="1"/>
                    <a:pt x="126" y="1"/>
                  </a:cubicBezTo>
                  <a:cubicBezTo>
                    <a:pt x="128" y="0"/>
                    <a:pt x="130" y="0"/>
                    <a:pt x="132" y="2"/>
                  </a:cubicBezTo>
                  <a:cubicBezTo>
                    <a:pt x="133" y="3"/>
                    <a:pt x="133" y="6"/>
                    <a:pt x="131" y="7"/>
                  </a:cubicBezTo>
                  <a:lnTo>
                    <a:pt x="30"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27260543"/>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431354-74AE-484B-99B9-07FCA94974BF}"/>
              </a:ext>
            </a:extLst>
          </p:cNvPr>
          <p:cNvSpPr>
            <a:spLocks noGrp="1"/>
          </p:cNvSpPr>
          <p:nvPr>
            <p:ph idx="1"/>
          </p:nvPr>
        </p:nvSpPr>
        <p:spPr>
          <a:xfrm>
            <a:off x="78382" y="1044418"/>
            <a:ext cx="5643154" cy="5330256"/>
          </a:xfrm>
        </p:spPr>
        <p:txBody>
          <a:bodyPr/>
          <a:lstStyle/>
          <a:p>
            <a:pPr marL="0" indent="0">
              <a:buNone/>
            </a:pPr>
            <a:r>
              <a:rPr lang="en-US" sz="1600" dirty="0"/>
              <a:t>Blue Shield implemented several services in response to the devastating wildfires:</a:t>
            </a:r>
          </a:p>
          <a:p>
            <a:pPr lvl="1"/>
            <a:r>
              <a:rPr lang="en-US" sz="1400" dirty="0"/>
              <a:t>Immediate refill of prescriptions</a:t>
            </a:r>
          </a:p>
          <a:p>
            <a:pPr lvl="1"/>
            <a:r>
              <a:rPr lang="en-US" sz="1400" dirty="0"/>
              <a:t>Outreach to members enrolled in a Care Management programs</a:t>
            </a:r>
          </a:p>
          <a:p>
            <a:pPr lvl="1"/>
            <a:r>
              <a:rPr lang="en-US" sz="1400" dirty="0"/>
              <a:t>Access to resources and counseling services</a:t>
            </a:r>
          </a:p>
          <a:p>
            <a:pPr lvl="1"/>
            <a:r>
              <a:rPr lang="en-US" sz="1400" dirty="0"/>
              <a:t>No charge Telehealth services</a:t>
            </a:r>
          </a:p>
          <a:p>
            <a:pPr lvl="1"/>
            <a:r>
              <a:rPr lang="en-US" sz="1400" dirty="0"/>
              <a:t>Offered on demand physician visits and sent doctors directly to members and first responders at no cost</a:t>
            </a:r>
            <a:endParaRPr lang="en-US" dirty="0"/>
          </a:p>
          <a:p>
            <a:pPr marL="3176" indent="0">
              <a:buNone/>
            </a:pPr>
            <a:br>
              <a:rPr lang="en-US" sz="1600" dirty="0"/>
            </a:br>
            <a:br>
              <a:rPr lang="en-US" sz="1600" dirty="0"/>
            </a:br>
            <a:r>
              <a:rPr lang="en-US" sz="1600" dirty="0"/>
              <a:t>Blue Shield’s support for destroyed clinic:</a:t>
            </a:r>
          </a:p>
          <a:p>
            <a:pPr lvl="1"/>
            <a:r>
              <a:rPr lang="en-US" sz="1400" dirty="0"/>
              <a:t>$2 million donation</a:t>
            </a:r>
          </a:p>
          <a:p>
            <a:pPr lvl="1"/>
            <a:r>
              <a:rPr lang="en-US" sz="1400" dirty="0"/>
              <a:t>New care-delivery service with Telehealth</a:t>
            </a:r>
          </a:p>
          <a:p>
            <a:pPr lvl="1"/>
            <a:r>
              <a:rPr lang="en-US" sz="1400" dirty="0"/>
              <a:t>Renovating and rebuilding</a:t>
            </a:r>
          </a:p>
          <a:p>
            <a:pPr lvl="1"/>
            <a:endParaRPr lang="en-US" dirty="0"/>
          </a:p>
        </p:txBody>
      </p:sp>
      <p:sp>
        <p:nvSpPr>
          <p:cNvPr id="3" name="Title 2">
            <a:extLst>
              <a:ext uri="{FF2B5EF4-FFF2-40B4-BE49-F238E27FC236}">
                <a16:creationId xmlns:a16="http://schemas.microsoft.com/office/drawing/2014/main" id="{D300293E-74EE-4B4B-9D1E-01F5BFB883E7}"/>
              </a:ext>
            </a:extLst>
          </p:cNvPr>
          <p:cNvSpPr>
            <a:spLocks noGrp="1"/>
          </p:cNvSpPr>
          <p:nvPr>
            <p:ph type="title"/>
          </p:nvPr>
        </p:nvSpPr>
        <p:spPr/>
        <p:txBody>
          <a:bodyPr/>
          <a:lstStyle/>
          <a:p>
            <a:r>
              <a:rPr lang="en-US" dirty="0"/>
              <a:t>Serving Those Who Serve Us: First Responders</a:t>
            </a:r>
          </a:p>
        </p:txBody>
      </p:sp>
      <p:sp>
        <p:nvSpPr>
          <p:cNvPr id="4" name="Slide Number Placeholder 3">
            <a:extLst>
              <a:ext uri="{FF2B5EF4-FFF2-40B4-BE49-F238E27FC236}">
                <a16:creationId xmlns:a16="http://schemas.microsoft.com/office/drawing/2014/main" id="{6980906D-771B-4902-A4D7-BB5B8134E2F1}"/>
              </a:ext>
            </a:extLst>
          </p:cNvPr>
          <p:cNvSpPr>
            <a:spLocks noGrp="1"/>
          </p:cNvSpPr>
          <p:nvPr>
            <p:ph type="sldNum" sz="quarter" idx="4"/>
          </p:nvPr>
        </p:nvSpPr>
        <p:spPr/>
        <p:txBody>
          <a:bodyPr/>
          <a:lstStyle/>
          <a:p>
            <a:fld id="{62F0BB2B-A04D-4CFE-A72F-29B51F99AAF1}" type="slidenum">
              <a:rPr lang="en-US" smtClean="0"/>
              <a:pPr/>
              <a:t>8</a:t>
            </a:fld>
            <a:endParaRPr lang="en-US" dirty="0"/>
          </a:p>
        </p:txBody>
      </p:sp>
      <p:pic>
        <p:nvPicPr>
          <p:cNvPr id="6" name="Picture 2" descr="Blue Shield of California Provides Nearly $2 Million to Support  Health Care and Community Services for Wildfire Victims ">
            <a:extLst>
              <a:ext uri="{FF2B5EF4-FFF2-40B4-BE49-F238E27FC236}">
                <a16:creationId xmlns:a16="http://schemas.microsoft.com/office/drawing/2014/main" id="{F8A2F13F-EEC3-424C-9A05-3C8641A267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293"/>
          <a:stretch/>
        </p:blipFill>
        <p:spPr bwMode="auto">
          <a:xfrm>
            <a:off x="5747658" y="1199628"/>
            <a:ext cx="3263536" cy="461554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95AB2A4-299F-430C-A7FC-D47ACF414E37}"/>
              </a:ext>
            </a:extLst>
          </p:cNvPr>
          <p:cNvSpPr txBox="1"/>
          <p:nvPr/>
        </p:nvSpPr>
        <p:spPr>
          <a:xfrm>
            <a:off x="5659170" y="5769937"/>
            <a:ext cx="3465168" cy="938719"/>
          </a:xfrm>
          <a:prstGeom prst="rect">
            <a:avLst/>
          </a:prstGeom>
          <a:noFill/>
        </p:spPr>
        <p:txBody>
          <a:bodyPr wrap="square" rtlCol="0">
            <a:spAutoFit/>
          </a:bodyPr>
          <a:lstStyle/>
          <a:p>
            <a:pPr defTabSz="457200"/>
            <a:r>
              <a:rPr lang="en-US" sz="1100" dirty="0">
                <a:solidFill>
                  <a:srgbClr val="000000"/>
                </a:solidFill>
                <a:latin typeface="Century Gothic"/>
              </a:rPr>
              <a:t>“Paradise Medical Group possibly would not have survived without Blue Shield’s assistance.”</a:t>
            </a:r>
          </a:p>
          <a:p>
            <a:pPr defTabSz="457200"/>
            <a:endParaRPr lang="en-US" sz="1100" dirty="0">
              <a:solidFill>
                <a:srgbClr val="000000"/>
              </a:solidFill>
              <a:latin typeface="Century Gothic"/>
            </a:endParaRPr>
          </a:p>
          <a:p>
            <a:pPr defTabSz="457200"/>
            <a:r>
              <a:rPr lang="en-US" sz="1100" dirty="0">
                <a:solidFill>
                  <a:srgbClr val="000000"/>
                </a:solidFill>
                <a:latin typeface="Century Gothic"/>
              </a:rPr>
              <a:t>-Richard Thorp, M.D.,</a:t>
            </a:r>
            <a:br>
              <a:rPr lang="en-US" sz="1100" dirty="0">
                <a:solidFill>
                  <a:srgbClr val="000000"/>
                </a:solidFill>
                <a:latin typeface="Century Gothic"/>
              </a:rPr>
            </a:br>
            <a:r>
              <a:rPr lang="en-US" sz="1100" dirty="0">
                <a:solidFill>
                  <a:srgbClr val="000000"/>
                </a:solidFill>
                <a:latin typeface="Century Gothic"/>
              </a:rPr>
              <a:t>President of Paradise Medical Group</a:t>
            </a:r>
          </a:p>
        </p:txBody>
      </p:sp>
    </p:spTree>
    <p:extLst>
      <p:ext uri="{BB962C8B-B14F-4D97-AF65-F5344CB8AC3E}">
        <p14:creationId xmlns:p14="http://schemas.microsoft.com/office/powerpoint/2010/main" val="3104636508"/>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554875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
</file>

<file path=ppt/theme/theme1.xml><?xml version="1.0" encoding="utf-8"?>
<a:theme xmlns:a="http://schemas.openxmlformats.org/drawingml/2006/main" name="BSC_PowerpointTheme2017">
  <a:themeElements>
    <a:clrScheme name="BSC colors_2017">
      <a:dk1>
        <a:srgbClr val="000000"/>
      </a:dk1>
      <a:lt1>
        <a:sysClr val="window" lastClr="FFFFFF"/>
      </a:lt1>
      <a:dk2>
        <a:srgbClr val="0095DA"/>
      </a:dk2>
      <a:lt2>
        <a:srgbClr val="BEC0C2"/>
      </a:lt2>
      <a:accent1>
        <a:srgbClr val="0095DA"/>
      </a:accent1>
      <a:accent2>
        <a:srgbClr val="004A6D"/>
      </a:accent2>
      <a:accent3>
        <a:srgbClr val="5CA941"/>
      </a:accent3>
      <a:accent4>
        <a:srgbClr val="FF9F00"/>
      </a:accent4>
      <a:accent5>
        <a:srgbClr val="FFCE00"/>
      </a:accent5>
      <a:accent6>
        <a:srgbClr val="7E8082"/>
      </a:accent6>
      <a:hlink>
        <a:srgbClr val="0095DA"/>
      </a:hlink>
      <a:folHlink>
        <a:srgbClr val="0095DA"/>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2"/>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SC_PowerpointTheme2017" id="{7740032B-8BCC-4B7F-BB16-FB30587B95AD}" vid="{8D7CEE4D-CEE5-4122-B3CD-08DA634363CC}"/>
    </a:ext>
  </a:extLst>
</a:theme>
</file>

<file path=ppt/theme/theme2.xml><?xml version="1.0" encoding="utf-8"?>
<a:theme xmlns:a="http://schemas.openxmlformats.org/drawingml/2006/main" name="1_BSC_PowerpointTheme2017">
  <a:themeElements>
    <a:clrScheme name="BSC colors_2017">
      <a:dk1>
        <a:srgbClr val="000000"/>
      </a:dk1>
      <a:lt1>
        <a:sysClr val="window" lastClr="FFFFFF"/>
      </a:lt1>
      <a:dk2>
        <a:srgbClr val="0095DA"/>
      </a:dk2>
      <a:lt2>
        <a:srgbClr val="BEC0C2"/>
      </a:lt2>
      <a:accent1>
        <a:srgbClr val="0095DA"/>
      </a:accent1>
      <a:accent2>
        <a:srgbClr val="004A6D"/>
      </a:accent2>
      <a:accent3>
        <a:srgbClr val="5CA941"/>
      </a:accent3>
      <a:accent4>
        <a:srgbClr val="FF9F00"/>
      </a:accent4>
      <a:accent5>
        <a:srgbClr val="FFCE00"/>
      </a:accent5>
      <a:accent6>
        <a:srgbClr val="7E8082"/>
      </a:accent6>
      <a:hlink>
        <a:srgbClr val="0095DA"/>
      </a:hlink>
      <a:folHlink>
        <a:srgbClr val="0095DA"/>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2"/>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SC_PowerpointTheme2017" id="{7740032B-8BCC-4B7F-BB16-FB30587B95AD}" vid="{8D7CEE4D-CEE5-4122-B3CD-08DA634363C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BSC_PowerpointTheme2017</Template>
  <TotalTime>4738</TotalTime>
  <Words>303</Words>
  <Application>Microsoft Office PowerPoint</Application>
  <PresentationFormat>On-screen Show (4:3)</PresentationFormat>
  <Paragraphs>93</Paragraphs>
  <Slides>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ＭＳ Ｐゴシック</vt:lpstr>
      <vt:lpstr>Arial</vt:lpstr>
      <vt:lpstr>Calibri</vt:lpstr>
      <vt:lpstr>Century Gothic</vt:lpstr>
      <vt:lpstr>ProximaNova-Regular</vt:lpstr>
      <vt:lpstr>BSC_PowerpointTheme2017</vt:lpstr>
      <vt:lpstr>1_BSC_PowerpointTheme2017</vt:lpstr>
      <vt:lpstr>Behavioral Health Services</vt:lpstr>
      <vt:lpstr>Why Behavioral Health is Critical</vt:lpstr>
      <vt:lpstr>Behavioral Health Services</vt:lpstr>
      <vt:lpstr>Telebehavioral Health Services</vt:lpstr>
      <vt:lpstr>Care Coordination Programs</vt:lpstr>
      <vt:lpstr>Care Management Programs</vt:lpstr>
      <vt:lpstr>Care Management Programs</vt:lpstr>
      <vt:lpstr>Serving Those Who Serve Us: First Responders</vt:lpstr>
      <vt:lpstr>PowerPoint Presentation</vt:lpstr>
    </vt:vector>
  </TitlesOfParts>
  <Company>Blue Shield of California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Silvia.Illingworth@blueshieldca.com;Amanda.Jordan@blueshieldca.com</dc:creator>
  <cp:lastModifiedBy>Rodriguez, Jaime</cp:lastModifiedBy>
  <cp:revision>486</cp:revision>
  <cp:lastPrinted>2015-12-07T23:47:42Z</cp:lastPrinted>
  <dcterms:created xsi:type="dcterms:W3CDTF">2015-06-24T00:55:27Z</dcterms:created>
  <dcterms:modified xsi:type="dcterms:W3CDTF">2019-05-06T20:25:57Z</dcterms:modified>
</cp:coreProperties>
</file>