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5"/>
    <p:sldMasterId id="2147483685" r:id="rId6"/>
    <p:sldMasterId id="2147483695" r:id="rId7"/>
  </p:sldMasterIdLst>
  <p:notesMasterIdLst>
    <p:notesMasterId r:id="rId19"/>
  </p:notesMasterIdLst>
  <p:handoutMasterIdLst>
    <p:handoutMasterId r:id="rId20"/>
  </p:handoutMasterIdLst>
  <p:sldIdLst>
    <p:sldId id="256" r:id="rId8"/>
    <p:sldId id="276" r:id="rId9"/>
    <p:sldId id="271" r:id="rId10"/>
    <p:sldId id="272" r:id="rId11"/>
    <p:sldId id="273" r:id="rId12"/>
    <p:sldId id="274" r:id="rId13"/>
    <p:sldId id="277" r:id="rId14"/>
    <p:sldId id="278" r:id="rId15"/>
    <p:sldId id="275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864">
          <p15:clr>
            <a:srgbClr val="A4A3A4"/>
          </p15:clr>
        </p15:guide>
        <p15:guide id="4" orient="horz" pos="4080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629">
          <p15:clr>
            <a:srgbClr val="A4A3A4"/>
          </p15:clr>
        </p15:guide>
        <p15:guide id="7" orient="horz" pos="647">
          <p15:clr>
            <a:srgbClr val="A4A3A4"/>
          </p15:clr>
        </p15:guide>
        <p15:guide id="8" pos="2880">
          <p15:clr>
            <a:srgbClr val="A4A3A4"/>
          </p15:clr>
        </p15:guide>
        <p15:guide id="9" pos="4128">
          <p15:clr>
            <a:srgbClr val="A4A3A4"/>
          </p15:clr>
        </p15:guide>
        <p15:guide id="10" pos="404">
          <p15:clr>
            <a:srgbClr val="A4A3A4"/>
          </p15:clr>
        </p15:guide>
        <p15:guide id="11" pos="467">
          <p15:clr>
            <a:srgbClr val="A4A3A4"/>
          </p15:clr>
        </p15:guide>
        <p15:guide id="12" pos="43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88330" autoAdjust="0"/>
  </p:normalViewPr>
  <p:slideViewPr>
    <p:cSldViewPr snapToGrid="0" showGuides="1">
      <p:cViewPr>
        <p:scale>
          <a:sx n="101" d="100"/>
          <a:sy n="101" d="100"/>
        </p:scale>
        <p:origin x="-1956" y="-132"/>
      </p:cViewPr>
      <p:guideLst>
        <p:guide orient="horz" pos="2160"/>
        <p:guide orient="horz" pos="144"/>
        <p:guide orient="horz" pos="864"/>
        <p:guide orient="horz" pos="4080"/>
        <p:guide orient="horz" pos="3888"/>
        <p:guide orient="horz" pos="629"/>
        <p:guide orient="horz" pos="647"/>
        <p:guide pos="2880"/>
        <p:guide pos="4128"/>
        <p:guide pos="404"/>
        <p:guide pos="467"/>
        <p:guide pos="43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150" d="100"/>
          <a:sy n="150" d="100"/>
        </p:scale>
        <p:origin x="-475" y="32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15399"/>
            <a:ext cx="2971800" cy="1231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/>
            </a:lvl1pPr>
          </a:lstStyle>
          <a:p>
            <a:fld id="{728205D9-018B-42B6-AD28-F57F62B837CA}" type="slidenum">
              <a:rPr lang="en-US" sz="900" smtClean="0"/>
              <a:t>‹#›</a:t>
            </a:fld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915400"/>
            <a:ext cx="584200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Proprietary information of UnitedHealth Group. Do not distribute or reproduce without express permission of UnitedHealth Group.</a:t>
            </a:r>
          </a:p>
        </p:txBody>
      </p:sp>
      <p:pic>
        <p:nvPicPr>
          <p:cNvPr id="8" name="Picture 7" descr="2015_UHC_Logo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00" y="0"/>
            <a:ext cx="1422400" cy="29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13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15400"/>
            <a:ext cx="2971800" cy="123112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/>
            </a:lvl1pPr>
          </a:lstStyle>
          <a:p>
            <a:fld id="{AB487858-B996-4291-96F9-A75007607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8915400"/>
            <a:ext cx="584200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Proprietary information of UnitedHealth Group. Do not distribute or reproduce without express permission of UnitedHealth Group.</a:t>
            </a:r>
          </a:p>
        </p:txBody>
      </p:sp>
      <p:pic>
        <p:nvPicPr>
          <p:cNvPr id="9" name="Picture 8" descr="2015_UHC_Logo_RGB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00" y="0"/>
            <a:ext cx="1422400" cy="29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80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spcAft>
        <a:spcPts val="400"/>
      </a:spcAft>
      <a:buClr>
        <a:schemeClr val="accent3"/>
      </a:buClr>
      <a:buFont typeface="Arial" panose="020B0604020202020204" pitchFamily="34" charset="0"/>
      <a:buChar char="•"/>
      <a:defRPr sz="1200" kern="1200">
        <a:solidFill>
          <a:srgbClr val="4D4D4D"/>
        </a:solidFill>
        <a:latin typeface="+mn-lt"/>
        <a:ea typeface="+mn-ea"/>
        <a:cs typeface="+mn-cs"/>
      </a:defRPr>
    </a:lvl1pPr>
    <a:lvl2pPr marL="342900" indent="-171450" algn="l" defTabSz="914400" rtl="0" eaLnBrk="1" latinLnBrk="0" hangingPunct="1">
      <a:spcAft>
        <a:spcPts val="400"/>
      </a:spcAft>
      <a:buClr>
        <a:schemeClr val="accent3"/>
      </a:buClr>
      <a:buFont typeface="Arial" panose="020B0604020202020204" pitchFamily="34" charset="0"/>
      <a:buChar char="–"/>
      <a:defRPr sz="1200" kern="1200">
        <a:solidFill>
          <a:srgbClr val="4D4D4D"/>
        </a:solidFill>
        <a:latin typeface="+mn-lt"/>
        <a:ea typeface="+mn-ea"/>
        <a:cs typeface="+mn-cs"/>
      </a:defRPr>
    </a:lvl2pPr>
    <a:lvl3pPr marL="514350" indent="-171450" algn="l" defTabSz="914400" rtl="0" eaLnBrk="1" latinLnBrk="0" hangingPunct="1">
      <a:spcAft>
        <a:spcPts val="400"/>
      </a:spcAft>
      <a:buClr>
        <a:schemeClr val="accent3"/>
      </a:buClr>
      <a:buFont typeface="Arial" panose="020B0604020202020204" pitchFamily="34" charset="0"/>
      <a:buChar char="•"/>
      <a:defRPr sz="1200" kern="1200">
        <a:solidFill>
          <a:srgbClr val="4D4D4D"/>
        </a:solidFill>
        <a:latin typeface="+mn-lt"/>
        <a:ea typeface="+mn-ea"/>
        <a:cs typeface="+mn-cs"/>
      </a:defRPr>
    </a:lvl3pPr>
    <a:lvl4pPr marL="685800" indent="-171450" algn="l" defTabSz="914400" rtl="0" eaLnBrk="1" latinLnBrk="0" hangingPunct="1">
      <a:spcAft>
        <a:spcPts val="400"/>
      </a:spcAft>
      <a:buClr>
        <a:schemeClr val="accent3"/>
      </a:buClr>
      <a:buFont typeface="Arial" panose="020B0604020202020204" pitchFamily="34" charset="0"/>
      <a:buChar char="–"/>
      <a:defRPr sz="1200" kern="1200">
        <a:solidFill>
          <a:srgbClr val="4D4D4D"/>
        </a:solidFill>
        <a:latin typeface="+mn-lt"/>
        <a:ea typeface="+mn-ea"/>
        <a:cs typeface="+mn-cs"/>
      </a:defRPr>
    </a:lvl4pPr>
    <a:lvl5pPr marL="857250" indent="-171450" algn="l" defTabSz="914400" rtl="0" eaLnBrk="1" latinLnBrk="0" hangingPunct="1">
      <a:spcAft>
        <a:spcPts val="400"/>
      </a:spcAft>
      <a:buClr>
        <a:schemeClr val="accent3"/>
      </a:buClr>
      <a:buFont typeface="Arial" panose="020B0604020202020204" pitchFamily="34" charset="0"/>
      <a:buChar char="•"/>
      <a:defRPr sz="1200" kern="1200">
        <a:solidFill>
          <a:srgbClr val="4D4D4D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7858-B996-4291-96F9-A750076073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97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7858-B996-4291-96F9-A7500760731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02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87858-B996-4291-96F9-A7500760731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4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1AA27-3892-4360-B986-D6B124C223B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97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44817" y="4400549"/>
            <a:ext cx="6421724" cy="43568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1AA27-3892-4360-B986-D6B124C223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58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4377" y="4324812"/>
            <a:ext cx="5941508" cy="42337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1AA27-3892-4360-B986-D6B124C223B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83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1AA27-3892-4360-B986-D6B124C223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83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7809" y="4277476"/>
            <a:ext cx="6261652" cy="4743450"/>
          </a:xfrm>
        </p:spPr>
        <p:txBody>
          <a:bodyPr/>
          <a:lstStyle/>
          <a:p>
            <a:pPr defTabSz="904018">
              <a:defRPr/>
            </a:pP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1AA27-3892-4360-B986-D6B124C223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18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1AA27-3892-4360-B986-D6B124C223B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717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1AA27-3892-4360-B986-D6B124C223B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38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54234" y="4400549"/>
            <a:ext cx="6374643" cy="4318992"/>
          </a:xfrm>
        </p:spPr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1AA27-3892-4360-B986-D6B124C223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4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952625"/>
            <a:ext cx="7772400" cy="1470025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63" y="3432175"/>
            <a:ext cx="77724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 rot="10800000" flipH="1">
            <a:off x="1" y="0"/>
            <a:ext cx="228600" cy="6858000"/>
          </a:xfrm>
          <a:prstGeom prst="rect">
            <a:avLst/>
          </a:prstGeom>
          <a:solidFill>
            <a:srgbClr val="00A8F7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A8F7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794" y="5979096"/>
            <a:ext cx="2188755" cy="45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3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30" y="1634064"/>
            <a:ext cx="6862233" cy="985838"/>
          </a:xfrm>
        </p:spPr>
        <p:txBody>
          <a:bodyPr anchor="t" anchorCtr="0"/>
          <a:lstStyle>
            <a:lvl1pPr algn="l">
              <a:lnSpc>
                <a:spcPts val="3000"/>
              </a:lnSpc>
              <a:spcBef>
                <a:spcPts val="600"/>
              </a:spcBef>
              <a:defRPr b="1" i="0" baseline="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3398" y="3607858"/>
            <a:ext cx="3107266" cy="2748492"/>
          </a:xfrm>
        </p:spPr>
        <p:txBody>
          <a:bodyPr>
            <a:normAutofit/>
          </a:bodyPr>
          <a:lstStyle>
            <a:lvl1pPr marL="0" indent="0" algn="l">
              <a:buNone/>
              <a:defRPr sz="105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864" y="3607858"/>
            <a:ext cx="3107267" cy="2748492"/>
          </a:xfrm>
        </p:spPr>
        <p:txBody>
          <a:bodyPr>
            <a:normAutofit/>
          </a:bodyPr>
          <a:lstStyle>
            <a:lvl1pPr marL="0" indent="0" algn="l">
              <a:buNone/>
              <a:defRPr sz="105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2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72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534" y="2472267"/>
            <a:ext cx="4360333" cy="34544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6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44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1130214"/>
            <a:ext cx="1525718" cy="572778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646D72"/>
              </a:solidFill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85800"/>
            <a:ext cx="9144000" cy="57607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kern="0" dirty="0">
              <a:solidFill>
                <a:srgbClr val="646D72"/>
              </a:solidFill>
              <a:ea typeface="ＭＳ Ｐゴシック" pitchFamily="34" charset="-128"/>
            </a:endParaRPr>
          </a:p>
        </p:txBody>
      </p:sp>
      <p:pic>
        <p:nvPicPr>
          <p:cNvPr id="8" name="Picture 7" descr="2015_UHC_Logo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2" y="186267"/>
            <a:ext cx="1673623" cy="340783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8011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71500" y="1261534"/>
            <a:ext cx="8572500" cy="56049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096436" y="5500159"/>
            <a:ext cx="6883397" cy="1112308"/>
          </a:xfrm>
        </p:spPr>
        <p:txBody>
          <a:bodyPr lIns="0" anchor="ctr" anchorCtr="0">
            <a:noAutofit/>
          </a:bodyPr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9316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3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30" y="1634064"/>
            <a:ext cx="6862233" cy="985838"/>
          </a:xfrm>
        </p:spPr>
        <p:txBody>
          <a:bodyPr anchor="t" anchorCtr="0"/>
          <a:lstStyle>
            <a:lvl1pPr algn="l">
              <a:lnSpc>
                <a:spcPts val="3000"/>
              </a:lnSpc>
              <a:spcBef>
                <a:spcPts val="600"/>
              </a:spcBef>
              <a:defRPr b="1" i="0" baseline="0"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3398" y="3607858"/>
            <a:ext cx="3107266" cy="2748492"/>
          </a:xfrm>
        </p:spPr>
        <p:txBody>
          <a:bodyPr>
            <a:normAutofit/>
          </a:bodyPr>
          <a:lstStyle>
            <a:lvl1pPr marL="0" indent="0" algn="l">
              <a:buNone/>
              <a:defRPr sz="105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864" y="3607858"/>
            <a:ext cx="3107267" cy="2748492"/>
          </a:xfrm>
        </p:spPr>
        <p:txBody>
          <a:bodyPr>
            <a:normAutofit/>
          </a:bodyPr>
          <a:lstStyle>
            <a:lvl1pPr marL="0" indent="0" algn="l">
              <a:buNone/>
              <a:defRPr sz="1050" b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3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8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8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7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003DA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rgbClr val="646D72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952625"/>
            <a:ext cx="7772400" cy="147002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063" y="3432175"/>
            <a:ext cx="77724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 rot="10800000" flipH="1">
            <a:off x="1" y="0"/>
            <a:ext cx="228600" cy="6858000"/>
          </a:xfrm>
          <a:prstGeom prst="rect">
            <a:avLst/>
          </a:prstGeom>
          <a:solidFill>
            <a:srgbClr val="00A8F7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A8F7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794" y="5979096"/>
            <a:ext cx="2188755" cy="45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9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534" y="2472267"/>
            <a:ext cx="4360333" cy="34544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6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47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1130214"/>
            <a:ext cx="1525718" cy="572778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646D72"/>
              </a:solidFill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85800"/>
            <a:ext cx="9144000" cy="57607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kern="0" dirty="0">
              <a:solidFill>
                <a:srgbClr val="646D72"/>
              </a:solidFill>
              <a:ea typeface="ＭＳ Ｐゴシック" pitchFamily="34" charset="-128"/>
            </a:endParaRPr>
          </a:p>
        </p:txBody>
      </p:sp>
      <p:pic>
        <p:nvPicPr>
          <p:cNvPr id="8" name="Picture 7" descr="2015_UHC_Logo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2" y="186267"/>
            <a:ext cx="1673623" cy="340783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8230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1371600"/>
            <a:ext cx="8045450" cy="4800600"/>
          </a:xfrm>
        </p:spPr>
        <p:txBody>
          <a:bodyPr>
            <a:noAutofit/>
          </a:bodyPr>
          <a:lstStyle>
            <a:lvl2pPr marL="342900" indent="-152400">
              <a:buFont typeface="Arial" panose="020B0604020202020204" pitchFamily="34" charset="0"/>
              <a:buChar char="-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7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693988"/>
            <a:ext cx="7772400" cy="1470025"/>
          </a:xfrm>
        </p:spPr>
        <p:txBody>
          <a:bodyPr anchor="ctr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 rot="10800000" flipH="1">
            <a:off x="1" y="0"/>
            <a:ext cx="228600" cy="6858000"/>
          </a:xfrm>
          <a:prstGeom prst="rect">
            <a:avLst/>
          </a:prstGeom>
          <a:solidFill>
            <a:srgbClr val="00A8F7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A8F7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10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693988"/>
            <a:ext cx="7772400" cy="1470025"/>
          </a:xfrm>
        </p:spPr>
        <p:txBody>
          <a:bodyPr anchor="ctr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 rot="10800000" flipH="1">
            <a:off x="1" y="0"/>
            <a:ext cx="228600" cy="6858000"/>
          </a:xfrm>
          <a:prstGeom prst="rect">
            <a:avLst/>
          </a:prstGeom>
          <a:solidFill>
            <a:srgbClr val="00A8F7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A8F7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967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Type insightful headline in sentence case | 1 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85750" y="7386866"/>
            <a:ext cx="2057400" cy="365125"/>
          </a:xfrm>
          <a:prstGeom prst="rect">
            <a:avLst/>
          </a:prstGeom>
        </p:spPr>
        <p:txBody>
          <a:bodyPr/>
          <a:lstStyle/>
          <a:p>
            <a:fld id="{A8FF5258-962B-314A-8144-01713EA42D4B}" type="datetime1">
              <a:rPr lang="en-US" smtClean="0"/>
              <a:t>5/3/2019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5337" y="6486983"/>
            <a:ext cx="459242" cy="365125"/>
          </a:xfrm>
        </p:spPr>
        <p:txBody>
          <a:bodyPr/>
          <a:lstStyle/>
          <a:p>
            <a:fld id="{3310D8EA-3107-4873-B9AB-DD7D3E790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070606B5-5043-498C-87F8-8BBBE243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00388" y="6486983"/>
            <a:ext cx="53149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property of Optum. Do not distribute or reproduce without express permission from Optum.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9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85750" y="7386866"/>
            <a:ext cx="2057400" cy="365125"/>
          </a:xfrm>
          <a:prstGeom prst="rect">
            <a:avLst/>
          </a:prstGeom>
        </p:spPr>
        <p:txBody>
          <a:bodyPr/>
          <a:lstStyle/>
          <a:p>
            <a:fld id="{A4C22132-F380-0E4A-AAEB-72E7D47151BB}" type="datetime1">
              <a:rPr lang="en-US" smtClean="0"/>
              <a:t>5/3/2019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388" y="6486983"/>
            <a:ext cx="531495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Confidential property of Optum. Do not distribute or reproduce without express permission from Optum.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384947" y="2975656"/>
            <a:ext cx="2374106" cy="609373"/>
          </a:xfrm>
        </p:spPr>
        <p:txBody>
          <a:bodyPr anchor="ctr"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[blank]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83" y="6374091"/>
            <a:ext cx="2108869" cy="356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72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71500" y="1261534"/>
            <a:ext cx="8572500" cy="56049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096436" y="5500159"/>
            <a:ext cx="6883397" cy="1112308"/>
          </a:xfrm>
        </p:spPr>
        <p:txBody>
          <a:bodyPr lIns="0" anchor="ctr" anchorCtr="0">
            <a:noAutofit/>
          </a:bodyPr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952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fld id="{6575370D-4E78-C44F-8DB3-41D140BF8DE9}" type="slidenum">
              <a:rPr lang="en-US" smtClean="0">
                <a:solidFill>
                  <a:srgbClr val="444444"/>
                </a:solidFill>
              </a:rPr>
              <a:pPr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5851879" y="733955"/>
            <a:ext cx="3065089" cy="434909"/>
          </a:xfrm>
        </p:spPr>
        <p:txBody>
          <a:bodyPr rIns="0" anchor="ctr" anchorCtr="0"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3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184" y="228600"/>
            <a:ext cx="5943600" cy="790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371600"/>
            <a:ext cx="804545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28259"/>
            <a:ext cx="1066800" cy="16784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6125" y="990600"/>
            <a:ext cx="8397875" cy="0"/>
          </a:xfrm>
          <a:prstGeom prst="line">
            <a:avLst/>
          </a:prstGeom>
          <a:solidFill>
            <a:srgbClr val="798387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872" y="424618"/>
            <a:ext cx="1801260" cy="3745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4220" y="6603773"/>
            <a:ext cx="5842000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600" dirty="0">
                <a:solidFill>
                  <a:schemeClr val="tx1"/>
                </a:solidFill>
                <a:latin typeface="+mn-lt"/>
                <a:cs typeface="Arial"/>
              </a:rPr>
              <a:t>© 2019 United HealthCare Services, Inc. All rights reserved.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46125" y="6466703"/>
            <a:ext cx="8397875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8C95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 rot="10800000" flipH="1">
            <a:off x="1" y="0"/>
            <a:ext cx="228600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0A8F7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665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2" r:id="rId2"/>
    <p:sldLayoutId id="2147483672" r:id="rId3"/>
    <p:sldLayoutId id="2147483683" r:id="rId4"/>
    <p:sldLayoutId id="2147483684" r:id="rId5"/>
    <p:sldLayoutId id="2147483693" r:id="rId6"/>
    <p:sldLayoutId id="2147483694" r:id="rId7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0"/>
        </a:spcBef>
        <a:spcAft>
          <a:spcPts val="400"/>
        </a:spcAft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1pPr>
      <a:lvl2pPr marL="342900" indent="-152400" algn="l" defTabSz="914400" rtl="0" eaLnBrk="1" latinLnBrk="0" hangingPunct="1">
        <a:spcBef>
          <a:spcPts val="0"/>
        </a:spcBef>
        <a:spcAft>
          <a:spcPts val="400"/>
        </a:spcAft>
        <a:buClr>
          <a:schemeClr val="accent3"/>
        </a:buClr>
        <a:buFont typeface="Arial" panose="020B0604020202020204" pitchFamily="34" charset="0"/>
        <a:buChar char="-"/>
        <a:defRPr sz="1800" kern="1200">
          <a:solidFill>
            <a:srgbClr val="4D4D4D"/>
          </a:solidFill>
          <a:latin typeface="+mn-lt"/>
          <a:ea typeface="+mn-ea"/>
          <a:cs typeface="+mn-cs"/>
        </a:defRPr>
      </a:lvl2pPr>
      <a:lvl3pPr marL="404812" indent="0" algn="l" defTabSz="914400" rtl="0" eaLnBrk="1" latinLnBrk="0" hangingPunct="1">
        <a:spcBef>
          <a:spcPts val="0"/>
        </a:spcBef>
        <a:spcAft>
          <a:spcPts val="400"/>
        </a:spcAft>
        <a:buClr>
          <a:schemeClr val="accent3"/>
        </a:buClr>
        <a:buFont typeface="Arial" panose="020B0604020202020204" pitchFamily="34" charset="0"/>
        <a:buNone/>
        <a:defRPr sz="1800" kern="1200">
          <a:solidFill>
            <a:srgbClr val="4D4D4D"/>
          </a:solidFill>
          <a:latin typeface="+mn-lt"/>
          <a:ea typeface="+mn-ea"/>
          <a:cs typeface="+mn-cs"/>
        </a:defRPr>
      </a:lvl3pPr>
      <a:lvl4pPr marL="747713" indent="-176213" algn="l" defTabSz="914400" rtl="0" eaLnBrk="1" latinLnBrk="0" hangingPunct="1">
        <a:spcBef>
          <a:spcPts val="0"/>
        </a:spcBef>
        <a:spcAft>
          <a:spcPts val="400"/>
        </a:spcAft>
        <a:buClr>
          <a:schemeClr val="accent3"/>
        </a:buClr>
        <a:buFont typeface="Arial" panose="020B0604020202020204" pitchFamily="34" charset="0"/>
        <a:buChar char="–"/>
        <a:defRPr sz="1800" kern="1200">
          <a:solidFill>
            <a:srgbClr val="4D4D4D"/>
          </a:solidFill>
          <a:latin typeface="+mn-lt"/>
          <a:ea typeface="+mn-ea"/>
          <a:cs typeface="+mn-cs"/>
        </a:defRPr>
      </a:lvl4pPr>
      <a:lvl5pPr marL="976313" indent="-228600" algn="l" defTabSz="914400" rtl="0" eaLnBrk="1" latinLnBrk="0" hangingPunct="1">
        <a:spcBef>
          <a:spcPts val="0"/>
        </a:spcBef>
        <a:spcAft>
          <a:spcPts val="400"/>
        </a:spcAft>
        <a:buClr>
          <a:schemeClr val="accent3"/>
        </a:buClr>
        <a:buFont typeface="Arial" panose="020B0604020202020204" pitchFamily="34" charset="0"/>
        <a:buChar char="»"/>
        <a:defRPr sz="18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None/>
        <a:defRPr sz="1800" kern="1200" baseline="0">
          <a:solidFill>
            <a:srgbClr val="4D4D4D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1130214"/>
            <a:ext cx="576072" cy="572778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646D72"/>
              </a:solidFill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685800"/>
            <a:ext cx="9144000" cy="57607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kern="0" dirty="0">
              <a:solidFill>
                <a:srgbClr val="646D72"/>
              </a:solidFill>
              <a:ea typeface="ＭＳ Ｐゴシック" pitchFamily="34" charset="-128"/>
            </a:endParaRPr>
          </a:p>
        </p:txBody>
      </p:sp>
      <p:pic>
        <p:nvPicPr>
          <p:cNvPr id="10" name="Picture 9" descr="2015_UHC_Logo_RGB.pn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2" y="186267"/>
            <a:ext cx="1673623" cy="34078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6756" y="1634064"/>
            <a:ext cx="6917266" cy="897469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6756" y="2565400"/>
            <a:ext cx="6917266" cy="34544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pPr defTabSz="457200"/>
            <a:fld id="{6575370D-4E78-C44F-8DB3-41D140BF8DE9}" type="slidenum">
              <a:rPr lang="en-US" smtClean="0">
                <a:solidFill>
                  <a:srgbClr val="444444"/>
                </a:solidFill>
              </a:rPr>
              <a:pPr defTabSz="457200"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4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457200" rtl="0" eaLnBrk="1" latinLnBrk="0" hangingPunct="1">
        <a:lnSpc>
          <a:spcPts val="1350"/>
        </a:lnSpc>
        <a:spcBef>
          <a:spcPts val="600"/>
        </a:spcBef>
        <a:buClrTx/>
        <a:buFont typeface="Arial"/>
        <a:buChar char="•"/>
        <a:defRPr sz="1050" kern="1200">
          <a:solidFill>
            <a:schemeClr val="accent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600"/>
        </a:spcBef>
        <a:buClrTx/>
        <a:buFont typeface="Arial"/>
        <a:buChar char="–"/>
        <a:defRPr sz="105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ts val="600"/>
        </a:spcBef>
        <a:buClrTx/>
        <a:buFont typeface="Arial"/>
        <a:buChar char="•"/>
        <a:defRPr sz="105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ts val="600"/>
        </a:spcBef>
        <a:buClrTx/>
        <a:buFont typeface="Arial"/>
        <a:buChar char="–"/>
        <a:defRPr sz="10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90000"/>
        </a:lnSpc>
        <a:spcBef>
          <a:spcPts val="600"/>
        </a:spcBef>
        <a:buClrTx/>
        <a:buFont typeface="Arial"/>
        <a:buChar char="»"/>
        <a:defRPr sz="10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1130214"/>
            <a:ext cx="576072" cy="572778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646D72"/>
              </a:solidFill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685800"/>
            <a:ext cx="9144000" cy="57607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kern="0" dirty="0">
              <a:solidFill>
                <a:srgbClr val="646D72"/>
              </a:solidFill>
              <a:ea typeface="ＭＳ Ｐゴシック" pitchFamily="34" charset="-128"/>
            </a:endParaRPr>
          </a:p>
        </p:txBody>
      </p:sp>
      <p:pic>
        <p:nvPicPr>
          <p:cNvPr id="10" name="Picture 9" descr="2015_UHC_Logo_RGB.pn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932" y="186267"/>
            <a:ext cx="1673623" cy="34078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6756" y="1634064"/>
            <a:ext cx="6917266" cy="897469"/>
          </a:xfrm>
          <a:prstGeom prst="rect">
            <a:avLst/>
          </a:prstGeom>
        </p:spPr>
        <p:txBody>
          <a:bodyPr vert="horz" lIns="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6756" y="2565400"/>
            <a:ext cx="6917266" cy="3454400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659220" y="6518140"/>
            <a:ext cx="257748" cy="1388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pPr defTabSz="457200"/>
            <a:fld id="{6575370D-4E78-C44F-8DB3-41D140BF8DE9}" type="slidenum">
              <a:rPr lang="en-US" smtClean="0">
                <a:solidFill>
                  <a:srgbClr val="444444"/>
                </a:solidFill>
              </a:rPr>
              <a:pPr defTabSz="457200"/>
              <a:t>‹#›</a:t>
            </a:fld>
            <a:endParaRPr lang="en-US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7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</p:sldLayoutIdLst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457200" rtl="0" eaLnBrk="1" latinLnBrk="0" hangingPunct="1">
        <a:lnSpc>
          <a:spcPts val="1350"/>
        </a:lnSpc>
        <a:spcBef>
          <a:spcPts val="600"/>
        </a:spcBef>
        <a:buClrTx/>
        <a:buFont typeface="Arial"/>
        <a:buChar char="•"/>
        <a:defRPr sz="1050" kern="1200">
          <a:solidFill>
            <a:schemeClr val="accent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600"/>
        </a:spcBef>
        <a:buClrTx/>
        <a:buFont typeface="Arial"/>
        <a:buChar char="–"/>
        <a:defRPr sz="105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ts val="600"/>
        </a:spcBef>
        <a:buClrTx/>
        <a:buFont typeface="Arial"/>
        <a:buChar char="•"/>
        <a:defRPr sz="105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ts val="600"/>
        </a:spcBef>
        <a:buClrTx/>
        <a:buFont typeface="Arial"/>
        <a:buChar char="–"/>
        <a:defRPr sz="10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90000"/>
        </a:lnSpc>
        <a:spcBef>
          <a:spcPts val="600"/>
        </a:spcBef>
        <a:buClrTx/>
        <a:buFont typeface="Arial"/>
        <a:buChar char="»"/>
        <a:defRPr sz="10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 smtClean="0"/>
              <a:t>CalPERS RoundTable:</a:t>
            </a:r>
            <a:br>
              <a:rPr lang="en-US" dirty="0" smtClean="0"/>
            </a:br>
            <a:r>
              <a:rPr lang="en-US" dirty="0" smtClean="0"/>
              <a:t>Behavioral Health Services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UnitedHealthcare</a:t>
            </a:r>
            <a:r>
              <a:rPr lang="en-US" dirty="0" smtClean="0"/>
              <a:t> National Markets</a:t>
            </a:r>
          </a:p>
          <a:p>
            <a:r>
              <a:rPr lang="en-US" dirty="0" smtClean="0"/>
              <a:t>Dr. Tanya Stewart, Chief Clinical Transformation Officer</a:t>
            </a:r>
          </a:p>
          <a:p>
            <a:r>
              <a:rPr lang="en-US" dirty="0" smtClean="0"/>
              <a:t>May </a:t>
            </a:r>
            <a:r>
              <a:rPr lang="en-US" dirty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1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83" y="228600"/>
            <a:ext cx="6152757" cy="790578"/>
          </a:xfrm>
        </p:spPr>
        <p:txBody>
          <a:bodyPr/>
          <a:lstStyle/>
          <a:p>
            <a:r>
              <a:rPr lang="en-US" dirty="0" smtClean="0"/>
              <a:t>Virtual Behavioral Therapy and Coaching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>
                <a:solidFill>
                  <a:srgbClr val="002060"/>
                </a:solidFill>
              </a:rPr>
              <a:t>10</a:t>
            </a:fld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34618" y="1107656"/>
            <a:ext cx="7898316" cy="5311748"/>
            <a:chOff x="1218466" y="1634064"/>
            <a:chExt cx="7898316" cy="5311748"/>
          </a:xfrm>
        </p:grpSpPr>
        <p:sp>
          <p:nvSpPr>
            <p:cNvPr id="4" name="Rectangle 3"/>
            <p:cNvSpPr/>
            <p:nvPr/>
          </p:nvSpPr>
          <p:spPr>
            <a:xfrm>
              <a:off x="4315858" y="5486400"/>
              <a:ext cx="4015341" cy="8509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srgbClr val="003DA1"/>
                </a:solidFill>
              </a:endParaRPr>
            </a:p>
          </p:txBody>
        </p:sp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1308100" y="2565400"/>
              <a:ext cx="2433515" cy="3454400"/>
            </a:xfrm>
            <a:prstGeom prst="rect">
              <a:avLst/>
            </a:prstGeom>
          </p:spPr>
          <p:txBody>
            <a:bodyPr lIns="0" rIns="0">
              <a:normAutofit/>
            </a:bodyPr>
            <a:lstStyle>
              <a:lvl1pPr marL="173736" indent="-173736" algn="l" defTabSz="457200" rtl="0" eaLnBrk="1" latinLnBrk="0" hangingPunct="1">
                <a:lnSpc>
                  <a:spcPts val="1350"/>
                </a:lnSpc>
                <a:spcBef>
                  <a:spcPts val="600"/>
                </a:spcBef>
                <a:buClrTx/>
                <a:buFont typeface="Arial"/>
                <a:buChar char="•"/>
                <a:defRPr sz="1050" kern="1200">
                  <a:solidFill>
                    <a:schemeClr val="accent4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lnSpc>
                  <a:spcPct val="90000"/>
                </a:lnSpc>
                <a:spcBef>
                  <a:spcPts val="600"/>
                </a:spcBef>
                <a:buClrTx/>
                <a:buFont typeface="Arial"/>
                <a:buChar char="–"/>
                <a:defRPr sz="1050" kern="1200">
                  <a:solidFill>
                    <a:schemeClr val="accent4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lnSpc>
                  <a:spcPct val="90000"/>
                </a:lnSpc>
                <a:spcBef>
                  <a:spcPts val="600"/>
                </a:spcBef>
                <a:buClrTx/>
                <a:buFont typeface="Arial"/>
                <a:buChar char="•"/>
                <a:defRPr sz="1050" kern="1200">
                  <a:solidFill>
                    <a:schemeClr val="accent4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lnSpc>
                  <a:spcPct val="90000"/>
                </a:lnSpc>
                <a:spcBef>
                  <a:spcPts val="600"/>
                </a:spcBef>
                <a:buClrTx/>
                <a:buFont typeface="Arial"/>
                <a:buChar char="–"/>
                <a:defRPr sz="1050" kern="1200">
                  <a:solidFill>
                    <a:schemeClr val="accent4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lnSpc>
                  <a:spcPct val="90000"/>
                </a:lnSpc>
                <a:spcBef>
                  <a:spcPts val="600"/>
                </a:spcBef>
                <a:buClrTx/>
                <a:buFont typeface="Arial"/>
                <a:buChar char="»"/>
                <a:defRPr sz="1050" kern="1200">
                  <a:solidFill>
                    <a:schemeClr val="accent4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ts val="1550"/>
                </a:lnSpc>
                <a:buFont typeface="Arial"/>
                <a:buNone/>
              </a:pPr>
              <a:r>
                <a:rPr lang="en-US" sz="1200" b="1" dirty="0" err="1" smtClean="0">
                  <a:solidFill>
                    <a:srgbClr val="002060"/>
                  </a:solidFill>
                </a:rPr>
                <a:t>AbleTo’s</a:t>
              </a:r>
              <a:r>
                <a:rPr lang="en-US" sz="1200" b="1" dirty="0" smtClean="0">
                  <a:solidFill>
                    <a:srgbClr val="002060"/>
                  </a:solidFill>
                </a:rPr>
                <a:t> Virtual </a:t>
              </a:r>
              <a:r>
                <a:rPr lang="en-US" sz="1200" b="1" dirty="0">
                  <a:solidFill>
                    <a:srgbClr val="002060"/>
                  </a:solidFill>
                </a:rPr>
                <a:t>Behavioral Therapy </a:t>
              </a:r>
              <a:r>
                <a:rPr lang="en-US" sz="1200" b="1" dirty="0" smtClean="0">
                  <a:solidFill>
                    <a:srgbClr val="002060"/>
                  </a:solidFill>
                </a:rPr>
                <a:t>and </a:t>
              </a:r>
              <a:r>
                <a:rPr lang="en-US" sz="1200" b="1" dirty="0">
                  <a:solidFill>
                    <a:srgbClr val="002060"/>
                  </a:solidFill>
                </a:rPr>
                <a:t>Coaching </a:t>
              </a:r>
              <a:r>
                <a:rPr lang="en-US" sz="1200" dirty="0">
                  <a:solidFill>
                    <a:srgbClr val="002060"/>
                  </a:solidFill>
                </a:rPr>
                <a:t>provides support through virtual sessions for </a:t>
              </a:r>
              <a:r>
                <a:rPr lang="en-US" sz="1200" dirty="0" smtClean="0">
                  <a:solidFill>
                    <a:srgbClr val="002060"/>
                  </a:solidFill>
                </a:rPr>
                <a:t>conditions like depression</a:t>
              </a:r>
              <a:r>
                <a:rPr lang="en-US" sz="1200" dirty="0">
                  <a:solidFill>
                    <a:srgbClr val="002060"/>
                  </a:solidFill>
                </a:rPr>
                <a:t>, anxiety and stress that accompany health issues such as:</a:t>
              </a:r>
            </a:p>
            <a:p>
              <a:pPr marL="274320" indent="0">
                <a:lnSpc>
                  <a:spcPts val="1550"/>
                </a:lnSpc>
                <a:buFont typeface="Arial"/>
                <a:buNone/>
              </a:pPr>
              <a:r>
                <a:rPr lang="en-US" sz="1200" dirty="0">
                  <a:solidFill>
                    <a:srgbClr val="002060"/>
                  </a:solidFill>
                </a:rPr>
                <a:t>Cardiac conditions</a:t>
              </a:r>
            </a:p>
            <a:p>
              <a:pPr marL="274320" indent="0">
                <a:lnSpc>
                  <a:spcPts val="1550"/>
                </a:lnSpc>
                <a:buFont typeface="Arial"/>
                <a:buNone/>
              </a:pPr>
              <a:r>
                <a:rPr lang="en-US" sz="1200" dirty="0">
                  <a:solidFill>
                    <a:srgbClr val="002060"/>
                  </a:solidFill>
                </a:rPr>
                <a:t>Diabetes</a:t>
              </a:r>
            </a:p>
            <a:p>
              <a:pPr marL="274320" indent="0">
                <a:lnSpc>
                  <a:spcPts val="1550"/>
                </a:lnSpc>
                <a:buFont typeface="Arial"/>
                <a:buNone/>
              </a:pPr>
              <a:r>
                <a:rPr lang="en-US" sz="1200" dirty="0">
                  <a:solidFill>
                    <a:srgbClr val="002060"/>
                  </a:solidFill>
                </a:rPr>
                <a:t>Chronic pain</a:t>
              </a:r>
            </a:p>
            <a:p>
              <a:pPr marL="274320" indent="0">
                <a:lnSpc>
                  <a:spcPts val="1550"/>
                </a:lnSpc>
                <a:buFont typeface="Arial"/>
                <a:buNone/>
              </a:pPr>
              <a:r>
                <a:rPr lang="en-US" sz="1200" dirty="0">
                  <a:solidFill>
                    <a:srgbClr val="002060"/>
                  </a:solidFill>
                </a:rPr>
                <a:t>Cancer</a:t>
              </a:r>
            </a:p>
            <a:p>
              <a:pPr marL="0" indent="0">
                <a:lnSpc>
                  <a:spcPts val="1550"/>
                </a:lnSpc>
                <a:spcBef>
                  <a:spcPts val="1200"/>
                </a:spcBef>
                <a:buFont typeface="Arial"/>
                <a:buNone/>
              </a:pPr>
              <a:r>
                <a:rPr lang="en-US" sz="1200" dirty="0">
                  <a:solidFill>
                    <a:srgbClr val="002060"/>
                  </a:solidFill>
                </a:rPr>
                <a:t>The program is provided by  </a:t>
              </a:r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1416756" y="1634064"/>
              <a:ext cx="6917266" cy="897469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400" b="1" kern="1200">
                  <a:solidFill>
                    <a:schemeClr val="accent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 smtClean="0">
                  <a:solidFill>
                    <a:srgbClr val="00A8F7"/>
                  </a:solidFill>
                </a:rPr>
                <a:t>Get members the support they need </a:t>
              </a:r>
              <a:r>
                <a:rPr lang="en-US" dirty="0" smtClean="0"/>
                <a:t>when they may need it. 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965570" y="2565400"/>
              <a:ext cx="0" cy="3797300"/>
            </a:xfrm>
            <a:prstGeom prst="line">
              <a:avLst/>
            </a:prstGeom>
            <a:ln w="9525" cmpd="sng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606021" y="5596653"/>
              <a:ext cx="351880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lang="en-US" sz="1200" b="1" dirty="0" smtClean="0">
                  <a:solidFill>
                    <a:srgbClr val="FFFFFF"/>
                  </a:solidFill>
                </a:rPr>
                <a:t>UnitedHealthcare</a:t>
              </a:r>
              <a:r>
                <a:rPr lang="en-US" sz="1200" b="1" baseline="30000" dirty="0" smtClean="0">
                  <a:solidFill>
                    <a:srgbClr val="FFFFFF"/>
                  </a:solidFill>
                </a:rPr>
                <a:t>®</a:t>
              </a:r>
              <a:r>
                <a:rPr lang="en-US" sz="1200" b="1" dirty="0" smtClean="0">
                  <a:solidFill>
                    <a:srgbClr val="FFFFFF"/>
                  </a:solidFill>
                </a:rPr>
                <a:t> </a:t>
              </a:r>
              <a:r>
                <a:rPr lang="en-US" sz="1200" b="1" dirty="0">
                  <a:solidFill>
                    <a:srgbClr val="FFFFFF"/>
                  </a:solidFill>
                </a:rPr>
                <a:t>and </a:t>
              </a:r>
              <a:r>
                <a:rPr lang="en-US" sz="1200" b="1" dirty="0" err="1">
                  <a:solidFill>
                    <a:srgbClr val="FFFFFF"/>
                  </a:solidFill>
                </a:rPr>
                <a:t>AbleTo</a:t>
              </a:r>
              <a:r>
                <a:rPr lang="en-US" sz="1200" b="1" dirty="0">
                  <a:solidFill>
                    <a:srgbClr val="FFFFFF"/>
                  </a:solidFill>
                </a:rPr>
                <a:t> working together to help members live healthier lives.</a:t>
              </a:r>
            </a:p>
          </p:txBody>
        </p: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5185102" y="2698220"/>
              <a:ext cx="3148051" cy="487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ts val="1550"/>
                </a:lnSpc>
                <a:spcAft>
                  <a:spcPts val="2400"/>
                </a:spcAft>
                <a:defRPr/>
              </a:pPr>
              <a:r>
                <a:rPr lang="en-US" sz="1200" b="1" dirty="0">
                  <a:solidFill>
                    <a:srgbClr val="003DA1"/>
                  </a:solidFill>
                </a:rPr>
                <a:t>Proactive </a:t>
              </a:r>
              <a:r>
                <a:rPr lang="en-US" sz="1200" dirty="0">
                  <a:solidFill>
                    <a:srgbClr val="002060"/>
                  </a:solidFill>
                </a:rPr>
                <a:t>identification and engagement encourage participation.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416756" y="3918806"/>
              <a:ext cx="164606" cy="117550"/>
            </a:xfrm>
            <a:custGeom>
              <a:avLst/>
              <a:gdLst>
                <a:gd name="connsiteX0" fmla="*/ 0 w 329963"/>
                <a:gd name="connsiteY0" fmla="*/ 56028 h 192986"/>
                <a:gd name="connsiteX1" fmla="*/ 105837 w 329963"/>
                <a:gd name="connsiteY1" fmla="*/ 192986 h 192986"/>
                <a:gd name="connsiteX2" fmla="*/ 329963 w 329963"/>
                <a:gd name="connsiteY2" fmla="*/ 0 h 192986"/>
                <a:gd name="connsiteX0" fmla="*/ 0 w 342414"/>
                <a:gd name="connsiteY0" fmla="*/ 93380 h 192986"/>
                <a:gd name="connsiteX1" fmla="*/ 118288 w 342414"/>
                <a:gd name="connsiteY1" fmla="*/ 192986 h 192986"/>
                <a:gd name="connsiteX2" fmla="*/ 342414 w 342414"/>
                <a:gd name="connsiteY2" fmla="*/ 0 h 192986"/>
                <a:gd name="connsiteX0" fmla="*/ 0 w 336188"/>
                <a:gd name="connsiteY0" fmla="*/ 124506 h 224112"/>
                <a:gd name="connsiteX1" fmla="*/ 118288 w 336188"/>
                <a:gd name="connsiteY1" fmla="*/ 224112 h 224112"/>
                <a:gd name="connsiteX2" fmla="*/ 336188 w 336188"/>
                <a:gd name="connsiteY2" fmla="*/ 0 h 22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188" h="224112">
                  <a:moveTo>
                    <a:pt x="0" y="124506"/>
                  </a:moveTo>
                  <a:lnTo>
                    <a:pt x="118288" y="224112"/>
                  </a:lnTo>
                  <a:lnTo>
                    <a:pt x="336188" y="0"/>
                  </a:lnTo>
                </a:path>
              </a:pathLst>
            </a:custGeom>
            <a:ln w="38100" cmpd="sng">
              <a:solidFill>
                <a:schemeClr val="tx1"/>
              </a:solidFill>
              <a:miter lim="800000"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rgbClr val="003DA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416756" y="4187066"/>
              <a:ext cx="164606" cy="117550"/>
            </a:xfrm>
            <a:custGeom>
              <a:avLst/>
              <a:gdLst>
                <a:gd name="connsiteX0" fmla="*/ 0 w 329963"/>
                <a:gd name="connsiteY0" fmla="*/ 56028 h 192986"/>
                <a:gd name="connsiteX1" fmla="*/ 105837 w 329963"/>
                <a:gd name="connsiteY1" fmla="*/ 192986 h 192986"/>
                <a:gd name="connsiteX2" fmla="*/ 329963 w 329963"/>
                <a:gd name="connsiteY2" fmla="*/ 0 h 192986"/>
                <a:gd name="connsiteX0" fmla="*/ 0 w 342414"/>
                <a:gd name="connsiteY0" fmla="*/ 93380 h 192986"/>
                <a:gd name="connsiteX1" fmla="*/ 118288 w 342414"/>
                <a:gd name="connsiteY1" fmla="*/ 192986 h 192986"/>
                <a:gd name="connsiteX2" fmla="*/ 342414 w 342414"/>
                <a:gd name="connsiteY2" fmla="*/ 0 h 192986"/>
                <a:gd name="connsiteX0" fmla="*/ 0 w 336188"/>
                <a:gd name="connsiteY0" fmla="*/ 124506 h 224112"/>
                <a:gd name="connsiteX1" fmla="*/ 118288 w 336188"/>
                <a:gd name="connsiteY1" fmla="*/ 224112 h 224112"/>
                <a:gd name="connsiteX2" fmla="*/ 336188 w 336188"/>
                <a:gd name="connsiteY2" fmla="*/ 0 h 22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188" h="224112">
                  <a:moveTo>
                    <a:pt x="0" y="124506"/>
                  </a:moveTo>
                  <a:lnTo>
                    <a:pt x="118288" y="224112"/>
                  </a:lnTo>
                  <a:lnTo>
                    <a:pt x="336188" y="0"/>
                  </a:lnTo>
                </a:path>
              </a:pathLst>
            </a:custGeom>
            <a:ln w="38100" cmpd="sng">
              <a:solidFill>
                <a:schemeClr val="tx1"/>
              </a:solidFill>
              <a:miter lim="800000"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rgbClr val="003DA1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16756" y="4455326"/>
              <a:ext cx="164606" cy="117550"/>
            </a:xfrm>
            <a:custGeom>
              <a:avLst/>
              <a:gdLst>
                <a:gd name="connsiteX0" fmla="*/ 0 w 329963"/>
                <a:gd name="connsiteY0" fmla="*/ 56028 h 192986"/>
                <a:gd name="connsiteX1" fmla="*/ 105837 w 329963"/>
                <a:gd name="connsiteY1" fmla="*/ 192986 h 192986"/>
                <a:gd name="connsiteX2" fmla="*/ 329963 w 329963"/>
                <a:gd name="connsiteY2" fmla="*/ 0 h 192986"/>
                <a:gd name="connsiteX0" fmla="*/ 0 w 342414"/>
                <a:gd name="connsiteY0" fmla="*/ 93380 h 192986"/>
                <a:gd name="connsiteX1" fmla="*/ 118288 w 342414"/>
                <a:gd name="connsiteY1" fmla="*/ 192986 h 192986"/>
                <a:gd name="connsiteX2" fmla="*/ 342414 w 342414"/>
                <a:gd name="connsiteY2" fmla="*/ 0 h 192986"/>
                <a:gd name="connsiteX0" fmla="*/ 0 w 336188"/>
                <a:gd name="connsiteY0" fmla="*/ 124506 h 224112"/>
                <a:gd name="connsiteX1" fmla="*/ 118288 w 336188"/>
                <a:gd name="connsiteY1" fmla="*/ 224112 h 224112"/>
                <a:gd name="connsiteX2" fmla="*/ 336188 w 336188"/>
                <a:gd name="connsiteY2" fmla="*/ 0 h 22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188" h="224112">
                  <a:moveTo>
                    <a:pt x="0" y="124506"/>
                  </a:moveTo>
                  <a:lnTo>
                    <a:pt x="118288" y="224112"/>
                  </a:lnTo>
                  <a:lnTo>
                    <a:pt x="336188" y="0"/>
                  </a:lnTo>
                </a:path>
              </a:pathLst>
            </a:custGeom>
            <a:ln w="38100" cmpd="sng">
              <a:solidFill>
                <a:schemeClr val="tx1"/>
              </a:solidFill>
              <a:miter lim="800000"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rgbClr val="003DA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416756" y="4723585"/>
              <a:ext cx="164606" cy="117550"/>
            </a:xfrm>
            <a:custGeom>
              <a:avLst/>
              <a:gdLst>
                <a:gd name="connsiteX0" fmla="*/ 0 w 329963"/>
                <a:gd name="connsiteY0" fmla="*/ 56028 h 192986"/>
                <a:gd name="connsiteX1" fmla="*/ 105837 w 329963"/>
                <a:gd name="connsiteY1" fmla="*/ 192986 h 192986"/>
                <a:gd name="connsiteX2" fmla="*/ 329963 w 329963"/>
                <a:gd name="connsiteY2" fmla="*/ 0 h 192986"/>
                <a:gd name="connsiteX0" fmla="*/ 0 w 342414"/>
                <a:gd name="connsiteY0" fmla="*/ 93380 h 192986"/>
                <a:gd name="connsiteX1" fmla="*/ 118288 w 342414"/>
                <a:gd name="connsiteY1" fmla="*/ 192986 h 192986"/>
                <a:gd name="connsiteX2" fmla="*/ 342414 w 342414"/>
                <a:gd name="connsiteY2" fmla="*/ 0 h 192986"/>
                <a:gd name="connsiteX0" fmla="*/ 0 w 336188"/>
                <a:gd name="connsiteY0" fmla="*/ 124506 h 224112"/>
                <a:gd name="connsiteX1" fmla="*/ 118288 w 336188"/>
                <a:gd name="connsiteY1" fmla="*/ 224112 h 224112"/>
                <a:gd name="connsiteX2" fmla="*/ 336188 w 336188"/>
                <a:gd name="connsiteY2" fmla="*/ 0 h 22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188" h="224112">
                  <a:moveTo>
                    <a:pt x="0" y="124506"/>
                  </a:moveTo>
                  <a:lnTo>
                    <a:pt x="118288" y="224112"/>
                  </a:lnTo>
                  <a:lnTo>
                    <a:pt x="336188" y="0"/>
                  </a:lnTo>
                </a:path>
              </a:pathLst>
            </a:custGeom>
            <a:ln w="38100" cmpd="sng">
              <a:solidFill>
                <a:schemeClr val="tx1"/>
              </a:solidFill>
              <a:miter lim="800000"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rgbClr val="003DA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315859" y="4508437"/>
              <a:ext cx="759424" cy="759424"/>
            </a:xfrm>
            <a:prstGeom prst="ellipse">
              <a:avLst/>
            </a:prstGeom>
            <a:solidFill>
              <a:srgbClr val="C0E9FF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solidFill>
                  <a:srgbClr val="646D72"/>
                </a:solidFill>
                <a:ea typeface="ＭＳ Ｐゴシック" pitchFamily="34" charset="-128"/>
                <a:cs typeface="Arial"/>
              </a:endParaRPr>
            </a:p>
          </p:txBody>
        </p:sp>
        <p:grpSp>
          <p:nvGrpSpPr>
            <p:cNvPr id="16" name="Group 15"/>
            <p:cNvGrpSpPr>
              <a:grpSpLocks noChangeAspect="1"/>
            </p:cNvGrpSpPr>
            <p:nvPr/>
          </p:nvGrpSpPr>
          <p:grpSpPr bwMode="auto">
            <a:xfrm>
              <a:off x="4482864" y="4659272"/>
              <a:ext cx="463043" cy="420126"/>
              <a:chOff x="4964" y="1833"/>
              <a:chExt cx="410" cy="372"/>
            </a:xfrm>
            <a:solidFill>
              <a:srgbClr val="003DA1"/>
            </a:solidFill>
          </p:grpSpPr>
          <p:sp>
            <p:nvSpPr>
              <p:cNvPr id="17" name="Freeform 16"/>
              <p:cNvSpPr>
                <a:spLocks noEditPoints="1"/>
              </p:cNvSpPr>
              <p:nvPr/>
            </p:nvSpPr>
            <p:spPr bwMode="auto">
              <a:xfrm>
                <a:off x="4964" y="1963"/>
                <a:ext cx="138" cy="242"/>
              </a:xfrm>
              <a:custGeom>
                <a:avLst/>
                <a:gdLst>
                  <a:gd name="T0" fmla="*/ 13 w 98"/>
                  <a:gd name="T1" fmla="*/ 163 h 177"/>
                  <a:gd name="T2" fmla="*/ 13 w 98"/>
                  <a:gd name="T3" fmla="*/ 163 h 177"/>
                  <a:gd name="T4" fmla="*/ 85 w 98"/>
                  <a:gd name="T5" fmla="*/ 163 h 177"/>
                  <a:gd name="T6" fmla="*/ 85 w 98"/>
                  <a:gd name="T7" fmla="*/ 14 h 177"/>
                  <a:gd name="T8" fmla="*/ 13 w 98"/>
                  <a:gd name="T9" fmla="*/ 14 h 177"/>
                  <a:gd name="T10" fmla="*/ 13 w 98"/>
                  <a:gd name="T11" fmla="*/ 163 h 177"/>
                  <a:gd name="T12" fmla="*/ 91 w 98"/>
                  <a:gd name="T13" fmla="*/ 177 h 177"/>
                  <a:gd name="T14" fmla="*/ 91 w 98"/>
                  <a:gd name="T15" fmla="*/ 177 h 177"/>
                  <a:gd name="T16" fmla="*/ 6 w 98"/>
                  <a:gd name="T17" fmla="*/ 177 h 177"/>
                  <a:gd name="T18" fmla="*/ 0 w 98"/>
                  <a:gd name="T19" fmla="*/ 170 h 177"/>
                  <a:gd name="T20" fmla="*/ 0 w 98"/>
                  <a:gd name="T21" fmla="*/ 7 h 177"/>
                  <a:gd name="T22" fmla="*/ 6 w 98"/>
                  <a:gd name="T23" fmla="*/ 0 h 177"/>
                  <a:gd name="T24" fmla="*/ 91 w 98"/>
                  <a:gd name="T25" fmla="*/ 0 h 177"/>
                  <a:gd name="T26" fmla="*/ 98 w 98"/>
                  <a:gd name="T27" fmla="*/ 7 h 177"/>
                  <a:gd name="T28" fmla="*/ 98 w 98"/>
                  <a:gd name="T29" fmla="*/ 170 h 177"/>
                  <a:gd name="T30" fmla="*/ 91 w 98"/>
                  <a:gd name="T31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8" h="177">
                    <a:moveTo>
                      <a:pt x="13" y="163"/>
                    </a:moveTo>
                    <a:lnTo>
                      <a:pt x="13" y="163"/>
                    </a:lnTo>
                    <a:lnTo>
                      <a:pt x="85" y="163"/>
                    </a:lnTo>
                    <a:lnTo>
                      <a:pt x="85" y="14"/>
                    </a:lnTo>
                    <a:lnTo>
                      <a:pt x="13" y="14"/>
                    </a:lnTo>
                    <a:lnTo>
                      <a:pt x="13" y="163"/>
                    </a:lnTo>
                    <a:close/>
                    <a:moveTo>
                      <a:pt x="91" y="177"/>
                    </a:moveTo>
                    <a:lnTo>
                      <a:pt x="91" y="177"/>
                    </a:lnTo>
                    <a:lnTo>
                      <a:pt x="6" y="177"/>
                    </a:lnTo>
                    <a:cubicBezTo>
                      <a:pt x="2" y="177"/>
                      <a:pt x="0" y="174"/>
                      <a:pt x="0" y="170"/>
                    </a:cubicBezTo>
                    <a:lnTo>
                      <a:pt x="0" y="7"/>
                    </a:lnTo>
                    <a:cubicBezTo>
                      <a:pt x="0" y="3"/>
                      <a:pt x="2" y="0"/>
                      <a:pt x="6" y="0"/>
                    </a:cubicBezTo>
                    <a:lnTo>
                      <a:pt x="91" y="0"/>
                    </a:lnTo>
                    <a:cubicBezTo>
                      <a:pt x="95" y="0"/>
                      <a:pt x="98" y="3"/>
                      <a:pt x="98" y="7"/>
                    </a:cubicBezTo>
                    <a:lnTo>
                      <a:pt x="98" y="170"/>
                    </a:lnTo>
                    <a:cubicBezTo>
                      <a:pt x="98" y="174"/>
                      <a:pt x="95" y="177"/>
                      <a:pt x="91" y="17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en-US" dirty="0">
                  <a:solidFill>
                    <a:srgbClr val="003DA1"/>
                  </a:solidFill>
                </a:endParaRPr>
              </a:p>
            </p:txBody>
          </p:sp>
          <p:sp>
            <p:nvSpPr>
              <p:cNvPr id="18" name="Freeform 17"/>
              <p:cNvSpPr>
                <a:spLocks noEditPoints="1"/>
              </p:cNvSpPr>
              <p:nvPr/>
            </p:nvSpPr>
            <p:spPr bwMode="auto">
              <a:xfrm>
                <a:off x="5082" y="1833"/>
                <a:ext cx="292" cy="367"/>
              </a:xfrm>
              <a:custGeom>
                <a:avLst/>
                <a:gdLst>
                  <a:gd name="T0" fmla="*/ 14 w 208"/>
                  <a:gd name="T1" fmla="*/ 236 h 268"/>
                  <a:gd name="T2" fmla="*/ 14 w 208"/>
                  <a:gd name="T3" fmla="*/ 236 h 268"/>
                  <a:gd name="T4" fmla="*/ 42 w 208"/>
                  <a:gd name="T5" fmla="*/ 255 h 268"/>
                  <a:gd name="T6" fmla="*/ 156 w 208"/>
                  <a:gd name="T7" fmla="*/ 255 h 268"/>
                  <a:gd name="T8" fmla="*/ 169 w 208"/>
                  <a:gd name="T9" fmla="*/ 242 h 268"/>
                  <a:gd name="T10" fmla="*/ 161 w 208"/>
                  <a:gd name="T11" fmla="*/ 230 h 268"/>
                  <a:gd name="T12" fmla="*/ 154 w 208"/>
                  <a:gd name="T13" fmla="*/ 223 h 268"/>
                  <a:gd name="T14" fmla="*/ 161 w 208"/>
                  <a:gd name="T15" fmla="*/ 216 h 268"/>
                  <a:gd name="T16" fmla="*/ 168 w 208"/>
                  <a:gd name="T17" fmla="*/ 216 h 268"/>
                  <a:gd name="T18" fmla="*/ 181 w 208"/>
                  <a:gd name="T19" fmla="*/ 204 h 268"/>
                  <a:gd name="T20" fmla="*/ 168 w 208"/>
                  <a:gd name="T21" fmla="*/ 191 h 268"/>
                  <a:gd name="T22" fmla="*/ 161 w 208"/>
                  <a:gd name="T23" fmla="*/ 184 h 268"/>
                  <a:gd name="T24" fmla="*/ 168 w 208"/>
                  <a:gd name="T25" fmla="*/ 178 h 268"/>
                  <a:gd name="T26" fmla="*/ 173 w 208"/>
                  <a:gd name="T27" fmla="*/ 178 h 268"/>
                  <a:gd name="T28" fmla="*/ 185 w 208"/>
                  <a:gd name="T29" fmla="*/ 165 h 268"/>
                  <a:gd name="T30" fmla="*/ 173 w 208"/>
                  <a:gd name="T31" fmla="*/ 153 h 268"/>
                  <a:gd name="T32" fmla="*/ 166 w 208"/>
                  <a:gd name="T33" fmla="*/ 146 h 268"/>
                  <a:gd name="T34" fmla="*/ 173 w 208"/>
                  <a:gd name="T35" fmla="*/ 139 h 268"/>
                  <a:gd name="T36" fmla="*/ 182 w 208"/>
                  <a:gd name="T37" fmla="*/ 139 h 268"/>
                  <a:gd name="T38" fmla="*/ 194 w 208"/>
                  <a:gd name="T39" fmla="*/ 127 h 268"/>
                  <a:gd name="T40" fmla="*/ 182 w 208"/>
                  <a:gd name="T41" fmla="*/ 114 h 268"/>
                  <a:gd name="T42" fmla="*/ 90 w 208"/>
                  <a:gd name="T43" fmla="*/ 114 h 268"/>
                  <a:gd name="T44" fmla="*/ 85 w 208"/>
                  <a:gd name="T45" fmla="*/ 111 h 268"/>
                  <a:gd name="T46" fmla="*/ 84 w 208"/>
                  <a:gd name="T47" fmla="*/ 105 h 268"/>
                  <a:gd name="T48" fmla="*/ 96 w 208"/>
                  <a:gd name="T49" fmla="*/ 59 h 268"/>
                  <a:gd name="T50" fmla="*/ 88 w 208"/>
                  <a:gd name="T51" fmla="*/ 32 h 268"/>
                  <a:gd name="T52" fmla="*/ 73 w 208"/>
                  <a:gd name="T53" fmla="*/ 14 h 268"/>
                  <a:gd name="T54" fmla="*/ 61 w 208"/>
                  <a:gd name="T55" fmla="*/ 14 h 268"/>
                  <a:gd name="T56" fmla="*/ 63 w 208"/>
                  <a:gd name="T57" fmla="*/ 60 h 268"/>
                  <a:gd name="T58" fmla="*/ 62 w 208"/>
                  <a:gd name="T59" fmla="*/ 64 h 268"/>
                  <a:gd name="T60" fmla="*/ 32 w 208"/>
                  <a:gd name="T61" fmla="*/ 116 h 268"/>
                  <a:gd name="T62" fmla="*/ 16 w 208"/>
                  <a:gd name="T63" fmla="*/ 130 h 268"/>
                  <a:gd name="T64" fmla="*/ 14 w 208"/>
                  <a:gd name="T65" fmla="*/ 131 h 268"/>
                  <a:gd name="T66" fmla="*/ 14 w 208"/>
                  <a:gd name="T67" fmla="*/ 132 h 268"/>
                  <a:gd name="T68" fmla="*/ 14 w 208"/>
                  <a:gd name="T69" fmla="*/ 135 h 268"/>
                  <a:gd name="T70" fmla="*/ 14 w 208"/>
                  <a:gd name="T71" fmla="*/ 236 h 268"/>
                  <a:gd name="T72" fmla="*/ 156 w 208"/>
                  <a:gd name="T73" fmla="*/ 268 h 268"/>
                  <a:gd name="T74" fmla="*/ 156 w 208"/>
                  <a:gd name="T75" fmla="*/ 268 h 268"/>
                  <a:gd name="T76" fmla="*/ 41 w 208"/>
                  <a:gd name="T77" fmla="*/ 268 h 268"/>
                  <a:gd name="T78" fmla="*/ 1 w 208"/>
                  <a:gd name="T79" fmla="*/ 239 h 268"/>
                  <a:gd name="T80" fmla="*/ 1 w 208"/>
                  <a:gd name="T81" fmla="*/ 133 h 268"/>
                  <a:gd name="T82" fmla="*/ 4 w 208"/>
                  <a:gd name="T83" fmla="*/ 121 h 268"/>
                  <a:gd name="T84" fmla="*/ 10 w 208"/>
                  <a:gd name="T85" fmla="*/ 118 h 268"/>
                  <a:gd name="T86" fmla="*/ 20 w 208"/>
                  <a:gd name="T87" fmla="*/ 110 h 268"/>
                  <a:gd name="T88" fmla="*/ 49 w 208"/>
                  <a:gd name="T89" fmla="*/ 59 h 268"/>
                  <a:gd name="T90" fmla="*/ 48 w 208"/>
                  <a:gd name="T91" fmla="*/ 13 h 268"/>
                  <a:gd name="T92" fmla="*/ 63 w 208"/>
                  <a:gd name="T93" fmla="*/ 1 h 268"/>
                  <a:gd name="T94" fmla="*/ 101 w 208"/>
                  <a:gd name="T95" fmla="*/ 28 h 268"/>
                  <a:gd name="T96" fmla="*/ 109 w 208"/>
                  <a:gd name="T97" fmla="*/ 59 h 268"/>
                  <a:gd name="T98" fmla="*/ 99 w 208"/>
                  <a:gd name="T99" fmla="*/ 101 h 268"/>
                  <a:gd name="T100" fmla="*/ 182 w 208"/>
                  <a:gd name="T101" fmla="*/ 101 h 268"/>
                  <a:gd name="T102" fmla="*/ 208 w 208"/>
                  <a:gd name="T103" fmla="*/ 127 h 268"/>
                  <a:gd name="T104" fmla="*/ 194 w 208"/>
                  <a:gd name="T105" fmla="*/ 150 h 268"/>
                  <a:gd name="T106" fmla="*/ 199 w 208"/>
                  <a:gd name="T107" fmla="*/ 165 h 268"/>
                  <a:gd name="T108" fmla="*/ 187 w 208"/>
                  <a:gd name="T109" fmla="*/ 187 h 268"/>
                  <a:gd name="T110" fmla="*/ 194 w 208"/>
                  <a:gd name="T111" fmla="*/ 204 h 268"/>
                  <a:gd name="T112" fmla="*/ 178 w 208"/>
                  <a:gd name="T113" fmla="*/ 228 h 268"/>
                  <a:gd name="T114" fmla="*/ 182 w 208"/>
                  <a:gd name="T115" fmla="*/ 242 h 268"/>
                  <a:gd name="T116" fmla="*/ 156 w 208"/>
                  <a:gd name="T117" fmla="*/ 268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8" h="268">
                    <a:moveTo>
                      <a:pt x="14" y="236"/>
                    </a:moveTo>
                    <a:lnTo>
                      <a:pt x="14" y="236"/>
                    </a:lnTo>
                    <a:cubicBezTo>
                      <a:pt x="20" y="241"/>
                      <a:pt x="38" y="254"/>
                      <a:pt x="42" y="255"/>
                    </a:cubicBezTo>
                    <a:lnTo>
                      <a:pt x="156" y="255"/>
                    </a:lnTo>
                    <a:cubicBezTo>
                      <a:pt x="163" y="255"/>
                      <a:pt x="169" y="249"/>
                      <a:pt x="169" y="242"/>
                    </a:cubicBezTo>
                    <a:cubicBezTo>
                      <a:pt x="169" y="235"/>
                      <a:pt x="164" y="230"/>
                      <a:pt x="161" y="230"/>
                    </a:cubicBezTo>
                    <a:cubicBezTo>
                      <a:pt x="157" y="230"/>
                      <a:pt x="154" y="227"/>
                      <a:pt x="154" y="223"/>
                    </a:cubicBezTo>
                    <a:cubicBezTo>
                      <a:pt x="154" y="219"/>
                      <a:pt x="157" y="216"/>
                      <a:pt x="161" y="216"/>
                    </a:cubicBezTo>
                    <a:lnTo>
                      <a:pt x="168" y="216"/>
                    </a:lnTo>
                    <a:cubicBezTo>
                      <a:pt x="175" y="216"/>
                      <a:pt x="181" y="211"/>
                      <a:pt x="181" y="204"/>
                    </a:cubicBezTo>
                    <a:cubicBezTo>
                      <a:pt x="181" y="197"/>
                      <a:pt x="175" y="191"/>
                      <a:pt x="168" y="191"/>
                    </a:cubicBezTo>
                    <a:cubicBezTo>
                      <a:pt x="164" y="191"/>
                      <a:pt x="161" y="188"/>
                      <a:pt x="161" y="184"/>
                    </a:cubicBezTo>
                    <a:cubicBezTo>
                      <a:pt x="161" y="181"/>
                      <a:pt x="164" y="178"/>
                      <a:pt x="168" y="178"/>
                    </a:cubicBezTo>
                    <a:lnTo>
                      <a:pt x="173" y="178"/>
                    </a:lnTo>
                    <a:cubicBezTo>
                      <a:pt x="180" y="178"/>
                      <a:pt x="185" y="172"/>
                      <a:pt x="185" y="165"/>
                    </a:cubicBezTo>
                    <a:cubicBezTo>
                      <a:pt x="185" y="158"/>
                      <a:pt x="180" y="153"/>
                      <a:pt x="173" y="153"/>
                    </a:cubicBezTo>
                    <a:cubicBezTo>
                      <a:pt x="169" y="153"/>
                      <a:pt x="166" y="150"/>
                      <a:pt x="166" y="146"/>
                    </a:cubicBezTo>
                    <a:cubicBezTo>
                      <a:pt x="166" y="142"/>
                      <a:pt x="169" y="139"/>
                      <a:pt x="173" y="139"/>
                    </a:cubicBezTo>
                    <a:lnTo>
                      <a:pt x="182" y="139"/>
                    </a:lnTo>
                    <a:cubicBezTo>
                      <a:pt x="189" y="139"/>
                      <a:pt x="194" y="134"/>
                      <a:pt x="194" y="127"/>
                    </a:cubicBezTo>
                    <a:cubicBezTo>
                      <a:pt x="194" y="120"/>
                      <a:pt x="189" y="114"/>
                      <a:pt x="182" y="114"/>
                    </a:cubicBezTo>
                    <a:lnTo>
                      <a:pt x="90" y="114"/>
                    </a:lnTo>
                    <a:cubicBezTo>
                      <a:pt x="88" y="114"/>
                      <a:pt x="86" y="113"/>
                      <a:pt x="85" y="111"/>
                    </a:cubicBezTo>
                    <a:cubicBezTo>
                      <a:pt x="84" y="110"/>
                      <a:pt x="83" y="107"/>
                      <a:pt x="84" y="105"/>
                    </a:cubicBezTo>
                    <a:cubicBezTo>
                      <a:pt x="88" y="91"/>
                      <a:pt x="96" y="65"/>
                      <a:pt x="96" y="59"/>
                    </a:cubicBezTo>
                    <a:cubicBezTo>
                      <a:pt x="96" y="53"/>
                      <a:pt x="91" y="39"/>
                      <a:pt x="88" y="32"/>
                    </a:cubicBezTo>
                    <a:cubicBezTo>
                      <a:pt x="85" y="20"/>
                      <a:pt x="77" y="16"/>
                      <a:pt x="73" y="14"/>
                    </a:cubicBezTo>
                    <a:cubicBezTo>
                      <a:pt x="67" y="12"/>
                      <a:pt x="63" y="13"/>
                      <a:pt x="61" y="14"/>
                    </a:cubicBezTo>
                    <a:lnTo>
                      <a:pt x="63" y="60"/>
                    </a:lnTo>
                    <a:cubicBezTo>
                      <a:pt x="63" y="61"/>
                      <a:pt x="62" y="63"/>
                      <a:pt x="62" y="64"/>
                    </a:cubicBezTo>
                    <a:lnTo>
                      <a:pt x="32" y="116"/>
                    </a:lnTo>
                    <a:cubicBezTo>
                      <a:pt x="31" y="118"/>
                      <a:pt x="29" y="121"/>
                      <a:pt x="16" y="130"/>
                    </a:cubicBezTo>
                    <a:cubicBezTo>
                      <a:pt x="15" y="130"/>
                      <a:pt x="15" y="131"/>
                      <a:pt x="14" y="131"/>
                    </a:cubicBezTo>
                    <a:cubicBezTo>
                      <a:pt x="14" y="131"/>
                      <a:pt x="14" y="132"/>
                      <a:pt x="14" y="132"/>
                    </a:cubicBezTo>
                    <a:lnTo>
                      <a:pt x="14" y="135"/>
                    </a:lnTo>
                    <a:lnTo>
                      <a:pt x="14" y="236"/>
                    </a:lnTo>
                    <a:close/>
                    <a:moveTo>
                      <a:pt x="156" y="268"/>
                    </a:moveTo>
                    <a:lnTo>
                      <a:pt x="156" y="268"/>
                    </a:lnTo>
                    <a:lnTo>
                      <a:pt x="41" y="268"/>
                    </a:lnTo>
                    <a:cubicBezTo>
                      <a:pt x="35" y="268"/>
                      <a:pt x="1" y="247"/>
                      <a:pt x="1" y="239"/>
                    </a:cubicBezTo>
                    <a:lnTo>
                      <a:pt x="1" y="133"/>
                    </a:lnTo>
                    <a:cubicBezTo>
                      <a:pt x="1" y="129"/>
                      <a:pt x="0" y="124"/>
                      <a:pt x="4" y="121"/>
                    </a:cubicBezTo>
                    <a:cubicBezTo>
                      <a:pt x="5" y="119"/>
                      <a:pt x="7" y="118"/>
                      <a:pt x="10" y="118"/>
                    </a:cubicBezTo>
                    <a:cubicBezTo>
                      <a:pt x="14" y="115"/>
                      <a:pt x="18" y="112"/>
                      <a:pt x="20" y="110"/>
                    </a:cubicBezTo>
                    <a:lnTo>
                      <a:pt x="49" y="59"/>
                    </a:lnTo>
                    <a:lnTo>
                      <a:pt x="48" y="13"/>
                    </a:lnTo>
                    <a:cubicBezTo>
                      <a:pt x="48" y="6"/>
                      <a:pt x="54" y="2"/>
                      <a:pt x="63" y="1"/>
                    </a:cubicBezTo>
                    <a:cubicBezTo>
                      <a:pt x="76" y="0"/>
                      <a:pt x="96" y="6"/>
                      <a:pt x="101" y="28"/>
                    </a:cubicBezTo>
                    <a:cubicBezTo>
                      <a:pt x="101" y="29"/>
                      <a:pt x="109" y="49"/>
                      <a:pt x="109" y="59"/>
                    </a:cubicBezTo>
                    <a:cubicBezTo>
                      <a:pt x="109" y="67"/>
                      <a:pt x="103" y="88"/>
                      <a:pt x="99" y="101"/>
                    </a:cubicBezTo>
                    <a:lnTo>
                      <a:pt x="182" y="101"/>
                    </a:lnTo>
                    <a:cubicBezTo>
                      <a:pt x="196" y="101"/>
                      <a:pt x="208" y="112"/>
                      <a:pt x="208" y="127"/>
                    </a:cubicBezTo>
                    <a:cubicBezTo>
                      <a:pt x="208" y="137"/>
                      <a:pt x="202" y="145"/>
                      <a:pt x="194" y="150"/>
                    </a:cubicBezTo>
                    <a:cubicBezTo>
                      <a:pt x="197" y="154"/>
                      <a:pt x="199" y="159"/>
                      <a:pt x="199" y="165"/>
                    </a:cubicBezTo>
                    <a:cubicBezTo>
                      <a:pt x="199" y="174"/>
                      <a:pt x="194" y="182"/>
                      <a:pt x="187" y="187"/>
                    </a:cubicBezTo>
                    <a:cubicBezTo>
                      <a:pt x="191" y="191"/>
                      <a:pt x="194" y="197"/>
                      <a:pt x="194" y="204"/>
                    </a:cubicBezTo>
                    <a:cubicBezTo>
                      <a:pt x="194" y="214"/>
                      <a:pt x="187" y="224"/>
                      <a:pt x="178" y="228"/>
                    </a:cubicBezTo>
                    <a:cubicBezTo>
                      <a:pt x="181" y="232"/>
                      <a:pt x="182" y="237"/>
                      <a:pt x="182" y="242"/>
                    </a:cubicBezTo>
                    <a:cubicBezTo>
                      <a:pt x="182" y="257"/>
                      <a:pt x="170" y="268"/>
                      <a:pt x="156" y="268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en-US" dirty="0">
                  <a:solidFill>
                    <a:srgbClr val="003DA1"/>
                  </a:solidFill>
                </a:endParaRPr>
              </a:p>
            </p:txBody>
          </p:sp>
        </p:grpSp>
        <p:sp>
          <p:nvSpPr>
            <p:cNvPr id="19" name="Oval 18"/>
            <p:cNvSpPr/>
            <p:nvPr/>
          </p:nvSpPr>
          <p:spPr bwMode="auto">
            <a:xfrm>
              <a:off x="4315859" y="3535354"/>
              <a:ext cx="759424" cy="759424"/>
            </a:xfrm>
            <a:prstGeom prst="ellipse">
              <a:avLst/>
            </a:prstGeom>
            <a:solidFill>
              <a:srgbClr val="C0E9FF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solidFill>
                  <a:srgbClr val="646D72"/>
                </a:solidFill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315859" y="2562271"/>
              <a:ext cx="759424" cy="759424"/>
            </a:xfrm>
            <a:prstGeom prst="ellipse">
              <a:avLst/>
            </a:prstGeom>
            <a:solidFill>
              <a:srgbClr val="C0E9FF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200" dirty="0">
                <a:solidFill>
                  <a:srgbClr val="646D72"/>
                </a:solidFill>
                <a:ea typeface="ＭＳ Ｐゴシック" pitchFamily="34" charset="-128"/>
                <a:cs typeface="Arial"/>
              </a:endParaRPr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5185102" y="3671303"/>
              <a:ext cx="3148051" cy="487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ts val="1550"/>
                </a:lnSpc>
                <a:spcAft>
                  <a:spcPts val="2400"/>
                </a:spcAft>
                <a:defRPr/>
              </a:pPr>
              <a:r>
                <a:rPr lang="en-US" sz="1200" b="1" dirty="0">
                  <a:solidFill>
                    <a:srgbClr val="003DA1"/>
                  </a:solidFill>
                </a:rPr>
                <a:t>Timely</a:t>
              </a:r>
              <a:r>
                <a:rPr lang="en-US" sz="1200" dirty="0">
                  <a:solidFill>
                    <a:srgbClr val="003DA1"/>
                  </a:solidFill>
                </a:rPr>
                <a:t> </a:t>
              </a:r>
              <a:r>
                <a:rPr lang="en-US" sz="1200" dirty="0">
                  <a:solidFill>
                    <a:srgbClr val="002060"/>
                  </a:solidFill>
                </a:rPr>
                <a:t>interventions engage individuals at point of need.</a:t>
              </a:r>
            </a:p>
          </p:txBody>
        </p:sp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5185102" y="4644386"/>
              <a:ext cx="3148051" cy="502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algn="l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ts val="1550"/>
                </a:lnSpc>
                <a:spcAft>
                  <a:spcPts val="2400"/>
                </a:spcAft>
                <a:defRPr/>
              </a:pPr>
              <a:r>
                <a:rPr lang="en-US" sz="1200" b="1" dirty="0">
                  <a:solidFill>
                    <a:srgbClr val="003DA1"/>
                  </a:solidFill>
                </a:rPr>
                <a:t>Personalized</a:t>
              </a:r>
              <a:r>
                <a:rPr lang="en-US" sz="1200" dirty="0">
                  <a:solidFill>
                    <a:srgbClr val="003DA1"/>
                  </a:solidFill>
                </a:rPr>
                <a:t> </a:t>
              </a:r>
              <a:r>
                <a:rPr lang="en-US" sz="1200" dirty="0">
                  <a:solidFill>
                    <a:srgbClr val="002060"/>
                  </a:solidFill>
                </a:rPr>
                <a:t>and convenient approach delivers quality, integrated care.</a:t>
              </a:r>
            </a:p>
          </p:txBody>
        </p:sp>
        <p:grpSp>
          <p:nvGrpSpPr>
            <p:cNvPr id="23" name="Group 14"/>
            <p:cNvGrpSpPr>
              <a:grpSpLocks noChangeAspect="1"/>
            </p:cNvGrpSpPr>
            <p:nvPr/>
          </p:nvGrpSpPr>
          <p:grpSpPr bwMode="auto">
            <a:xfrm>
              <a:off x="4448239" y="3662171"/>
              <a:ext cx="494664" cy="494662"/>
              <a:chOff x="3661" y="2367"/>
              <a:chExt cx="474" cy="474"/>
            </a:xfrm>
            <a:solidFill>
              <a:schemeClr val="tx1"/>
            </a:solidFill>
          </p:grpSpPr>
          <p:sp>
            <p:nvSpPr>
              <p:cNvPr id="24" name="Freeform 15"/>
              <p:cNvSpPr>
                <a:spLocks noEditPoints="1"/>
              </p:cNvSpPr>
              <p:nvPr/>
            </p:nvSpPr>
            <p:spPr bwMode="auto">
              <a:xfrm>
                <a:off x="3661" y="2367"/>
                <a:ext cx="474" cy="474"/>
              </a:xfrm>
              <a:custGeom>
                <a:avLst/>
                <a:gdLst>
                  <a:gd name="T0" fmla="*/ 150 w 301"/>
                  <a:gd name="T1" fmla="*/ 14 h 301"/>
                  <a:gd name="T2" fmla="*/ 150 w 301"/>
                  <a:gd name="T3" fmla="*/ 14 h 301"/>
                  <a:gd name="T4" fmla="*/ 15 w 301"/>
                  <a:gd name="T5" fmla="*/ 150 h 301"/>
                  <a:gd name="T6" fmla="*/ 150 w 301"/>
                  <a:gd name="T7" fmla="*/ 286 h 301"/>
                  <a:gd name="T8" fmla="*/ 286 w 301"/>
                  <a:gd name="T9" fmla="*/ 150 h 301"/>
                  <a:gd name="T10" fmla="*/ 150 w 301"/>
                  <a:gd name="T11" fmla="*/ 14 h 301"/>
                  <a:gd name="T12" fmla="*/ 150 w 301"/>
                  <a:gd name="T13" fmla="*/ 301 h 301"/>
                  <a:gd name="T14" fmla="*/ 150 w 301"/>
                  <a:gd name="T15" fmla="*/ 301 h 301"/>
                  <a:gd name="T16" fmla="*/ 0 w 301"/>
                  <a:gd name="T17" fmla="*/ 150 h 301"/>
                  <a:gd name="T18" fmla="*/ 150 w 301"/>
                  <a:gd name="T19" fmla="*/ 0 h 301"/>
                  <a:gd name="T20" fmla="*/ 301 w 301"/>
                  <a:gd name="T21" fmla="*/ 150 h 301"/>
                  <a:gd name="T22" fmla="*/ 150 w 301"/>
                  <a:gd name="T23" fmla="*/ 301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1" h="301">
                    <a:moveTo>
                      <a:pt x="150" y="14"/>
                    </a:moveTo>
                    <a:lnTo>
                      <a:pt x="150" y="14"/>
                    </a:lnTo>
                    <a:cubicBezTo>
                      <a:pt x="75" y="14"/>
                      <a:pt x="15" y="75"/>
                      <a:pt x="15" y="150"/>
                    </a:cubicBezTo>
                    <a:cubicBezTo>
                      <a:pt x="15" y="225"/>
                      <a:pt x="75" y="286"/>
                      <a:pt x="150" y="286"/>
                    </a:cubicBezTo>
                    <a:cubicBezTo>
                      <a:pt x="225" y="286"/>
                      <a:pt x="286" y="225"/>
                      <a:pt x="286" y="150"/>
                    </a:cubicBezTo>
                    <a:cubicBezTo>
                      <a:pt x="286" y="75"/>
                      <a:pt x="225" y="14"/>
                      <a:pt x="150" y="14"/>
                    </a:cubicBezTo>
                    <a:close/>
                    <a:moveTo>
                      <a:pt x="150" y="301"/>
                    </a:moveTo>
                    <a:lnTo>
                      <a:pt x="150" y="301"/>
                    </a:lnTo>
                    <a:cubicBezTo>
                      <a:pt x="67" y="301"/>
                      <a:pt x="0" y="233"/>
                      <a:pt x="0" y="150"/>
                    </a:cubicBezTo>
                    <a:cubicBezTo>
                      <a:pt x="0" y="67"/>
                      <a:pt x="67" y="0"/>
                      <a:pt x="150" y="0"/>
                    </a:cubicBezTo>
                    <a:cubicBezTo>
                      <a:pt x="233" y="0"/>
                      <a:pt x="301" y="67"/>
                      <a:pt x="301" y="150"/>
                    </a:cubicBezTo>
                    <a:cubicBezTo>
                      <a:pt x="301" y="233"/>
                      <a:pt x="233" y="301"/>
                      <a:pt x="150" y="301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en-US" dirty="0">
                  <a:solidFill>
                    <a:srgbClr val="003DA1"/>
                  </a:solidFill>
                </a:endParaRPr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3866" y="2490"/>
                <a:ext cx="132" cy="206"/>
              </a:xfrm>
              <a:custGeom>
                <a:avLst/>
                <a:gdLst>
                  <a:gd name="T0" fmla="*/ 75 w 84"/>
                  <a:gd name="T1" fmla="*/ 131 h 131"/>
                  <a:gd name="T2" fmla="*/ 75 w 84"/>
                  <a:gd name="T3" fmla="*/ 131 h 131"/>
                  <a:gd name="T4" fmla="*/ 72 w 84"/>
                  <a:gd name="T5" fmla="*/ 131 h 131"/>
                  <a:gd name="T6" fmla="*/ 4 w 84"/>
                  <a:gd name="T7" fmla="*/ 98 h 131"/>
                  <a:gd name="T8" fmla="*/ 0 w 84"/>
                  <a:gd name="T9" fmla="*/ 91 h 131"/>
                  <a:gd name="T10" fmla="*/ 0 w 84"/>
                  <a:gd name="T11" fmla="*/ 8 h 131"/>
                  <a:gd name="T12" fmla="*/ 7 w 84"/>
                  <a:gd name="T13" fmla="*/ 0 h 131"/>
                  <a:gd name="T14" fmla="*/ 15 w 84"/>
                  <a:gd name="T15" fmla="*/ 8 h 131"/>
                  <a:gd name="T16" fmla="*/ 15 w 84"/>
                  <a:gd name="T17" fmla="*/ 87 h 131"/>
                  <a:gd name="T18" fmla="*/ 78 w 84"/>
                  <a:gd name="T19" fmla="*/ 117 h 131"/>
                  <a:gd name="T20" fmla="*/ 82 w 84"/>
                  <a:gd name="T21" fmla="*/ 127 h 131"/>
                  <a:gd name="T22" fmla="*/ 75 w 84"/>
                  <a:gd name="T23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131">
                    <a:moveTo>
                      <a:pt x="75" y="131"/>
                    </a:moveTo>
                    <a:lnTo>
                      <a:pt x="75" y="131"/>
                    </a:lnTo>
                    <a:cubicBezTo>
                      <a:pt x="74" y="131"/>
                      <a:pt x="73" y="131"/>
                      <a:pt x="72" y="131"/>
                    </a:cubicBezTo>
                    <a:lnTo>
                      <a:pt x="4" y="98"/>
                    </a:lnTo>
                    <a:cubicBezTo>
                      <a:pt x="1" y="97"/>
                      <a:pt x="0" y="94"/>
                      <a:pt x="0" y="91"/>
                    </a:cubicBezTo>
                    <a:lnTo>
                      <a:pt x="0" y="8"/>
                    </a:lnTo>
                    <a:cubicBezTo>
                      <a:pt x="0" y="4"/>
                      <a:pt x="3" y="0"/>
                      <a:pt x="7" y="0"/>
                    </a:cubicBezTo>
                    <a:cubicBezTo>
                      <a:pt x="11" y="0"/>
                      <a:pt x="15" y="4"/>
                      <a:pt x="15" y="8"/>
                    </a:cubicBezTo>
                    <a:lnTo>
                      <a:pt x="15" y="87"/>
                    </a:lnTo>
                    <a:lnTo>
                      <a:pt x="78" y="117"/>
                    </a:lnTo>
                    <a:cubicBezTo>
                      <a:pt x="82" y="119"/>
                      <a:pt x="84" y="123"/>
                      <a:pt x="82" y="127"/>
                    </a:cubicBezTo>
                    <a:cubicBezTo>
                      <a:pt x="80" y="130"/>
                      <a:pt x="78" y="131"/>
                      <a:pt x="75" y="131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en-US" dirty="0">
                  <a:solidFill>
                    <a:srgbClr val="003DA1"/>
                  </a:solidFill>
                </a:endParaRPr>
              </a:p>
            </p:txBody>
          </p:sp>
        </p:grp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4461559" y="2708374"/>
              <a:ext cx="468024" cy="467218"/>
            </a:xfrm>
            <a:custGeom>
              <a:avLst/>
              <a:gdLst>
                <a:gd name="T0" fmla="*/ 286 w 304"/>
                <a:gd name="T1" fmla="*/ 267 h 304"/>
                <a:gd name="T2" fmla="*/ 286 w 304"/>
                <a:gd name="T3" fmla="*/ 267 h 304"/>
                <a:gd name="T4" fmla="*/ 267 w 304"/>
                <a:gd name="T5" fmla="*/ 286 h 304"/>
                <a:gd name="T6" fmla="*/ 259 w 304"/>
                <a:gd name="T7" fmla="*/ 287 h 304"/>
                <a:gd name="T8" fmla="*/ 182 w 304"/>
                <a:gd name="T9" fmla="*/ 210 h 304"/>
                <a:gd name="T10" fmla="*/ 183 w 304"/>
                <a:gd name="T11" fmla="*/ 202 h 304"/>
                <a:gd name="T12" fmla="*/ 202 w 304"/>
                <a:gd name="T13" fmla="*/ 183 h 304"/>
                <a:gd name="T14" fmla="*/ 207 w 304"/>
                <a:gd name="T15" fmla="*/ 181 h 304"/>
                <a:gd name="T16" fmla="*/ 211 w 304"/>
                <a:gd name="T17" fmla="*/ 182 h 304"/>
                <a:gd name="T18" fmla="*/ 220 w 304"/>
                <a:gd name="T19" fmla="*/ 191 h 304"/>
                <a:gd name="T20" fmla="*/ 205 w 304"/>
                <a:gd name="T21" fmla="*/ 206 h 304"/>
                <a:gd name="T22" fmla="*/ 205 w 304"/>
                <a:gd name="T23" fmla="*/ 211 h 304"/>
                <a:gd name="T24" fmla="*/ 208 w 304"/>
                <a:gd name="T25" fmla="*/ 212 h 304"/>
                <a:gd name="T26" fmla="*/ 211 w 304"/>
                <a:gd name="T27" fmla="*/ 211 h 304"/>
                <a:gd name="T28" fmla="*/ 225 w 304"/>
                <a:gd name="T29" fmla="*/ 197 h 304"/>
                <a:gd name="T30" fmla="*/ 246 w 304"/>
                <a:gd name="T31" fmla="*/ 217 h 304"/>
                <a:gd name="T32" fmla="*/ 232 w 304"/>
                <a:gd name="T33" fmla="*/ 232 h 304"/>
                <a:gd name="T34" fmla="*/ 232 w 304"/>
                <a:gd name="T35" fmla="*/ 237 h 304"/>
                <a:gd name="T36" fmla="*/ 234 w 304"/>
                <a:gd name="T37" fmla="*/ 239 h 304"/>
                <a:gd name="T38" fmla="*/ 237 w 304"/>
                <a:gd name="T39" fmla="*/ 237 h 304"/>
                <a:gd name="T40" fmla="*/ 252 w 304"/>
                <a:gd name="T41" fmla="*/ 223 h 304"/>
                <a:gd name="T42" fmla="*/ 272 w 304"/>
                <a:gd name="T43" fmla="*/ 244 h 304"/>
                <a:gd name="T44" fmla="*/ 258 w 304"/>
                <a:gd name="T45" fmla="*/ 258 h 304"/>
                <a:gd name="T46" fmla="*/ 258 w 304"/>
                <a:gd name="T47" fmla="*/ 264 h 304"/>
                <a:gd name="T48" fmla="*/ 260 w 304"/>
                <a:gd name="T49" fmla="*/ 265 h 304"/>
                <a:gd name="T50" fmla="*/ 263 w 304"/>
                <a:gd name="T51" fmla="*/ 264 h 304"/>
                <a:gd name="T52" fmla="*/ 278 w 304"/>
                <a:gd name="T53" fmla="*/ 249 h 304"/>
                <a:gd name="T54" fmla="*/ 287 w 304"/>
                <a:gd name="T55" fmla="*/ 258 h 304"/>
                <a:gd name="T56" fmla="*/ 288 w 304"/>
                <a:gd name="T57" fmla="*/ 262 h 304"/>
                <a:gd name="T58" fmla="*/ 286 w 304"/>
                <a:gd name="T59" fmla="*/ 267 h 304"/>
                <a:gd name="T60" fmla="*/ 15 w 304"/>
                <a:gd name="T61" fmla="*/ 96 h 304"/>
                <a:gd name="T62" fmla="*/ 15 w 304"/>
                <a:gd name="T63" fmla="*/ 96 h 304"/>
                <a:gd name="T64" fmla="*/ 96 w 304"/>
                <a:gd name="T65" fmla="*/ 14 h 304"/>
                <a:gd name="T66" fmla="*/ 178 w 304"/>
                <a:gd name="T67" fmla="*/ 96 h 304"/>
                <a:gd name="T68" fmla="*/ 96 w 304"/>
                <a:gd name="T69" fmla="*/ 178 h 304"/>
                <a:gd name="T70" fmla="*/ 15 w 304"/>
                <a:gd name="T71" fmla="*/ 96 h 304"/>
                <a:gd name="T72" fmla="*/ 298 w 304"/>
                <a:gd name="T73" fmla="*/ 248 h 304"/>
                <a:gd name="T74" fmla="*/ 298 w 304"/>
                <a:gd name="T75" fmla="*/ 248 h 304"/>
                <a:gd name="T76" fmla="*/ 221 w 304"/>
                <a:gd name="T77" fmla="*/ 171 h 304"/>
                <a:gd name="T78" fmla="*/ 192 w 304"/>
                <a:gd name="T79" fmla="*/ 172 h 304"/>
                <a:gd name="T80" fmla="*/ 187 w 304"/>
                <a:gd name="T81" fmla="*/ 176 h 304"/>
                <a:gd name="T82" fmla="*/ 170 w 304"/>
                <a:gd name="T83" fmla="*/ 159 h 304"/>
                <a:gd name="T84" fmla="*/ 193 w 304"/>
                <a:gd name="T85" fmla="*/ 96 h 304"/>
                <a:gd name="T86" fmla="*/ 96 w 304"/>
                <a:gd name="T87" fmla="*/ 0 h 304"/>
                <a:gd name="T88" fmla="*/ 0 w 304"/>
                <a:gd name="T89" fmla="*/ 96 h 304"/>
                <a:gd name="T90" fmla="*/ 96 w 304"/>
                <a:gd name="T91" fmla="*/ 193 h 304"/>
                <a:gd name="T92" fmla="*/ 159 w 304"/>
                <a:gd name="T93" fmla="*/ 170 h 304"/>
                <a:gd name="T94" fmla="*/ 177 w 304"/>
                <a:gd name="T95" fmla="*/ 187 h 304"/>
                <a:gd name="T96" fmla="*/ 172 w 304"/>
                <a:gd name="T97" fmla="*/ 192 h 304"/>
                <a:gd name="T98" fmla="*/ 171 w 304"/>
                <a:gd name="T99" fmla="*/ 221 h 304"/>
                <a:gd name="T100" fmla="*/ 248 w 304"/>
                <a:gd name="T101" fmla="*/ 298 h 304"/>
                <a:gd name="T102" fmla="*/ 262 w 304"/>
                <a:gd name="T103" fmla="*/ 304 h 304"/>
                <a:gd name="T104" fmla="*/ 277 w 304"/>
                <a:gd name="T105" fmla="*/ 297 h 304"/>
                <a:gd name="T106" fmla="*/ 297 w 304"/>
                <a:gd name="T107" fmla="*/ 277 h 304"/>
                <a:gd name="T108" fmla="*/ 304 w 304"/>
                <a:gd name="T109" fmla="*/ 262 h 304"/>
                <a:gd name="T110" fmla="*/ 298 w 304"/>
                <a:gd name="T111" fmla="*/ 2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04" h="304">
                  <a:moveTo>
                    <a:pt x="286" y="267"/>
                  </a:moveTo>
                  <a:lnTo>
                    <a:pt x="286" y="267"/>
                  </a:lnTo>
                  <a:lnTo>
                    <a:pt x="267" y="286"/>
                  </a:lnTo>
                  <a:cubicBezTo>
                    <a:pt x="265" y="288"/>
                    <a:pt x="262" y="290"/>
                    <a:pt x="259" y="287"/>
                  </a:cubicBezTo>
                  <a:lnTo>
                    <a:pt x="182" y="210"/>
                  </a:lnTo>
                  <a:cubicBezTo>
                    <a:pt x="180" y="208"/>
                    <a:pt x="180" y="205"/>
                    <a:pt x="183" y="202"/>
                  </a:cubicBezTo>
                  <a:lnTo>
                    <a:pt x="202" y="183"/>
                  </a:lnTo>
                  <a:cubicBezTo>
                    <a:pt x="204" y="181"/>
                    <a:pt x="205" y="181"/>
                    <a:pt x="207" y="181"/>
                  </a:cubicBezTo>
                  <a:cubicBezTo>
                    <a:pt x="208" y="181"/>
                    <a:pt x="209" y="181"/>
                    <a:pt x="211" y="182"/>
                  </a:cubicBezTo>
                  <a:lnTo>
                    <a:pt x="220" y="191"/>
                  </a:lnTo>
                  <a:lnTo>
                    <a:pt x="205" y="206"/>
                  </a:lnTo>
                  <a:cubicBezTo>
                    <a:pt x="204" y="207"/>
                    <a:pt x="204" y="210"/>
                    <a:pt x="205" y="211"/>
                  </a:cubicBezTo>
                  <a:cubicBezTo>
                    <a:pt x="206" y="212"/>
                    <a:pt x="207" y="212"/>
                    <a:pt x="208" y="212"/>
                  </a:cubicBezTo>
                  <a:cubicBezTo>
                    <a:pt x="209" y="212"/>
                    <a:pt x="210" y="212"/>
                    <a:pt x="211" y="211"/>
                  </a:cubicBezTo>
                  <a:lnTo>
                    <a:pt x="225" y="197"/>
                  </a:lnTo>
                  <a:lnTo>
                    <a:pt x="246" y="217"/>
                  </a:lnTo>
                  <a:lnTo>
                    <a:pt x="232" y="232"/>
                  </a:lnTo>
                  <a:cubicBezTo>
                    <a:pt x="230" y="234"/>
                    <a:pt x="230" y="236"/>
                    <a:pt x="232" y="237"/>
                  </a:cubicBezTo>
                  <a:cubicBezTo>
                    <a:pt x="232" y="238"/>
                    <a:pt x="233" y="239"/>
                    <a:pt x="234" y="239"/>
                  </a:cubicBezTo>
                  <a:cubicBezTo>
                    <a:pt x="235" y="239"/>
                    <a:pt x="236" y="238"/>
                    <a:pt x="237" y="237"/>
                  </a:cubicBezTo>
                  <a:lnTo>
                    <a:pt x="252" y="223"/>
                  </a:lnTo>
                  <a:lnTo>
                    <a:pt x="272" y="244"/>
                  </a:lnTo>
                  <a:lnTo>
                    <a:pt x="258" y="258"/>
                  </a:lnTo>
                  <a:cubicBezTo>
                    <a:pt x="256" y="260"/>
                    <a:pt x="256" y="262"/>
                    <a:pt x="258" y="264"/>
                  </a:cubicBezTo>
                  <a:cubicBezTo>
                    <a:pt x="258" y="264"/>
                    <a:pt x="259" y="265"/>
                    <a:pt x="260" y="265"/>
                  </a:cubicBezTo>
                  <a:cubicBezTo>
                    <a:pt x="261" y="265"/>
                    <a:pt x="262" y="264"/>
                    <a:pt x="263" y="264"/>
                  </a:cubicBezTo>
                  <a:lnTo>
                    <a:pt x="278" y="249"/>
                  </a:lnTo>
                  <a:lnTo>
                    <a:pt x="287" y="258"/>
                  </a:lnTo>
                  <a:cubicBezTo>
                    <a:pt x="288" y="260"/>
                    <a:pt x="288" y="261"/>
                    <a:pt x="288" y="262"/>
                  </a:cubicBezTo>
                  <a:cubicBezTo>
                    <a:pt x="288" y="264"/>
                    <a:pt x="288" y="265"/>
                    <a:pt x="286" y="267"/>
                  </a:cubicBezTo>
                  <a:close/>
                  <a:moveTo>
                    <a:pt x="15" y="96"/>
                  </a:moveTo>
                  <a:lnTo>
                    <a:pt x="15" y="96"/>
                  </a:lnTo>
                  <a:cubicBezTo>
                    <a:pt x="15" y="51"/>
                    <a:pt x="51" y="14"/>
                    <a:pt x="96" y="14"/>
                  </a:cubicBezTo>
                  <a:cubicBezTo>
                    <a:pt x="142" y="14"/>
                    <a:pt x="178" y="51"/>
                    <a:pt x="178" y="96"/>
                  </a:cubicBezTo>
                  <a:cubicBezTo>
                    <a:pt x="178" y="141"/>
                    <a:pt x="142" y="178"/>
                    <a:pt x="96" y="178"/>
                  </a:cubicBezTo>
                  <a:cubicBezTo>
                    <a:pt x="51" y="178"/>
                    <a:pt x="15" y="141"/>
                    <a:pt x="15" y="96"/>
                  </a:cubicBezTo>
                  <a:close/>
                  <a:moveTo>
                    <a:pt x="298" y="248"/>
                  </a:moveTo>
                  <a:lnTo>
                    <a:pt x="298" y="248"/>
                  </a:lnTo>
                  <a:lnTo>
                    <a:pt x="221" y="171"/>
                  </a:lnTo>
                  <a:cubicBezTo>
                    <a:pt x="214" y="163"/>
                    <a:pt x="200" y="164"/>
                    <a:pt x="192" y="172"/>
                  </a:cubicBezTo>
                  <a:lnTo>
                    <a:pt x="187" y="176"/>
                  </a:lnTo>
                  <a:lnTo>
                    <a:pt x="170" y="159"/>
                  </a:lnTo>
                  <a:cubicBezTo>
                    <a:pt x="185" y="142"/>
                    <a:pt x="193" y="120"/>
                    <a:pt x="193" y="96"/>
                  </a:cubicBezTo>
                  <a:cubicBezTo>
                    <a:pt x="193" y="43"/>
                    <a:pt x="150" y="0"/>
                    <a:pt x="96" y="0"/>
                  </a:cubicBezTo>
                  <a:cubicBezTo>
                    <a:pt x="43" y="0"/>
                    <a:pt x="0" y="43"/>
                    <a:pt x="0" y="96"/>
                  </a:cubicBezTo>
                  <a:cubicBezTo>
                    <a:pt x="0" y="150"/>
                    <a:pt x="43" y="193"/>
                    <a:pt x="96" y="193"/>
                  </a:cubicBezTo>
                  <a:cubicBezTo>
                    <a:pt x="120" y="193"/>
                    <a:pt x="142" y="184"/>
                    <a:pt x="159" y="170"/>
                  </a:cubicBezTo>
                  <a:lnTo>
                    <a:pt x="177" y="187"/>
                  </a:lnTo>
                  <a:lnTo>
                    <a:pt x="172" y="192"/>
                  </a:lnTo>
                  <a:cubicBezTo>
                    <a:pt x="164" y="200"/>
                    <a:pt x="163" y="213"/>
                    <a:pt x="171" y="221"/>
                  </a:cubicBezTo>
                  <a:lnTo>
                    <a:pt x="248" y="298"/>
                  </a:lnTo>
                  <a:cubicBezTo>
                    <a:pt x="252" y="301"/>
                    <a:pt x="257" y="304"/>
                    <a:pt x="262" y="304"/>
                  </a:cubicBezTo>
                  <a:cubicBezTo>
                    <a:pt x="268" y="304"/>
                    <a:pt x="273" y="301"/>
                    <a:pt x="277" y="297"/>
                  </a:cubicBezTo>
                  <a:lnTo>
                    <a:pt x="297" y="277"/>
                  </a:lnTo>
                  <a:cubicBezTo>
                    <a:pt x="301" y="273"/>
                    <a:pt x="304" y="268"/>
                    <a:pt x="304" y="262"/>
                  </a:cubicBezTo>
                  <a:cubicBezTo>
                    <a:pt x="304" y="256"/>
                    <a:pt x="302" y="251"/>
                    <a:pt x="298" y="248"/>
                  </a:cubicBezTo>
                  <a:close/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 dirty="0">
                <a:solidFill>
                  <a:srgbClr val="003DA1"/>
                </a:solidFill>
              </a:endParaRPr>
            </a:p>
          </p:txBody>
        </p:sp>
        <p:sp>
          <p:nvSpPr>
            <p:cNvPr id="27" name="Right Triangle 26"/>
            <p:cNvSpPr/>
            <p:nvPr/>
          </p:nvSpPr>
          <p:spPr>
            <a:xfrm rot="18900000">
              <a:off x="6241297" y="5383848"/>
              <a:ext cx="164463" cy="164463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srgbClr val="003DA1"/>
                </a:solidFill>
              </a:endParaRPr>
            </a:p>
          </p:txBody>
        </p:sp>
        <p:pic>
          <p:nvPicPr>
            <p:cNvPr id="28" name="Picture 3" descr="C:\Users\mlahti\Desktop\Behavioral Health\AbleTo pilot- Behavioral Therapy and Coaching\Images for UHC from AbleTo\AbleTo Logo, Black No Background (1)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3166" y="5337496"/>
              <a:ext cx="964746" cy="4897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1218466" y="6391814"/>
              <a:ext cx="789831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1000" dirty="0" smtClean="0">
                  <a:solidFill>
                    <a:srgbClr val="444444"/>
                  </a:solidFill>
                </a:rPr>
                <a:t>Other providers are available in our network  </a:t>
              </a:r>
            </a:p>
            <a:p>
              <a:pPr defTabSz="457200"/>
              <a:r>
                <a:rPr lang="en-US" sz="1000" dirty="0">
                  <a:solidFill>
                    <a:srgbClr val="444444"/>
                  </a:solidFill>
                </a:rPr>
                <a:t>For non-beneficiary facing materials only: Not for distribution to retirees or beneficiaries</a:t>
              </a:r>
              <a:r>
                <a:rPr lang="en-US" sz="1000" dirty="0" smtClean="0">
                  <a:solidFill>
                    <a:srgbClr val="444444"/>
                  </a:solidFill>
                </a:rPr>
                <a:t>.</a:t>
              </a:r>
            </a:p>
            <a:p>
              <a:pPr defTabSz="457200"/>
              <a:r>
                <a:rPr lang="en-US" sz="1000" dirty="0" smtClean="0">
                  <a:solidFill>
                    <a:srgbClr val="444444"/>
                  </a:solidFill>
                </a:rPr>
                <a:t>Proprietary information of UnitedHealth Group.  Do not distribute or reproduce without express written permission of UnitedHealth Group.</a:t>
              </a:r>
              <a:endParaRPr lang="en-US" sz="1000" dirty="0">
                <a:solidFill>
                  <a:srgbClr val="44444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140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84" y="228600"/>
            <a:ext cx="6197362" cy="790578"/>
          </a:xfrm>
        </p:spPr>
        <p:txBody>
          <a:bodyPr/>
          <a:lstStyle/>
          <a:p>
            <a:r>
              <a:rPr lang="en-US" dirty="0"/>
              <a:t>Virtual Behavioral Therapy and Coaching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>
                <a:solidFill>
                  <a:srgbClr val="002060"/>
                </a:solidFill>
              </a:rPr>
              <a:t>11</a:t>
            </a:fld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90466" y="1152260"/>
            <a:ext cx="7898316" cy="5155634"/>
            <a:chOff x="1017748" y="1634064"/>
            <a:chExt cx="7898316" cy="5155634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1416756" y="1634064"/>
              <a:ext cx="6917266" cy="897469"/>
            </a:xfrm>
            <a:prstGeom prst="rect">
              <a:avLst/>
            </a:prstGeom>
          </p:spPr>
          <p:txBody>
            <a:bodyPr vert="horz" lIns="0" tIns="45720" rIns="91440" bIns="45720" rtlCol="0" anchor="t" anchorCtr="0">
              <a:noAutofit/>
            </a:bodyPr>
            <a:lstStyle>
              <a:lvl1pPr algn="l" defTabSz="457200" rtl="0" eaLnBrk="1" latinLnBrk="0" hangingPunct="1">
                <a:lnSpc>
                  <a:spcPts val="2800"/>
                </a:lnSpc>
                <a:spcBef>
                  <a:spcPct val="0"/>
                </a:spcBef>
                <a:buNone/>
                <a:defRPr sz="2800" b="1" i="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ts val="28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How the </a:t>
              </a:r>
              <a:r>
                <a:rPr kumimoji="0" lang="en-US" sz="2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AbleTo</a:t>
              </a: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  <a:latin typeface="Arial"/>
                  <a:ea typeface="+mj-ea"/>
                  <a:cs typeface="+mj-cs"/>
                </a:rPr>
                <a:t> program works.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DA1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51618" y="4254853"/>
              <a:ext cx="2001925" cy="1849224"/>
            </a:xfrm>
            <a:prstGeom prst="rect">
              <a:avLst/>
            </a:prstGeom>
            <a:noFill/>
          </p:spPr>
          <p:txBody>
            <a:bodyPr wrap="square" lIns="0" tIns="45720" rIns="0" bIns="45720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ts val="155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122377"/>
                </a:buClr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Assessed and matched to </a:t>
              </a:r>
              <a:b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</a:b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appropriate program.</a:t>
              </a:r>
            </a:p>
            <a:p>
              <a:pPr marL="0" marR="0" lvl="0" indent="0" defTabSz="457200" eaLnBrk="1" fontAlgn="auto" latinLnBrk="0" hangingPunct="1">
                <a:lnSpc>
                  <a:spcPts val="155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122377"/>
                </a:buClr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Initial consult with licensed clinical social worker or therapist.</a:t>
              </a:r>
            </a:p>
            <a:p>
              <a:pPr marL="171450" marR="0" lvl="0" indent="-171450" defTabSz="457200" eaLnBrk="1" fontAlgn="auto" latinLnBrk="0" hangingPunct="1">
                <a:lnSpc>
                  <a:spcPts val="155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 typeface="Arial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Triage, if required, to other behavioral health program or community resource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73078" y="4254853"/>
              <a:ext cx="2001925" cy="1400383"/>
            </a:xfrm>
            <a:prstGeom prst="rect">
              <a:avLst/>
            </a:prstGeom>
            <a:noFill/>
          </p:spPr>
          <p:txBody>
            <a:bodyPr wrap="square" lIns="0" tIns="45720" rIns="0" bIns="45720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ts val="155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122377"/>
                </a:buClr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Member participates </a:t>
              </a:r>
              <a:b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</a:b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in weekly treatment for </a:t>
              </a:r>
              <a:b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</a:b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up to 8 weeks.</a:t>
              </a:r>
            </a:p>
            <a:p>
              <a:pPr marL="0" marR="0" lvl="0" indent="0" defTabSz="457200" eaLnBrk="1" fontAlgn="auto" latinLnBrk="0" hangingPunct="1">
                <a:lnSpc>
                  <a:spcPts val="155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122377"/>
                </a:buClr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Member receives individualized care plan </a:t>
              </a:r>
              <a:b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</a:b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upon program completion.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72200" y="4254853"/>
              <a:ext cx="2233246" cy="502702"/>
            </a:xfrm>
            <a:prstGeom prst="rect">
              <a:avLst/>
            </a:prstGeom>
            <a:noFill/>
          </p:spPr>
          <p:txBody>
            <a:bodyPr wrap="square" lIns="0" tIns="45720" rIns="0" bIns="45720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ts val="155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122377"/>
                </a:buClr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Program reinforcement and  as needed follow-up provided</a:t>
              </a: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44444"/>
                  </a:solidFill>
                  <a:effectLst/>
                  <a:uLnTx/>
                  <a:uFillTx/>
                </a:rPr>
                <a:t>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415014" y="3597020"/>
              <a:ext cx="2275133" cy="588622"/>
            </a:xfrm>
            <a:prstGeom prst="rect">
              <a:avLst/>
            </a:prstGeom>
            <a:solidFill>
              <a:srgbClr val="122377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A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36474" y="3597020"/>
              <a:ext cx="2275133" cy="588622"/>
            </a:xfrm>
            <a:prstGeom prst="rect">
              <a:avLst/>
            </a:prstGeom>
            <a:solidFill>
              <a:srgbClr val="00A8F7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A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57945" y="3597020"/>
              <a:ext cx="2275133" cy="588622"/>
            </a:xfrm>
            <a:prstGeom prst="rect">
              <a:avLst/>
            </a:prstGeom>
            <a:solidFill>
              <a:srgbClr val="003DA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A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TextBox 1"/>
            <p:cNvSpPr txBox="1">
              <a:spLocks noChangeArrowheads="1"/>
            </p:cNvSpPr>
            <p:nvPr/>
          </p:nvSpPr>
          <p:spPr bwMode="auto">
            <a:xfrm>
              <a:off x="1551618" y="3737443"/>
              <a:ext cx="20019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 defTabSz="457200" eaLnBrk="1" hangingPunct="1">
                <a:spcAft>
                  <a:spcPts val="600"/>
                </a:spcAft>
                <a:defRPr/>
              </a:pPr>
              <a:r>
                <a:rPr lang="en-US" sz="1400" b="1" kern="0" dirty="0">
                  <a:solidFill>
                    <a:srgbClr val="FFFFFF"/>
                  </a:solidFill>
                  <a:latin typeface="Arial"/>
                  <a:cs typeface="Arial"/>
                </a:rPr>
                <a:t>Assessment</a:t>
              </a:r>
            </a:p>
          </p:txBody>
        </p:sp>
        <p:sp>
          <p:nvSpPr>
            <p:cNvPr id="13" name="TextBox 1"/>
            <p:cNvSpPr txBox="1">
              <a:spLocks noChangeArrowheads="1"/>
            </p:cNvSpPr>
            <p:nvPr/>
          </p:nvSpPr>
          <p:spPr bwMode="auto">
            <a:xfrm>
              <a:off x="3873078" y="3737443"/>
              <a:ext cx="20019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 defTabSz="457200" eaLnBrk="1" hangingPunct="1">
                <a:spcAft>
                  <a:spcPts val="600"/>
                </a:spcAft>
                <a:defRPr/>
              </a:pPr>
              <a:r>
                <a:rPr lang="en-US" sz="1400" b="1" kern="0" dirty="0">
                  <a:solidFill>
                    <a:srgbClr val="FFFFFF"/>
                  </a:solidFill>
                  <a:latin typeface="Arial"/>
                  <a:cs typeface="Arial"/>
                </a:rPr>
                <a:t>Treatment</a:t>
              </a:r>
            </a:p>
          </p:txBody>
        </p:sp>
        <p:sp>
          <p:nvSpPr>
            <p:cNvPr id="14" name="TextBox 1"/>
            <p:cNvSpPr txBox="1">
              <a:spLocks noChangeArrowheads="1"/>
            </p:cNvSpPr>
            <p:nvPr/>
          </p:nvSpPr>
          <p:spPr bwMode="auto">
            <a:xfrm>
              <a:off x="6306757" y="3737443"/>
              <a:ext cx="177750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 defTabSz="457200" eaLnBrk="1" hangingPunct="1">
                <a:spcAft>
                  <a:spcPts val="600"/>
                </a:spcAft>
                <a:defRPr/>
              </a:pPr>
              <a:r>
                <a:rPr lang="en-US" sz="1400" b="1" kern="0" dirty="0">
                  <a:solidFill>
                    <a:srgbClr val="FFFFFF"/>
                  </a:solidFill>
                  <a:latin typeface="Arial"/>
                  <a:cs typeface="Arial"/>
                </a:rPr>
                <a:t>Maintenance</a:t>
              </a:r>
            </a:p>
          </p:txBody>
        </p:sp>
        <p:grpSp>
          <p:nvGrpSpPr>
            <p:cNvPr id="15" name="Group 4"/>
            <p:cNvGrpSpPr>
              <a:grpSpLocks noChangeAspect="1"/>
            </p:cNvGrpSpPr>
            <p:nvPr/>
          </p:nvGrpSpPr>
          <p:grpSpPr bwMode="auto">
            <a:xfrm>
              <a:off x="2112239" y="2426362"/>
              <a:ext cx="880683" cy="1195721"/>
              <a:chOff x="2824" y="2079"/>
              <a:chExt cx="123" cy="167"/>
            </a:xfrm>
            <a:solidFill>
              <a:srgbClr val="122377"/>
            </a:solidFill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2824" y="2079"/>
                <a:ext cx="123" cy="167"/>
              </a:xfrm>
              <a:custGeom>
                <a:avLst/>
                <a:gdLst>
                  <a:gd name="T0" fmla="*/ 182 w 189"/>
                  <a:gd name="T1" fmla="*/ 46 h 270"/>
                  <a:gd name="T2" fmla="*/ 182 w 189"/>
                  <a:gd name="T3" fmla="*/ 46 h 270"/>
                  <a:gd name="T4" fmla="*/ 148 w 189"/>
                  <a:gd name="T5" fmla="*/ 46 h 270"/>
                  <a:gd name="T6" fmla="*/ 148 w 189"/>
                  <a:gd name="T7" fmla="*/ 32 h 270"/>
                  <a:gd name="T8" fmla="*/ 141 w 189"/>
                  <a:gd name="T9" fmla="*/ 25 h 270"/>
                  <a:gd name="T10" fmla="*/ 121 w 189"/>
                  <a:gd name="T11" fmla="*/ 25 h 270"/>
                  <a:gd name="T12" fmla="*/ 121 w 189"/>
                  <a:gd name="T13" fmla="*/ 25 h 270"/>
                  <a:gd name="T14" fmla="*/ 95 w 189"/>
                  <a:gd name="T15" fmla="*/ 0 h 270"/>
                  <a:gd name="T16" fmla="*/ 68 w 189"/>
                  <a:gd name="T17" fmla="*/ 25 h 270"/>
                  <a:gd name="T18" fmla="*/ 68 w 189"/>
                  <a:gd name="T19" fmla="*/ 25 h 270"/>
                  <a:gd name="T20" fmla="*/ 47 w 189"/>
                  <a:gd name="T21" fmla="*/ 25 h 270"/>
                  <a:gd name="T22" fmla="*/ 40 w 189"/>
                  <a:gd name="T23" fmla="*/ 32 h 270"/>
                  <a:gd name="T24" fmla="*/ 40 w 189"/>
                  <a:gd name="T25" fmla="*/ 46 h 270"/>
                  <a:gd name="T26" fmla="*/ 6 w 189"/>
                  <a:gd name="T27" fmla="*/ 46 h 270"/>
                  <a:gd name="T28" fmla="*/ 0 w 189"/>
                  <a:gd name="T29" fmla="*/ 53 h 270"/>
                  <a:gd name="T30" fmla="*/ 0 w 189"/>
                  <a:gd name="T31" fmla="*/ 263 h 270"/>
                  <a:gd name="T32" fmla="*/ 6 w 189"/>
                  <a:gd name="T33" fmla="*/ 270 h 270"/>
                  <a:gd name="T34" fmla="*/ 182 w 189"/>
                  <a:gd name="T35" fmla="*/ 270 h 270"/>
                  <a:gd name="T36" fmla="*/ 189 w 189"/>
                  <a:gd name="T37" fmla="*/ 263 h 270"/>
                  <a:gd name="T38" fmla="*/ 189 w 189"/>
                  <a:gd name="T39" fmla="*/ 53 h 270"/>
                  <a:gd name="T40" fmla="*/ 182 w 189"/>
                  <a:gd name="T41" fmla="*/ 46 h 270"/>
                  <a:gd name="T42" fmla="*/ 81 w 189"/>
                  <a:gd name="T43" fmla="*/ 25 h 270"/>
                  <a:gd name="T44" fmla="*/ 81 w 189"/>
                  <a:gd name="T45" fmla="*/ 25 h 270"/>
                  <a:gd name="T46" fmla="*/ 95 w 189"/>
                  <a:gd name="T47" fmla="*/ 12 h 270"/>
                  <a:gd name="T48" fmla="*/ 108 w 189"/>
                  <a:gd name="T49" fmla="*/ 25 h 270"/>
                  <a:gd name="T50" fmla="*/ 108 w 189"/>
                  <a:gd name="T51" fmla="*/ 25 h 270"/>
                  <a:gd name="T52" fmla="*/ 81 w 189"/>
                  <a:gd name="T53" fmla="*/ 25 h 270"/>
                  <a:gd name="T54" fmla="*/ 81 w 189"/>
                  <a:gd name="T55" fmla="*/ 25 h 270"/>
                  <a:gd name="T56" fmla="*/ 54 w 189"/>
                  <a:gd name="T57" fmla="*/ 39 h 270"/>
                  <a:gd name="T58" fmla="*/ 54 w 189"/>
                  <a:gd name="T59" fmla="*/ 39 h 270"/>
                  <a:gd name="T60" fmla="*/ 135 w 189"/>
                  <a:gd name="T61" fmla="*/ 39 h 270"/>
                  <a:gd name="T62" fmla="*/ 135 w 189"/>
                  <a:gd name="T63" fmla="*/ 60 h 270"/>
                  <a:gd name="T64" fmla="*/ 54 w 189"/>
                  <a:gd name="T65" fmla="*/ 60 h 270"/>
                  <a:gd name="T66" fmla="*/ 54 w 189"/>
                  <a:gd name="T67" fmla="*/ 39 h 270"/>
                  <a:gd name="T68" fmla="*/ 175 w 189"/>
                  <a:gd name="T69" fmla="*/ 256 h 270"/>
                  <a:gd name="T70" fmla="*/ 175 w 189"/>
                  <a:gd name="T71" fmla="*/ 256 h 270"/>
                  <a:gd name="T72" fmla="*/ 13 w 189"/>
                  <a:gd name="T73" fmla="*/ 256 h 270"/>
                  <a:gd name="T74" fmla="*/ 13 w 189"/>
                  <a:gd name="T75" fmla="*/ 60 h 270"/>
                  <a:gd name="T76" fmla="*/ 40 w 189"/>
                  <a:gd name="T77" fmla="*/ 60 h 270"/>
                  <a:gd name="T78" fmla="*/ 40 w 189"/>
                  <a:gd name="T79" fmla="*/ 66 h 270"/>
                  <a:gd name="T80" fmla="*/ 47 w 189"/>
                  <a:gd name="T81" fmla="*/ 73 h 270"/>
                  <a:gd name="T82" fmla="*/ 141 w 189"/>
                  <a:gd name="T83" fmla="*/ 73 h 270"/>
                  <a:gd name="T84" fmla="*/ 148 w 189"/>
                  <a:gd name="T85" fmla="*/ 66 h 270"/>
                  <a:gd name="T86" fmla="*/ 148 w 189"/>
                  <a:gd name="T87" fmla="*/ 60 h 270"/>
                  <a:gd name="T88" fmla="*/ 175 w 189"/>
                  <a:gd name="T89" fmla="*/ 60 h 270"/>
                  <a:gd name="T90" fmla="*/ 175 w 189"/>
                  <a:gd name="T91" fmla="*/ 256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9" h="270">
                    <a:moveTo>
                      <a:pt x="182" y="46"/>
                    </a:moveTo>
                    <a:lnTo>
                      <a:pt x="182" y="46"/>
                    </a:lnTo>
                    <a:lnTo>
                      <a:pt x="148" y="46"/>
                    </a:lnTo>
                    <a:lnTo>
                      <a:pt x="148" y="32"/>
                    </a:lnTo>
                    <a:cubicBezTo>
                      <a:pt x="148" y="28"/>
                      <a:pt x="145" y="25"/>
                      <a:pt x="141" y="25"/>
                    </a:cubicBezTo>
                    <a:lnTo>
                      <a:pt x="121" y="25"/>
                    </a:lnTo>
                    <a:cubicBezTo>
                      <a:pt x="121" y="25"/>
                      <a:pt x="121" y="25"/>
                      <a:pt x="121" y="25"/>
                    </a:cubicBezTo>
                    <a:cubicBezTo>
                      <a:pt x="121" y="11"/>
                      <a:pt x="109" y="0"/>
                      <a:pt x="95" y="0"/>
                    </a:cubicBezTo>
                    <a:cubicBezTo>
                      <a:pt x="80" y="0"/>
                      <a:pt x="68" y="11"/>
                      <a:pt x="68" y="25"/>
                    </a:cubicBezTo>
                    <a:cubicBezTo>
                      <a:pt x="68" y="25"/>
                      <a:pt x="68" y="25"/>
                      <a:pt x="68" y="25"/>
                    </a:cubicBezTo>
                    <a:lnTo>
                      <a:pt x="47" y="25"/>
                    </a:lnTo>
                    <a:cubicBezTo>
                      <a:pt x="43" y="25"/>
                      <a:pt x="40" y="28"/>
                      <a:pt x="40" y="32"/>
                    </a:cubicBezTo>
                    <a:lnTo>
                      <a:pt x="40" y="46"/>
                    </a:lnTo>
                    <a:lnTo>
                      <a:pt x="6" y="46"/>
                    </a:lnTo>
                    <a:cubicBezTo>
                      <a:pt x="3" y="46"/>
                      <a:pt x="0" y="49"/>
                      <a:pt x="0" y="53"/>
                    </a:cubicBezTo>
                    <a:lnTo>
                      <a:pt x="0" y="263"/>
                    </a:lnTo>
                    <a:cubicBezTo>
                      <a:pt x="0" y="266"/>
                      <a:pt x="3" y="270"/>
                      <a:pt x="6" y="270"/>
                    </a:cubicBezTo>
                    <a:lnTo>
                      <a:pt x="182" y="270"/>
                    </a:lnTo>
                    <a:cubicBezTo>
                      <a:pt x="186" y="270"/>
                      <a:pt x="189" y="266"/>
                      <a:pt x="189" y="263"/>
                    </a:cubicBezTo>
                    <a:lnTo>
                      <a:pt x="189" y="53"/>
                    </a:lnTo>
                    <a:cubicBezTo>
                      <a:pt x="189" y="49"/>
                      <a:pt x="186" y="46"/>
                      <a:pt x="182" y="46"/>
                    </a:cubicBezTo>
                    <a:close/>
                    <a:moveTo>
                      <a:pt x="81" y="25"/>
                    </a:moveTo>
                    <a:lnTo>
                      <a:pt x="81" y="25"/>
                    </a:lnTo>
                    <a:cubicBezTo>
                      <a:pt x="81" y="18"/>
                      <a:pt x="87" y="12"/>
                      <a:pt x="95" y="12"/>
                    </a:cubicBezTo>
                    <a:cubicBezTo>
                      <a:pt x="102" y="12"/>
                      <a:pt x="108" y="18"/>
                      <a:pt x="108" y="25"/>
                    </a:cubicBezTo>
                    <a:cubicBezTo>
                      <a:pt x="108" y="25"/>
                      <a:pt x="108" y="25"/>
                      <a:pt x="108" y="25"/>
                    </a:cubicBezTo>
                    <a:lnTo>
                      <a:pt x="81" y="25"/>
                    </a:lnTo>
                    <a:cubicBezTo>
                      <a:pt x="81" y="25"/>
                      <a:pt x="81" y="25"/>
                      <a:pt x="81" y="25"/>
                    </a:cubicBezTo>
                    <a:close/>
                    <a:moveTo>
                      <a:pt x="54" y="39"/>
                    </a:moveTo>
                    <a:lnTo>
                      <a:pt x="54" y="39"/>
                    </a:lnTo>
                    <a:lnTo>
                      <a:pt x="135" y="39"/>
                    </a:lnTo>
                    <a:lnTo>
                      <a:pt x="135" y="60"/>
                    </a:lnTo>
                    <a:lnTo>
                      <a:pt x="54" y="60"/>
                    </a:lnTo>
                    <a:lnTo>
                      <a:pt x="54" y="39"/>
                    </a:lnTo>
                    <a:close/>
                    <a:moveTo>
                      <a:pt x="175" y="256"/>
                    </a:moveTo>
                    <a:lnTo>
                      <a:pt x="175" y="256"/>
                    </a:lnTo>
                    <a:lnTo>
                      <a:pt x="13" y="256"/>
                    </a:lnTo>
                    <a:lnTo>
                      <a:pt x="13" y="60"/>
                    </a:lnTo>
                    <a:lnTo>
                      <a:pt x="40" y="60"/>
                    </a:lnTo>
                    <a:lnTo>
                      <a:pt x="40" y="66"/>
                    </a:lnTo>
                    <a:cubicBezTo>
                      <a:pt x="40" y="70"/>
                      <a:pt x="43" y="73"/>
                      <a:pt x="47" y="73"/>
                    </a:cubicBezTo>
                    <a:lnTo>
                      <a:pt x="141" y="73"/>
                    </a:lnTo>
                    <a:cubicBezTo>
                      <a:pt x="145" y="73"/>
                      <a:pt x="148" y="70"/>
                      <a:pt x="148" y="66"/>
                    </a:cubicBezTo>
                    <a:lnTo>
                      <a:pt x="148" y="60"/>
                    </a:lnTo>
                    <a:lnTo>
                      <a:pt x="175" y="60"/>
                    </a:lnTo>
                    <a:lnTo>
                      <a:pt x="175" y="256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2841" y="2139"/>
                <a:ext cx="34" cy="23"/>
              </a:xfrm>
              <a:custGeom>
                <a:avLst/>
                <a:gdLst>
                  <a:gd name="T0" fmla="*/ 41 w 53"/>
                  <a:gd name="T1" fmla="*/ 2 h 36"/>
                  <a:gd name="T2" fmla="*/ 41 w 53"/>
                  <a:gd name="T3" fmla="*/ 2 h 36"/>
                  <a:gd name="T4" fmla="*/ 18 w 53"/>
                  <a:gd name="T5" fmla="*/ 20 h 36"/>
                  <a:gd name="T6" fmla="*/ 12 w 53"/>
                  <a:gd name="T7" fmla="*/ 13 h 36"/>
                  <a:gd name="T8" fmla="*/ 3 w 53"/>
                  <a:gd name="T9" fmla="*/ 12 h 36"/>
                  <a:gd name="T10" fmla="*/ 2 w 53"/>
                  <a:gd name="T11" fmla="*/ 22 h 36"/>
                  <a:gd name="T12" fmla="*/ 11 w 53"/>
                  <a:gd name="T13" fmla="*/ 33 h 36"/>
                  <a:gd name="T14" fmla="*/ 16 w 53"/>
                  <a:gd name="T15" fmla="*/ 36 h 36"/>
                  <a:gd name="T16" fmla="*/ 16 w 53"/>
                  <a:gd name="T17" fmla="*/ 36 h 36"/>
                  <a:gd name="T18" fmla="*/ 21 w 53"/>
                  <a:gd name="T19" fmla="*/ 35 h 36"/>
                  <a:gd name="T20" fmla="*/ 50 w 53"/>
                  <a:gd name="T21" fmla="*/ 13 h 36"/>
                  <a:gd name="T22" fmla="*/ 51 w 53"/>
                  <a:gd name="T23" fmla="*/ 3 h 36"/>
                  <a:gd name="T24" fmla="*/ 41 w 53"/>
                  <a:gd name="T25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36">
                    <a:moveTo>
                      <a:pt x="41" y="2"/>
                    </a:moveTo>
                    <a:lnTo>
                      <a:pt x="41" y="2"/>
                    </a:lnTo>
                    <a:lnTo>
                      <a:pt x="18" y="20"/>
                    </a:lnTo>
                    <a:lnTo>
                      <a:pt x="12" y="13"/>
                    </a:lnTo>
                    <a:cubicBezTo>
                      <a:pt x="10" y="10"/>
                      <a:pt x="6" y="10"/>
                      <a:pt x="3" y="12"/>
                    </a:cubicBezTo>
                    <a:cubicBezTo>
                      <a:pt x="0" y="14"/>
                      <a:pt x="0" y="19"/>
                      <a:pt x="2" y="22"/>
                    </a:cubicBezTo>
                    <a:lnTo>
                      <a:pt x="11" y="33"/>
                    </a:lnTo>
                    <a:cubicBezTo>
                      <a:pt x="12" y="35"/>
                      <a:pt x="14" y="36"/>
                      <a:pt x="16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6"/>
                      <a:pt x="20" y="35"/>
                      <a:pt x="21" y="35"/>
                    </a:cubicBezTo>
                    <a:lnTo>
                      <a:pt x="50" y="13"/>
                    </a:lnTo>
                    <a:cubicBezTo>
                      <a:pt x="53" y="11"/>
                      <a:pt x="53" y="6"/>
                      <a:pt x="51" y="3"/>
                    </a:cubicBezTo>
                    <a:cubicBezTo>
                      <a:pt x="49" y="0"/>
                      <a:pt x="44" y="0"/>
                      <a:pt x="41" y="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7"/>
              <p:cNvSpPr>
                <a:spLocks/>
              </p:cNvSpPr>
              <p:nvPr/>
            </p:nvSpPr>
            <p:spPr bwMode="auto">
              <a:xfrm>
                <a:off x="2890" y="2147"/>
                <a:ext cx="39" cy="8"/>
              </a:xfrm>
              <a:custGeom>
                <a:avLst/>
                <a:gdLst>
                  <a:gd name="T0" fmla="*/ 0 w 61"/>
                  <a:gd name="T1" fmla="*/ 7 h 13"/>
                  <a:gd name="T2" fmla="*/ 0 w 61"/>
                  <a:gd name="T3" fmla="*/ 7 h 13"/>
                  <a:gd name="T4" fmla="*/ 7 w 61"/>
                  <a:gd name="T5" fmla="*/ 13 h 13"/>
                  <a:gd name="T6" fmla="*/ 54 w 61"/>
                  <a:gd name="T7" fmla="*/ 13 h 13"/>
                  <a:gd name="T8" fmla="*/ 61 w 61"/>
                  <a:gd name="T9" fmla="*/ 7 h 13"/>
                  <a:gd name="T10" fmla="*/ 54 w 61"/>
                  <a:gd name="T11" fmla="*/ 0 h 13"/>
                  <a:gd name="T12" fmla="*/ 7 w 61"/>
                  <a:gd name="T13" fmla="*/ 0 h 13"/>
                  <a:gd name="T14" fmla="*/ 0 w 61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13">
                    <a:moveTo>
                      <a:pt x="0" y="7"/>
                    </a:moveTo>
                    <a:lnTo>
                      <a:pt x="0" y="7"/>
                    </a:lnTo>
                    <a:cubicBezTo>
                      <a:pt x="0" y="10"/>
                      <a:pt x="3" y="13"/>
                      <a:pt x="7" y="13"/>
                    </a:cubicBezTo>
                    <a:lnTo>
                      <a:pt x="54" y="13"/>
                    </a:lnTo>
                    <a:cubicBezTo>
                      <a:pt x="58" y="13"/>
                      <a:pt x="61" y="10"/>
                      <a:pt x="61" y="7"/>
                    </a:cubicBezTo>
                    <a:cubicBezTo>
                      <a:pt x="61" y="3"/>
                      <a:pt x="58" y="0"/>
                      <a:pt x="54" y="0"/>
                    </a:cubicBezTo>
                    <a:lnTo>
                      <a:pt x="7" y="0"/>
                    </a:lnTo>
                    <a:cubicBezTo>
                      <a:pt x="3" y="0"/>
                      <a:pt x="0" y="3"/>
                      <a:pt x="0" y="7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2841" y="2171"/>
                <a:ext cx="34" cy="22"/>
              </a:xfrm>
              <a:custGeom>
                <a:avLst/>
                <a:gdLst>
                  <a:gd name="T0" fmla="*/ 41 w 53"/>
                  <a:gd name="T1" fmla="*/ 3 h 36"/>
                  <a:gd name="T2" fmla="*/ 41 w 53"/>
                  <a:gd name="T3" fmla="*/ 3 h 36"/>
                  <a:gd name="T4" fmla="*/ 18 w 53"/>
                  <a:gd name="T5" fmla="*/ 20 h 36"/>
                  <a:gd name="T6" fmla="*/ 12 w 53"/>
                  <a:gd name="T7" fmla="*/ 14 h 36"/>
                  <a:gd name="T8" fmla="*/ 3 w 53"/>
                  <a:gd name="T9" fmla="*/ 13 h 36"/>
                  <a:gd name="T10" fmla="*/ 2 w 53"/>
                  <a:gd name="T11" fmla="*/ 22 h 36"/>
                  <a:gd name="T12" fmla="*/ 11 w 53"/>
                  <a:gd name="T13" fmla="*/ 33 h 36"/>
                  <a:gd name="T14" fmla="*/ 16 w 53"/>
                  <a:gd name="T15" fmla="*/ 36 h 36"/>
                  <a:gd name="T16" fmla="*/ 16 w 53"/>
                  <a:gd name="T17" fmla="*/ 36 h 36"/>
                  <a:gd name="T18" fmla="*/ 21 w 53"/>
                  <a:gd name="T19" fmla="*/ 35 h 36"/>
                  <a:gd name="T20" fmla="*/ 50 w 53"/>
                  <a:gd name="T21" fmla="*/ 13 h 36"/>
                  <a:gd name="T22" fmla="*/ 51 w 53"/>
                  <a:gd name="T23" fmla="*/ 4 h 36"/>
                  <a:gd name="T24" fmla="*/ 41 w 53"/>
                  <a:gd name="T25" fmla="*/ 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36">
                    <a:moveTo>
                      <a:pt x="41" y="3"/>
                    </a:moveTo>
                    <a:lnTo>
                      <a:pt x="41" y="3"/>
                    </a:lnTo>
                    <a:lnTo>
                      <a:pt x="18" y="20"/>
                    </a:lnTo>
                    <a:lnTo>
                      <a:pt x="12" y="14"/>
                    </a:lnTo>
                    <a:cubicBezTo>
                      <a:pt x="10" y="11"/>
                      <a:pt x="6" y="10"/>
                      <a:pt x="3" y="13"/>
                    </a:cubicBezTo>
                    <a:cubicBezTo>
                      <a:pt x="0" y="15"/>
                      <a:pt x="0" y="19"/>
                      <a:pt x="2" y="22"/>
                    </a:cubicBezTo>
                    <a:lnTo>
                      <a:pt x="11" y="33"/>
                    </a:lnTo>
                    <a:cubicBezTo>
                      <a:pt x="12" y="35"/>
                      <a:pt x="14" y="36"/>
                      <a:pt x="16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6"/>
                      <a:pt x="20" y="36"/>
                      <a:pt x="21" y="35"/>
                    </a:cubicBezTo>
                    <a:lnTo>
                      <a:pt x="50" y="13"/>
                    </a:lnTo>
                    <a:cubicBezTo>
                      <a:pt x="53" y="11"/>
                      <a:pt x="53" y="7"/>
                      <a:pt x="51" y="4"/>
                    </a:cubicBezTo>
                    <a:cubicBezTo>
                      <a:pt x="49" y="1"/>
                      <a:pt x="44" y="0"/>
                      <a:pt x="41" y="3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9"/>
              <p:cNvSpPr>
                <a:spLocks/>
              </p:cNvSpPr>
              <p:nvPr/>
            </p:nvSpPr>
            <p:spPr bwMode="auto">
              <a:xfrm>
                <a:off x="2890" y="2179"/>
                <a:ext cx="39" cy="8"/>
              </a:xfrm>
              <a:custGeom>
                <a:avLst/>
                <a:gdLst>
                  <a:gd name="T0" fmla="*/ 54 w 61"/>
                  <a:gd name="T1" fmla="*/ 0 h 14"/>
                  <a:gd name="T2" fmla="*/ 54 w 61"/>
                  <a:gd name="T3" fmla="*/ 0 h 14"/>
                  <a:gd name="T4" fmla="*/ 7 w 61"/>
                  <a:gd name="T5" fmla="*/ 0 h 14"/>
                  <a:gd name="T6" fmla="*/ 0 w 61"/>
                  <a:gd name="T7" fmla="*/ 7 h 14"/>
                  <a:gd name="T8" fmla="*/ 7 w 61"/>
                  <a:gd name="T9" fmla="*/ 14 h 14"/>
                  <a:gd name="T10" fmla="*/ 54 w 61"/>
                  <a:gd name="T11" fmla="*/ 14 h 14"/>
                  <a:gd name="T12" fmla="*/ 61 w 61"/>
                  <a:gd name="T13" fmla="*/ 7 h 14"/>
                  <a:gd name="T14" fmla="*/ 54 w 61"/>
                  <a:gd name="T1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14">
                    <a:moveTo>
                      <a:pt x="54" y="0"/>
                    </a:moveTo>
                    <a:lnTo>
                      <a:pt x="54" y="0"/>
                    </a:lnTo>
                    <a:lnTo>
                      <a:pt x="7" y="0"/>
                    </a:ln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lnTo>
                      <a:pt x="54" y="14"/>
                    </a:lnTo>
                    <a:cubicBezTo>
                      <a:pt x="58" y="14"/>
                      <a:pt x="61" y="11"/>
                      <a:pt x="61" y="7"/>
                    </a:cubicBezTo>
                    <a:cubicBezTo>
                      <a:pt x="61" y="3"/>
                      <a:pt x="58" y="0"/>
                      <a:pt x="54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10"/>
              <p:cNvSpPr>
                <a:spLocks/>
              </p:cNvSpPr>
              <p:nvPr/>
            </p:nvSpPr>
            <p:spPr bwMode="auto">
              <a:xfrm>
                <a:off x="2841" y="2203"/>
                <a:ext cx="34" cy="23"/>
              </a:xfrm>
              <a:custGeom>
                <a:avLst/>
                <a:gdLst>
                  <a:gd name="T0" fmla="*/ 41 w 53"/>
                  <a:gd name="T1" fmla="*/ 2 h 36"/>
                  <a:gd name="T2" fmla="*/ 41 w 53"/>
                  <a:gd name="T3" fmla="*/ 2 h 36"/>
                  <a:gd name="T4" fmla="*/ 18 w 53"/>
                  <a:gd name="T5" fmla="*/ 20 h 36"/>
                  <a:gd name="T6" fmla="*/ 12 w 53"/>
                  <a:gd name="T7" fmla="*/ 13 h 36"/>
                  <a:gd name="T8" fmla="*/ 3 w 53"/>
                  <a:gd name="T9" fmla="*/ 12 h 36"/>
                  <a:gd name="T10" fmla="*/ 2 w 53"/>
                  <a:gd name="T11" fmla="*/ 22 h 36"/>
                  <a:gd name="T12" fmla="*/ 11 w 53"/>
                  <a:gd name="T13" fmla="*/ 33 h 36"/>
                  <a:gd name="T14" fmla="*/ 16 w 53"/>
                  <a:gd name="T15" fmla="*/ 36 h 36"/>
                  <a:gd name="T16" fmla="*/ 16 w 53"/>
                  <a:gd name="T17" fmla="*/ 36 h 36"/>
                  <a:gd name="T18" fmla="*/ 21 w 53"/>
                  <a:gd name="T19" fmla="*/ 35 h 36"/>
                  <a:gd name="T20" fmla="*/ 50 w 53"/>
                  <a:gd name="T21" fmla="*/ 13 h 36"/>
                  <a:gd name="T22" fmla="*/ 51 w 53"/>
                  <a:gd name="T23" fmla="*/ 3 h 36"/>
                  <a:gd name="T24" fmla="*/ 41 w 53"/>
                  <a:gd name="T25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36">
                    <a:moveTo>
                      <a:pt x="41" y="2"/>
                    </a:moveTo>
                    <a:lnTo>
                      <a:pt x="41" y="2"/>
                    </a:lnTo>
                    <a:lnTo>
                      <a:pt x="18" y="20"/>
                    </a:lnTo>
                    <a:lnTo>
                      <a:pt x="12" y="13"/>
                    </a:lnTo>
                    <a:cubicBezTo>
                      <a:pt x="10" y="10"/>
                      <a:pt x="6" y="10"/>
                      <a:pt x="3" y="12"/>
                    </a:cubicBezTo>
                    <a:cubicBezTo>
                      <a:pt x="0" y="14"/>
                      <a:pt x="0" y="19"/>
                      <a:pt x="2" y="22"/>
                    </a:cubicBezTo>
                    <a:lnTo>
                      <a:pt x="11" y="33"/>
                    </a:lnTo>
                    <a:cubicBezTo>
                      <a:pt x="12" y="34"/>
                      <a:pt x="14" y="36"/>
                      <a:pt x="16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8" y="36"/>
                      <a:pt x="20" y="35"/>
                      <a:pt x="21" y="35"/>
                    </a:cubicBezTo>
                    <a:lnTo>
                      <a:pt x="50" y="13"/>
                    </a:lnTo>
                    <a:cubicBezTo>
                      <a:pt x="53" y="11"/>
                      <a:pt x="53" y="6"/>
                      <a:pt x="51" y="3"/>
                    </a:cubicBezTo>
                    <a:cubicBezTo>
                      <a:pt x="49" y="0"/>
                      <a:pt x="44" y="0"/>
                      <a:pt x="41" y="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 11"/>
              <p:cNvSpPr>
                <a:spLocks/>
              </p:cNvSpPr>
              <p:nvPr/>
            </p:nvSpPr>
            <p:spPr bwMode="auto">
              <a:xfrm>
                <a:off x="2890" y="2211"/>
                <a:ext cx="39" cy="8"/>
              </a:xfrm>
              <a:custGeom>
                <a:avLst/>
                <a:gdLst>
                  <a:gd name="T0" fmla="*/ 54 w 61"/>
                  <a:gd name="T1" fmla="*/ 0 h 13"/>
                  <a:gd name="T2" fmla="*/ 54 w 61"/>
                  <a:gd name="T3" fmla="*/ 0 h 13"/>
                  <a:gd name="T4" fmla="*/ 7 w 61"/>
                  <a:gd name="T5" fmla="*/ 0 h 13"/>
                  <a:gd name="T6" fmla="*/ 0 w 61"/>
                  <a:gd name="T7" fmla="*/ 7 h 13"/>
                  <a:gd name="T8" fmla="*/ 7 w 61"/>
                  <a:gd name="T9" fmla="*/ 13 h 13"/>
                  <a:gd name="T10" fmla="*/ 54 w 61"/>
                  <a:gd name="T11" fmla="*/ 13 h 13"/>
                  <a:gd name="T12" fmla="*/ 61 w 61"/>
                  <a:gd name="T13" fmla="*/ 7 h 13"/>
                  <a:gd name="T14" fmla="*/ 54 w 61"/>
                  <a:gd name="T15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" h="13">
                    <a:moveTo>
                      <a:pt x="54" y="0"/>
                    </a:moveTo>
                    <a:lnTo>
                      <a:pt x="54" y="0"/>
                    </a:lnTo>
                    <a:lnTo>
                      <a:pt x="7" y="0"/>
                    </a:lnTo>
                    <a:cubicBezTo>
                      <a:pt x="3" y="0"/>
                      <a:pt x="0" y="3"/>
                      <a:pt x="0" y="7"/>
                    </a:cubicBezTo>
                    <a:cubicBezTo>
                      <a:pt x="0" y="10"/>
                      <a:pt x="3" y="13"/>
                      <a:pt x="7" y="13"/>
                    </a:cubicBezTo>
                    <a:lnTo>
                      <a:pt x="54" y="13"/>
                    </a:lnTo>
                    <a:cubicBezTo>
                      <a:pt x="58" y="13"/>
                      <a:pt x="61" y="10"/>
                      <a:pt x="61" y="7"/>
                    </a:cubicBezTo>
                    <a:cubicBezTo>
                      <a:pt x="61" y="3"/>
                      <a:pt x="58" y="0"/>
                      <a:pt x="54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172200" y="4839214"/>
              <a:ext cx="2066192" cy="278346"/>
            </a:xfrm>
            <a:prstGeom prst="rect">
              <a:avLst/>
            </a:prstGeom>
            <a:solidFill>
              <a:srgbClr val="E0E0E0"/>
            </a:solidFill>
          </p:spPr>
          <p:txBody>
            <a:bodyPr wrap="square" lIns="0" tIns="45720" rIns="0" bIns="4572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ts val="155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122377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Digital program reinforcement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72200" y="5351635"/>
              <a:ext cx="2066192" cy="278346"/>
            </a:xfrm>
            <a:prstGeom prst="rect">
              <a:avLst/>
            </a:prstGeom>
            <a:solidFill>
              <a:srgbClr val="E0E0E0"/>
            </a:solidFill>
          </p:spPr>
          <p:txBody>
            <a:bodyPr wrap="square" lIns="0" tIns="45720" rIns="0" bIns="4572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ts val="155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122377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3-month follow-up assessment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172200" y="5864056"/>
              <a:ext cx="2066192" cy="278346"/>
            </a:xfrm>
            <a:prstGeom prst="rect">
              <a:avLst/>
            </a:prstGeom>
            <a:solidFill>
              <a:srgbClr val="E0E0E0"/>
            </a:solidFill>
          </p:spPr>
          <p:txBody>
            <a:bodyPr wrap="square" lIns="0" tIns="45720" rIns="0" bIns="45720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ts val="155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122377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3-week booster program</a:t>
              </a:r>
            </a:p>
          </p:txBody>
        </p:sp>
        <p:sp>
          <p:nvSpPr>
            <p:cNvPr id="26" name="Plus 25"/>
            <p:cNvSpPr/>
            <p:nvPr/>
          </p:nvSpPr>
          <p:spPr>
            <a:xfrm>
              <a:off x="7075373" y="5114203"/>
              <a:ext cx="240790" cy="240790"/>
            </a:xfrm>
            <a:prstGeom prst="mathPlus">
              <a:avLst/>
            </a:prstGeom>
            <a:solidFill>
              <a:srgbClr val="003DA1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A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Plus 26"/>
            <p:cNvSpPr/>
            <p:nvPr/>
          </p:nvSpPr>
          <p:spPr>
            <a:xfrm>
              <a:off x="7075373" y="5626624"/>
              <a:ext cx="240790" cy="240790"/>
            </a:xfrm>
            <a:prstGeom prst="mathPlus">
              <a:avLst/>
            </a:prstGeom>
            <a:solidFill>
              <a:srgbClr val="003DA1"/>
            </a:solidFill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DA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8" name="Group 272"/>
            <p:cNvGrpSpPr>
              <a:grpSpLocks noChangeAspect="1"/>
            </p:cNvGrpSpPr>
            <p:nvPr/>
          </p:nvGrpSpPr>
          <p:grpSpPr bwMode="auto">
            <a:xfrm>
              <a:off x="6634835" y="2530149"/>
              <a:ext cx="1121353" cy="1078459"/>
              <a:chOff x="3748" y="2826"/>
              <a:chExt cx="183" cy="176"/>
            </a:xfrm>
            <a:solidFill>
              <a:srgbClr val="003DA1"/>
            </a:solidFill>
          </p:grpSpPr>
          <p:sp>
            <p:nvSpPr>
              <p:cNvPr id="29" name="Freeform 273"/>
              <p:cNvSpPr>
                <a:spLocks noEditPoints="1"/>
              </p:cNvSpPr>
              <p:nvPr/>
            </p:nvSpPr>
            <p:spPr bwMode="auto">
              <a:xfrm>
                <a:off x="3748" y="2826"/>
                <a:ext cx="183" cy="176"/>
              </a:xfrm>
              <a:custGeom>
                <a:avLst/>
                <a:gdLst>
                  <a:gd name="T0" fmla="*/ 15 w 288"/>
                  <a:gd name="T1" fmla="*/ 265 h 281"/>
                  <a:gd name="T2" fmla="*/ 15 w 288"/>
                  <a:gd name="T3" fmla="*/ 265 h 281"/>
                  <a:gd name="T4" fmla="*/ 15 w 288"/>
                  <a:gd name="T5" fmla="*/ 105 h 281"/>
                  <a:gd name="T6" fmla="*/ 273 w 288"/>
                  <a:gd name="T7" fmla="*/ 105 h 281"/>
                  <a:gd name="T8" fmla="*/ 273 w 288"/>
                  <a:gd name="T9" fmla="*/ 265 h 281"/>
                  <a:gd name="T10" fmla="*/ 15 w 288"/>
                  <a:gd name="T11" fmla="*/ 265 h 281"/>
                  <a:gd name="T12" fmla="*/ 68 w 288"/>
                  <a:gd name="T13" fmla="*/ 45 h 281"/>
                  <a:gd name="T14" fmla="*/ 68 w 288"/>
                  <a:gd name="T15" fmla="*/ 45 h 281"/>
                  <a:gd name="T16" fmla="*/ 68 w 288"/>
                  <a:gd name="T17" fmla="*/ 67 h 281"/>
                  <a:gd name="T18" fmla="*/ 76 w 288"/>
                  <a:gd name="T19" fmla="*/ 75 h 281"/>
                  <a:gd name="T20" fmla="*/ 83 w 288"/>
                  <a:gd name="T21" fmla="*/ 67 h 281"/>
                  <a:gd name="T22" fmla="*/ 83 w 288"/>
                  <a:gd name="T23" fmla="*/ 45 h 281"/>
                  <a:gd name="T24" fmla="*/ 205 w 288"/>
                  <a:gd name="T25" fmla="*/ 45 h 281"/>
                  <a:gd name="T26" fmla="*/ 205 w 288"/>
                  <a:gd name="T27" fmla="*/ 67 h 281"/>
                  <a:gd name="T28" fmla="*/ 212 w 288"/>
                  <a:gd name="T29" fmla="*/ 75 h 281"/>
                  <a:gd name="T30" fmla="*/ 220 w 288"/>
                  <a:gd name="T31" fmla="*/ 67 h 281"/>
                  <a:gd name="T32" fmla="*/ 220 w 288"/>
                  <a:gd name="T33" fmla="*/ 45 h 281"/>
                  <a:gd name="T34" fmla="*/ 273 w 288"/>
                  <a:gd name="T35" fmla="*/ 45 h 281"/>
                  <a:gd name="T36" fmla="*/ 273 w 288"/>
                  <a:gd name="T37" fmla="*/ 90 h 281"/>
                  <a:gd name="T38" fmla="*/ 15 w 288"/>
                  <a:gd name="T39" fmla="*/ 90 h 281"/>
                  <a:gd name="T40" fmla="*/ 15 w 288"/>
                  <a:gd name="T41" fmla="*/ 45 h 281"/>
                  <a:gd name="T42" fmla="*/ 68 w 288"/>
                  <a:gd name="T43" fmla="*/ 45 h 281"/>
                  <a:gd name="T44" fmla="*/ 280 w 288"/>
                  <a:gd name="T45" fmla="*/ 29 h 281"/>
                  <a:gd name="T46" fmla="*/ 280 w 288"/>
                  <a:gd name="T47" fmla="*/ 29 h 281"/>
                  <a:gd name="T48" fmla="*/ 220 w 288"/>
                  <a:gd name="T49" fmla="*/ 29 h 281"/>
                  <a:gd name="T50" fmla="*/ 220 w 288"/>
                  <a:gd name="T51" fmla="*/ 7 h 281"/>
                  <a:gd name="T52" fmla="*/ 212 w 288"/>
                  <a:gd name="T53" fmla="*/ 0 h 281"/>
                  <a:gd name="T54" fmla="*/ 205 w 288"/>
                  <a:gd name="T55" fmla="*/ 7 h 281"/>
                  <a:gd name="T56" fmla="*/ 205 w 288"/>
                  <a:gd name="T57" fmla="*/ 29 h 281"/>
                  <a:gd name="T58" fmla="*/ 83 w 288"/>
                  <a:gd name="T59" fmla="*/ 29 h 281"/>
                  <a:gd name="T60" fmla="*/ 83 w 288"/>
                  <a:gd name="T61" fmla="*/ 7 h 281"/>
                  <a:gd name="T62" fmla="*/ 76 w 288"/>
                  <a:gd name="T63" fmla="*/ 0 h 281"/>
                  <a:gd name="T64" fmla="*/ 68 w 288"/>
                  <a:gd name="T65" fmla="*/ 7 h 281"/>
                  <a:gd name="T66" fmla="*/ 68 w 288"/>
                  <a:gd name="T67" fmla="*/ 29 h 281"/>
                  <a:gd name="T68" fmla="*/ 7 w 288"/>
                  <a:gd name="T69" fmla="*/ 29 h 281"/>
                  <a:gd name="T70" fmla="*/ 0 w 288"/>
                  <a:gd name="T71" fmla="*/ 37 h 281"/>
                  <a:gd name="T72" fmla="*/ 0 w 288"/>
                  <a:gd name="T73" fmla="*/ 273 h 281"/>
                  <a:gd name="T74" fmla="*/ 7 w 288"/>
                  <a:gd name="T75" fmla="*/ 281 h 281"/>
                  <a:gd name="T76" fmla="*/ 281 w 288"/>
                  <a:gd name="T77" fmla="*/ 281 h 281"/>
                  <a:gd name="T78" fmla="*/ 288 w 288"/>
                  <a:gd name="T79" fmla="*/ 273 h 281"/>
                  <a:gd name="T80" fmla="*/ 288 w 288"/>
                  <a:gd name="T81" fmla="*/ 37 h 281"/>
                  <a:gd name="T82" fmla="*/ 280 w 288"/>
                  <a:gd name="T83" fmla="*/ 29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8" h="281">
                    <a:moveTo>
                      <a:pt x="15" y="265"/>
                    </a:moveTo>
                    <a:lnTo>
                      <a:pt x="15" y="265"/>
                    </a:lnTo>
                    <a:lnTo>
                      <a:pt x="15" y="105"/>
                    </a:lnTo>
                    <a:lnTo>
                      <a:pt x="273" y="105"/>
                    </a:lnTo>
                    <a:lnTo>
                      <a:pt x="273" y="265"/>
                    </a:lnTo>
                    <a:lnTo>
                      <a:pt x="15" y="265"/>
                    </a:lnTo>
                    <a:close/>
                    <a:moveTo>
                      <a:pt x="68" y="45"/>
                    </a:moveTo>
                    <a:lnTo>
                      <a:pt x="68" y="45"/>
                    </a:lnTo>
                    <a:lnTo>
                      <a:pt x="68" y="67"/>
                    </a:lnTo>
                    <a:cubicBezTo>
                      <a:pt x="68" y="72"/>
                      <a:pt x="72" y="75"/>
                      <a:pt x="76" y="75"/>
                    </a:cubicBezTo>
                    <a:cubicBezTo>
                      <a:pt x="80" y="75"/>
                      <a:pt x="83" y="72"/>
                      <a:pt x="83" y="67"/>
                    </a:cubicBezTo>
                    <a:lnTo>
                      <a:pt x="83" y="45"/>
                    </a:lnTo>
                    <a:lnTo>
                      <a:pt x="205" y="45"/>
                    </a:lnTo>
                    <a:lnTo>
                      <a:pt x="205" y="67"/>
                    </a:lnTo>
                    <a:cubicBezTo>
                      <a:pt x="205" y="72"/>
                      <a:pt x="208" y="75"/>
                      <a:pt x="212" y="75"/>
                    </a:cubicBezTo>
                    <a:cubicBezTo>
                      <a:pt x="217" y="75"/>
                      <a:pt x="220" y="72"/>
                      <a:pt x="220" y="67"/>
                    </a:cubicBezTo>
                    <a:lnTo>
                      <a:pt x="220" y="45"/>
                    </a:lnTo>
                    <a:lnTo>
                      <a:pt x="273" y="45"/>
                    </a:lnTo>
                    <a:lnTo>
                      <a:pt x="273" y="90"/>
                    </a:lnTo>
                    <a:lnTo>
                      <a:pt x="15" y="90"/>
                    </a:lnTo>
                    <a:lnTo>
                      <a:pt x="15" y="45"/>
                    </a:lnTo>
                    <a:lnTo>
                      <a:pt x="68" y="45"/>
                    </a:lnTo>
                    <a:close/>
                    <a:moveTo>
                      <a:pt x="280" y="29"/>
                    </a:moveTo>
                    <a:lnTo>
                      <a:pt x="280" y="29"/>
                    </a:lnTo>
                    <a:lnTo>
                      <a:pt x="220" y="29"/>
                    </a:lnTo>
                    <a:lnTo>
                      <a:pt x="220" y="7"/>
                    </a:lnTo>
                    <a:cubicBezTo>
                      <a:pt x="220" y="3"/>
                      <a:pt x="217" y="0"/>
                      <a:pt x="212" y="0"/>
                    </a:cubicBezTo>
                    <a:cubicBezTo>
                      <a:pt x="208" y="0"/>
                      <a:pt x="205" y="3"/>
                      <a:pt x="205" y="7"/>
                    </a:cubicBezTo>
                    <a:lnTo>
                      <a:pt x="205" y="29"/>
                    </a:lnTo>
                    <a:lnTo>
                      <a:pt x="83" y="29"/>
                    </a:lnTo>
                    <a:lnTo>
                      <a:pt x="83" y="7"/>
                    </a:lnTo>
                    <a:cubicBezTo>
                      <a:pt x="83" y="3"/>
                      <a:pt x="80" y="0"/>
                      <a:pt x="76" y="0"/>
                    </a:cubicBezTo>
                    <a:cubicBezTo>
                      <a:pt x="72" y="0"/>
                      <a:pt x="68" y="3"/>
                      <a:pt x="68" y="7"/>
                    </a:cubicBezTo>
                    <a:lnTo>
                      <a:pt x="68" y="29"/>
                    </a:lnTo>
                    <a:lnTo>
                      <a:pt x="7" y="29"/>
                    </a:lnTo>
                    <a:cubicBezTo>
                      <a:pt x="3" y="29"/>
                      <a:pt x="0" y="33"/>
                      <a:pt x="0" y="37"/>
                    </a:cubicBezTo>
                    <a:lnTo>
                      <a:pt x="0" y="273"/>
                    </a:lnTo>
                    <a:cubicBezTo>
                      <a:pt x="0" y="277"/>
                      <a:pt x="3" y="281"/>
                      <a:pt x="7" y="281"/>
                    </a:cubicBezTo>
                    <a:lnTo>
                      <a:pt x="281" y="281"/>
                    </a:lnTo>
                    <a:cubicBezTo>
                      <a:pt x="285" y="281"/>
                      <a:pt x="288" y="277"/>
                      <a:pt x="288" y="273"/>
                    </a:cubicBezTo>
                    <a:lnTo>
                      <a:pt x="288" y="37"/>
                    </a:lnTo>
                    <a:cubicBezTo>
                      <a:pt x="288" y="33"/>
                      <a:pt x="284" y="29"/>
                      <a:pt x="280" y="29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 274"/>
              <p:cNvSpPr>
                <a:spLocks/>
              </p:cNvSpPr>
              <p:nvPr/>
            </p:nvSpPr>
            <p:spPr bwMode="auto">
              <a:xfrm>
                <a:off x="3799" y="2913"/>
                <a:ext cx="30" cy="60"/>
              </a:xfrm>
              <a:custGeom>
                <a:avLst/>
                <a:gdLst>
                  <a:gd name="T0" fmla="*/ 0 w 46"/>
                  <a:gd name="T1" fmla="*/ 20 h 97"/>
                  <a:gd name="T2" fmla="*/ 0 w 46"/>
                  <a:gd name="T3" fmla="*/ 20 h 97"/>
                  <a:gd name="T4" fmla="*/ 0 w 46"/>
                  <a:gd name="T5" fmla="*/ 37 h 97"/>
                  <a:gd name="T6" fmla="*/ 3 w 46"/>
                  <a:gd name="T7" fmla="*/ 37 h 97"/>
                  <a:gd name="T8" fmla="*/ 9 w 46"/>
                  <a:gd name="T9" fmla="*/ 37 h 97"/>
                  <a:gd name="T10" fmla="*/ 16 w 46"/>
                  <a:gd name="T11" fmla="*/ 37 h 97"/>
                  <a:gd name="T12" fmla="*/ 22 w 46"/>
                  <a:gd name="T13" fmla="*/ 37 h 97"/>
                  <a:gd name="T14" fmla="*/ 22 w 46"/>
                  <a:gd name="T15" fmla="*/ 97 h 97"/>
                  <a:gd name="T16" fmla="*/ 46 w 46"/>
                  <a:gd name="T17" fmla="*/ 97 h 97"/>
                  <a:gd name="T18" fmla="*/ 46 w 46"/>
                  <a:gd name="T19" fmla="*/ 0 h 97"/>
                  <a:gd name="T20" fmla="*/ 27 w 46"/>
                  <a:gd name="T21" fmla="*/ 0 h 97"/>
                  <a:gd name="T22" fmla="*/ 0 w 46"/>
                  <a:gd name="T23" fmla="*/ 2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6" h="97">
                    <a:moveTo>
                      <a:pt x="0" y="20"/>
                    </a:moveTo>
                    <a:lnTo>
                      <a:pt x="0" y="20"/>
                    </a:lnTo>
                    <a:lnTo>
                      <a:pt x="0" y="37"/>
                    </a:lnTo>
                    <a:lnTo>
                      <a:pt x="3" y="37"/>
                    </a:lnTo>
                    <a:lnTo>
                      <a:pt x="9" y="37"/>
                    </a:lnTo>
                    <a:lnTo>
                      <a:pt x="16" y="37"/>
                    </a:lnTo>
                    <a:lnTo>
                      <a:pt x="22" y="37"/>
                    </a:lnTo>
                    <a:lnTo>
                      <a:pt x="22" y="97"/>
                    </a:lnTo>
                    <a:lnTo>
                      <a:pt x="46" y="97"/>
                    </a:lnTo>
                    <a:lnTo>
                      <a:pt x="46" y="0"/>
                    </a:lnTo>
                    <a:lnTo>
                      <a:pt x="27" y="0"/>
                    </a:lnTo>
                    <a:cubicBezTo>
                      <a:pt x="26" y="13"/>
                      <a:pt x="16" y="20"/>
                      <a:pt x="0" y="2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Freeform 275"/>
              <p:cNvSpPr>
                <a:spLocks/>
              </p:cNvSpPr>
              <p:nvPr/>
            </p:nvSpPr>
            <p:spPr bwMode="auto">
              <a:xfrm>
                <a:off x="3836" y="2914"/>
                <a:ext cx="43" cy="59"/>
              </a:xfrm>
              <a:custGeom>
                <a:avLst/>
                <a:gdLst>
                  <a:gd name="T0" fmla="*/ 0 w 67"/>
                  <a:gd name="T1" fmla="*/ 20 h 95"/>
                  <a:gd name="T2" fmla="*/ 0 w 67"/>
                  <a:gd name="T3" fmla="*/ 20 h 95"/>
                  <a:gd name="T4" fmla="*/ 30 w 67"/>
                  <a:gd name="T5" fmla="*/ 20 h 95"/>
                  <a:gd name="T6" fmla="*/ 45 w 67"/>
                  <a:gd name="T7" fmla="*/ 20 h 95"/>
                  <a:gd name="T8" fmla="*/ 29 w 67"/>
                  <a:gd name="T9" fmla="*/ 42 h 95"/>
                  <a:gd name="T10" fmla="*/ 14 w 67"/>
                  <a:gd name="T11" fmla="*/ 94 h 95"/>
                  <a:gd name="T12" fmla="*/ 14 w 67"/>
                  <a:gd name="T13" fmla="*/ 95 h 95"/>
                  <a:gd name="T14" fmla="*/ 38 w 67"/>
                  <a:gd name="T15" fmla="*/ 95 h 95"/>
                  <a:gd name="T16" fmla="*/ 67 w 67"/>
                  <a:gd name="T17" fmla="*/ 19 h 95"/>
                  <a:gd name="T18" fmla="*/ 67 w 67"/>
                  <a:gd name="T19" fmla="*/ 0 h 95"/>
                  <a:gd name="T20" fmla="*/ 0 w 67"/>
                  <a:gd name="T21" fmla="*/ 0 h 95"/>
                  <a:gd name="T22" fmla="*/ 0 w 67"/>
                  <a:gd name="T23" fmla="*/ 2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7" h="95">
                    <a:moveTo>
                      <a:pt x="0" y="20"/>
                    </a:moveTo>
                    <a:lnTo>
                      <a:pt x="0" y="20"/>
                    </a:lnTo>
                    <a:lnTo>
                      <a:pt x="30" y="20"/>
                    </a:lnTo>
                    <a:cubicBezTo>
                      <a:pt x="34" y="20"/>
                      <a:pt x="34" y="20"/>
                      <a:pt x="45" y="20"/>
                    </a:cubicBezTo>
                    <a:cubicBezTo>
                      <a:pt x="39" y="25"/>
                      <a:pt x="34" y="33"/>
                      <a:pt x="29" y="42"/>
                    </a:cubicBezTo>
                    <a:cubicBezTo>
                      <a:pt x="20" y="59"/>
                      <a:pt x="14" y="81"/>
                      <a:pt x="14" y="94"/>
                    </a:cubicBezTo>
                    <a:lnTo>
                      <a:pt x="14" y="95"/>
                    </a:lnTo>
                    <a:lnTo>
                      <a:pt x="38" y="95"/>
                    </a:lnTo>
                    <a:cubicBezTo>
                      <a:pt x="38" y="66"/>
                      <a:pt x="48" y="39"/>
                      <a:pt x="67" y="19"/>
                    </a:cubicBezTo>
                    <a:lnTo>
                      <a:pt x="67" y="0"/>
                    </a:lnTo>
                    <a:lnTo>
                      <a:pt x="0" y="0"/>
                    </a:lnTo>
                    <a:lnTo>
                      <a:pt x="0" y="2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535718" y="2463303"/>
              <a:ext cx="676644" cy="1156290"/>
              <a:chOff x="2435981" y="5129509"/>
              <a:chExt cx="877888" cy="1500188"/>
            </a:xfrm>
            <a:solidFill>
              <a:srgbClr val="00A8F7"/>
            </a:solidFill>
          </p:grpSpPr>
          <p:sp>
            <p:nvSpPr>
              <p:cNvPr id="33" name="Freeform 5"/>
              <p:cNvSpPr>
                <a:spLocks/>
              </p:cNvSpPr>
              <p:nvPr/>
            </p:nvSpPr>
            <p:spPr bwMode="auto">
              <a:xfrm>
                <a:off x="2785231" y="5674022"/>
                <a:ext cx="47625" cy="36513"/>
              </a:xfrm>
              <a:custGeom>
                <a:avLst/>
                <a:gdLst>
                  <a:gd name="T0" fmla="*/ 5 w 15"/>
                  <a:gd name="T1" fmla="*/ 12 h 12"/>
                  <a:gd name="T2" fmla="*/ 5 w 15"/>
                  <a:gd name="T3" fmla="*/ 12 h 12"/>
                  <a:gd name="T4" fmla="*/ 10 w 15"/>
                  <a:gd name="T5" fmla="*/ 12 h 12"/>
                  <a:gd name="T6" fmla="*/ 15 w 15"/>
                  <a:gd name="T7" fmla="*/ 6 h 12"/>
                  <a:gd name="T8" fmla="*/ 10 w 15"/>
                  <a:gd name="T9" fmla="*/ 0 h 12"/>
                  <a:gd name="T10" fmla="*/ 5 w 15"/>
                  <a:gd name="T11" fmla="*/ 0 h 12"/>
                  <a:gd name="T12" fmla="*/ 0 w 15"/>
                  <a:gd name="T13" fmla="*/ 6 h 12"/>
                  <a:gd name="T14" fmla="*/ 5 w 15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2">
                    <a:moveTo>
                      <a:pt x="5" y="12"/>
                    </a:moveTo>
                    <a:lnTo>
                      <a:pt x="5" y="12"/>
                    </a:lnTo>
                    <a:lnTo>
                      <a:pt x="10" y="12"/>
                    </a:lnTo>
                    <a:cubicBezTo>
                      <a:pt x="13" y="12"/>
                      <a:pt x="15" y="10"/>
                      <a:pt x="15" y="6"/>
                    </a:cubicBezTo>
                    <a:cubicBezTo>
                      <a:pt x="15" y="4"/>
                      <a:pt x="13" y="0"/>
                      <a:pt x="10" y="0"/>
                    </a:cubicBezTo>
                    <a:lnTo>
                      <a:pt x="5" y="0"/>
                    </a:lnTo>
                    <a:cubicBezTo>
                      <a:pt x="2" y="0"/>
                      <a:pt x="0" y="4"/>
                      <a:pt x="0" y="6"/>
                    </a:cubicBezTo>
                    <a:cubicBezTo>
                      <a:pt x="0" y="10"/>
                      <a:pt x="2" y="12"/>
                      <a:pt x="5" y="1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Freeform 6"/>
              <p:cNvSpPr>
                <a:spLocks/>
              </p:cNvSpPr>
              <p:nvPr/>
            </p:nvSpPr>
            <p:spPr bwMode="auto">
              <a:xfrm>
                <a:off x="2913819" y="5674022"/>
                <a:ext cx="41275" cy="36513"/>
              </a:xfrm>
              <a:custGeom>
                <a:avLst/>
                <a:gdLst>
                  <a:gd name="T0" fmla="*/ 4 w 13"/>
                  <a:gd name="T1" fmla="*/ 12 h 12"/>
                  <a:gd name="T2" fmla="*/ 4 w 13"/>
                  <a:gd name="T3" fmla="*/ 12 h 12"/>
                  <a:gd name="T4" fmla="*/ 9 w 13"/>
                  <a:gd name="T5" fmla="*/ 12 h 12"/>
                  <a:gd name="T6" fmla="*/ 13 w 13"/>
                  <a:gd name="T7" fmla="*/ 6 h 12"/>
                  <a:gd name="T8" fmla="*/ 9 w 13"/>
                  <a:gd name="T9" fmla="*/ 0 h 12"/>
                  <a:gd name="T10" fmla="*/ 4 w 13"/>
                  <a:gd name="T11" fmla="*/ 0 h 12"/>
                  <a:gd name="T12" fmla="*/ 0 w 13"/>
                  <a:gd name="T13" fmla="*/ 6 h 12"/>
                  <a:gd name="T14" fmla="*/ 4 w 13"/>
                  <a:gd name="T1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" h="12">
                    <a:moveTo>
                      <a:pt x="4" y="12"/>
                    </a:moveTo>
                    <a:lnTo>
                      <a:pt x="4" y="12"/>
                    </a:lnTo>
                    <a:lnTo>
                      <a:pt x="9" y="12"/>
                    </a:lnTo>
                    <a:cubicBezTo>
                      <a:pt x="11" y="12"/>
                      <a:pt x="13" y="10"/>
                      <a:pt x="13" y="6"/>
                    </a:cubicBezTo>
                    <a:cubicBezTo>
                      <a:pt x="13" y="4"/>
                      <a:pt x="11" y="0"/>
                      <a:pt x="9" y="0"/>
                    </a:cubicBezTo>
                    <a:lnTo>
                      <a:pt x="4" y="0"/>
                    </a:lnTo>
                    <a:cubicBezTo>
                      <a:pt x="3" y="0"/>
                      <a:pt x="0" y="4"/>
                      <a:pt x="0" y="6"/>
                    </a:cubicBezTo>
                    <a:cubicBezTo>
                      <a:pt x="0" y="10"/>
                      <a:pt x="3" y="12"/>
                      <a:pt x="4" y="12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Freeform 7"/>
              <p:cNvSpPr>
                <a:spLocks noEditPoints="1"/>
              </p:cNvSpPr>
              <p:nvPr/>
            </p:nvSpPr>
            <p:spPr bwMode="auto">
              <a:xfrm>
                <a:off x="2435981" y="5129509"/>
                <a:ext cx="877888" cy="1500188"/>
              </a:xfrm>
              <a:custGeom>
                <a:avLst/>
                <a:gdLst>
                  <a:gd name="T0" fmla="*/ 239 w 281"/>
                  <a:gd name="T1" fmla="*/ 290 h 487"/>
                  <a:gd name="T2" fmla="*/ 221 w 281"/>
                  <a:gd name="T3" fmla="*/ 85 h 487"/>
                  <a:gd name="T4" fmla="*/ 41 w 281"/>
                  <a:gd name="T5" fmla="*/ 156 h 487"/>
                  <a:gd name="T6" fmla="*/ 16 w 281"/>
                  <a:gd name="T7" fmla="*/ 314 h 487"/>
                  <a:gd name="T8" fmla="*/ 265 w 281"/>
                  <a:gd name="T9" fmla="*/ 315 h 487"/>
                  <a:gd name="T10" fmla="*/ 185 w 281"/>
                  <a:gd name="T11" fmla="*/ 242 h 487"/>
                  <a:gd name="T12" fmla="*/ 202 w 281"/>
                  <a:gd name="T13" fmla="*/ 149 h 487"/>
                  <a:gd name="T14" fmla="*/ 178 w 281"/>
                  <a:gd name="T15" fmla="*/ 106 h 487"/>
                  <a:gd name="T16" fmla="*/ 77 w 281"/>
                  <a:gd name="T17" fmla="*/ 161 h 487"/>
                  <a:gd name="T18" fmla="*/ 96 w 281"/>
                  <a:gd name="T19" fmla="*/ 242 h 487"/>
                  <a:gd name="T20" fmla="*/ 57 w 281"/>
                  <a:gd name="T21" fmla="*/ 156 h 487"/>
                  <a:gd name="T22" fmla="*/ 170 w 281"/>
                  <a:gd name="T23" fmla="*/ 87 h 487"/>
                  <a:gd name="T24" fmla="*/ 223 w 281"/>
                  <a:gd name="T25" fmla="*/ 134 h 487"/>
                  <a:gd name="T26" fmla="*/ 181 w 281"/>
                  <a:gd name="T27" fmla="*/ 279 h 487"/>
                  <a:gd name="T28" fmla="*/ 194 w 281"/>
                  <a:gd name="T29" fmla="*/ 303 h 487"/>
                  <a:gd name="T30" fmla="*/ 181 w 281"/>
                  <a:gd name="T31" fmla="*/ 279 h 487"/>
                  <a:gd name="T32" fmla="*/ 93 w 281"/>
                  <a:gd name="T33" fmla="*/ 166 h 487"/>
                  <a:gd name="T34" fmla="*/ 187 w 281"/>
                  <a:gd name="T35" fmla="*/ 149 h 487"/>
                  <a:gd name="T36" fmla="*/ 130 w 281"/>
                  <a:gd name="T37" fmla="*/ 250 h 487"/>
                  <a:gd name="T38" fmla="*/ 113 w 281"/>
                  <a:gd name="T39" fmla="*/ 311 h 487"/>
                  <a:gd name="T40" fmla="*/ 89 w 281"/>
                  <a:gd name="T41" fmla="*/ 291 h 487"/>
                  <a:gd name="T42" fmla="*/ 104 w 281"/>
                  <a:gd name="T43" fmla="*/ 272 h 487"/>
                  <a:gd name="T44" fmla="*/ 125 w 281"/>
                  <a:gd name="T45" fmla="*/ 265 h 487"/>
                  <a:gd name="T46" fmla="*/ 170 w 281"/>
                  <a:gd name="T47" fmla="*/ 255 h 487"/>
                  <a:gd name="T48" fmla="*/ 140 w 281"/>
                  <a:gd name="T49" fmla="*/ 322 h 487"/>
                  <a:gd name="T50" fmla="*/ 265 w 281"/>
                  <a:gd name="T51" fmla="*/ 416 h 487"/>
                  <a:gd name="T52" fmla="*/ 16 w 281"/>
                  <a:gd name="T53" fmla="*/ 342 h 487"/>
                  <a:gd name="T54" fmla="*/ 79 w 281"/>
                  <a:gd name="T55" fmla="*/ 303 h 487"/>
                  <a:gd name="T56" fmla="*/ 77 w 281"/>
                  <a:gd name="T57" fmla="*/ 338 h 487"/>
                  <a:gd name="T58" fmla="*/ 138 w 281"/>
                  <a:gd name="T59" fmla="*/ 331 h 487"/>
                  <a:gd name="T60" fmla="*/ 161 w 281"/>
                  <a:gd name="T61" fmla="*/ 316 h 487"/>
                  <a:gd name="T62" fmla="*/ 209 w 281"/>
                  <a:gd name="T63" fmla="*/ 335 h 487"/>
                  <a:gd name="T64" fmla="*/ 199 w 281"/>
                  <a:gd name="T65" fmla="*/ 288 h 487"/>
                  <a:gd name="T66" fmla="*/ 265 w 281"/>
                  <a:gd name="T67" fmla="*/ 416 h 487"/>
                  <a:gd name="T68" fmla="*/ 126 w 281"/>
                  <a:gd name="T69" fmla="*/ 452 h 487"/>
                  <a:gd name="T70" fmla="*/ 140 w 281"/>
                  <a:gd name="T71" fmla="*/ 466 h 487"/>
                  <a:gd name="T72" fmla="*/ 131 w 281"/>
                  <a:gd name="T73" fmla="*/ 15 h 487"/>
                  <a:gd name="T74" fmla="*/ 153 w 281"/>
                  <a:gd name="T75" fmla="*/ 20 h 487"/>
                  <a:gd name="T76" fmla="*/ 128 w 281"/>
                  <a:gd name="T77" fmla="*/ 20 h 487"/>
                  <a:gd name="T78" fmla="*/ 265 w 281"/>
                  <a:gd name="T79" fmla="*/ 0 h 487"/>
                  <a:gd name="T80" fmla="*/ 0 w 281"/>
                  <a:gd name="T81" fmla="*/ 471 h 487"/>
                  <a:gd name="T82" fmla="*/ 281 w 281"/>
                  <a:gd name="T83" fmla="*/ 471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81" h="487">
                    <a:moveTo>
                      <a:pt x="265" y="315"/>
                    </a:moveTo>
                    <a:lnTo>
                      <a:pt x="265" y="315"/>
                    </a:lnTo>
                    <a:cubicBezTo>
                      <a:pt x="257" y="306"/>
                      <a:pt x="249" y="297"/>
                      <a:pt x="239" y="290"/>
                    </a:cubicBezTo>
                    <a:lnTo>
                      <a:pt x="239" y="133"/>
                    </a:lnTo>
                    <a:cubicBezTo>
                      <a:pt x="239" y="124"/>
                      <a:pt x="237" y="116"/>
                      <a:pt x="235" y="109"/>
                    </a:cubicBezTo>
                    <a:cubicBezTo>
                      <a:pt x="232" y="99"/>
                      <a:pt x="227" y="91"/>
                      <a:pt x="221" y="85"/>
                    </a:cubicBezTo>
                    <a:cubicBezTo>
                      <a:pt x="211" y="75"/>
                      <a:pt x="193" y="64"/>
                      <a:pt x="166" y="72"/>
                    </a:cubicBezTo>
                    <a:cubicBezTo>
                      <a:pt x="131" y="57"/>
                      <a:pt x="84" y="56"/>
                      <a:pt x="57" y="99"/>
                    </a:cubicBezTo>
                    <a:cubicBezTo>
                      <a:pt x="46" y="115"/>
                      <a:pt x="41" y="135"/>
                      <a:pt x="41" y="156"/>
                    </a:cubicBezTo>
                    <a:lnTo>
                      <a:pt x="41" y="288"/>
                    </a:lnTo>
                    <a:lnTo>
                      <a:pt x="41" y="290"/>
                    </a:lnTo>
                    <a:cubicBezTo>
                      <a:pt x="32" y="297"/>
                      <a:pt x="23" y="306"/>
                      <a:pt x="16" y="314"/>
                    </a:cubicBezTo>
                    <a:lnTo>
                      <a:pt x="16" y="38"/>
                    </a:lnTo>
                    <a:lnTo>
                      <a:pt x="265" y="38"/>
                    </a:lnTo>
                    <a:lnTo>
                      <a:pt x="265" y="315"/>
                    </a:lnTo>
                    <a:close/>
                    <a:moveTo>
                      <a:pt x="191" y="265"/>
                    </a:moveTo>
                    <a:lnTo>
                      <a:pt x="191" y="265"/>
                    </a:lnTo>
                    <a:cubicBezTo>
                      <a:pt x="185" y="256"/>
                      <a:pt x="185" y="245"/>
                      <a:pt x="185" y="242"/>
                    </a:cubicBezTo>
                    <a:cubicBezTo>
                      <a:pt x="192" y="232"/>
                      <a:pt x="199" y="220"/>
                      <a:pt x="202" y="204"/>
                    </a:cubicBezTo>
                    <a:lnTo>
                      <a:pt x="202" y="201"/>
                    </a:lnTo>
                    <a:lnTo>
                      <a:pt x="202" y="149"/>
                    </a:lnTo>
                    <a:cubicBezTo>
                      <a:pt x="202" y="144"/>
                      <a:pt x="201" y="137"/>
                      <a:pt x="198" y="132"/>
                    </a:cubicBezTo>
                    <a:lnTo>
                      <a:pt x="187" y="110"/>
                    </a:lnTo>
                    <a:cubicBezTo>
                      <a:pt x="185" y="107"/>
                      <a:pt x="181" y="106"/>
                      <a:pt x="178" y="106"/>
                    </a:cubicBezTo>
                    <a:cubicBezTo>
                      <a:pt x="175" y="107"/>
                      <a:pt x="172" y="109"/>
                      <a:pt x="172" y="112"/>
                    </a:cubicBezTo>
                    <a:cubicBezTo>
                      <a:pt x="164" y="147"/>
                      <a:pt x="101" y="149"/>
                      <a:pt x="89" y="149"/>
                    </a:cubicBezTo>
                    <a:cubicBezTo>
                      <a:pt x="82" y="149"/>
                      <a:pt x="77" y="155"/>
                      <a:pt x="77" y="161"/>
                    </a:cubicBezTo>
                    <a:lnTo>
                      <a:pt x="77" y="202"/>
                    </a:lnTo>
                    <a:cubicBezTo>
                      <a:pt x="77" y="203"/>
                      <a:pt x="78" y="203"/>
                      <a:pt x="78" y="204"/>
                    </a:cubicBezTo>
                    <a:cubicBezTo>
                      <a:pt x="78" y="205"/>
                      <a:pt x="82" y="225"/>
                      <a:pt x="96" y="242"/>
                    </a:cubicBezTo>
                    <a:cubicBezTo>
                      <a:pt x="96" y="245"/>
                      <a:pt x="96" y="256"/>
                      <a:pt x="89" y="265"/>
                    </a:cubicBezTo>
                    <a:cubicBezTo>
                      <a:pt x="78" y="268"/>
                      <a:pt x="67" y="274"/>
                      <a:pt x="57" y="279"/>
                    </a:cubicBezTo>
                    <a:lnTo>
                      <a:pt x="57" y="156"/>
                    </a:lnTo>
                    <a:cubicBezTo>
                      <a:pt x="57" y="138"/>
                      <a:pt x="61" y="122"/>
                      <a:pt x="70" y="108"/>
                    </a:cubicBezTo>
                    <a:cubicBezTo>
                      <a:pt x="98" y="65"/>
                      <a:pt x="146" y="80"/>
                      <a:pt x="159" y="87"/>
                    </a:cubicBezTo>
                    <a:cubicBezTo>
                      <a:pt x="163" y="88"/>
                      <a:pt x="167" y="88"/>
                      <a:pt x="170" y="87"/>
                    </a:cubicBezTo>
                    <a:cubicBezTo>
                      <a:pt x="187" y="83"/>
                      <a:pt x="199" y="86"/>
                      <a:pt x="210" y="97"/>
                    </a:cubicBezTo>
                    <a:cubicBezTo>
                      <a:pt x="215" y="101"/>
                      <a:pt x="218" y="107"/>
                      <a:pt x="220" y="114"/>
                    </a:cubicBezTo>
                    <a:cubicBezTo>
                      <a:pt x="222" y="120"/>
                      <a:pt x="223" y="127"/>
                      <a:pt x="223" y="134"/>
                    </a:cubicBezTo>
                    <a:lnTo>
                      <a:pt x="223" y="279"/>
                    </a:lnTo>
                    <a:cubicBezTo>
                      <a:pt x="213" y="274"/>
                      <a:pt x="202" y="268"/>
                      <a:pt x="191" y="265"/>
                    </a:cubicBezTo>
                    <a:close/>
                    <a:moveTo>
                      <a:pt x="181" y="279"/>
                    </a:moveTo>
                    <a:lnTo>
                      <a:pt x="181" y="279"/>
                    </a:lnTo>
                    <a:cubicBezTo>
                      <a:pt x="185" y="281"/>
                      <a:pt x="190" y="285"/>
                      <a:pt x="192" y="291"/>
                    </a:cubicBezTo>
                    <a:cubicBezTo>
                      <a:pt x="193" y="295"/>
                      <a:pt x="194" y="299"/>
                      <a:pt x="194" y="303"/>
                    </a:cubicBezTo>
                    <a:cubicBezTo>
                      <a:pt x="194" y="307"/>
                      <a:pt x="194" y="318"/>
                      <a:pt x="200" y="328"/>
                    </a:cubicBezTo>
                    <a:cubicBezTo>
                      <a:pt x="188" y="325"/>
                      <a:pt x="175" y="320"/>
                      <a:pt x="167" y="311"/>
                    </a:cubicBezTo>
                    <a:lnTo>
                      <a:pt x="181" y="279"/>
                    </a:lnTo>
                    <a:close/>
                    <a:moveTo>
                      <a:pt x="93" y="201"/>
                    </a:moveTo>
                    <a:lnTo>
                      <a:pt x="93" y="201"/>
                    </a:lnTo>
                    <a:lnTo>
                      <a:pt x="93" y="166"/>
                    </a:lnTo>
                    <a:cubicBezTo>
                      <a:pt x="113" y="165"/>
                      <a:pt x="161" y="160"/>
                      <a:pt x="180" y="132"/>
                    </a:cubicBezTo>
                    <a:lnTo>
                      <a:pt x="185" y="141"/>
                    </a:lnTo>
                    <a:cubicBezTo>
                      <a:pt x="187" y="143"/>
                      <a:pt x="187" y="146"/>
                      <a:pt x="187" y="149"/>
                    </a:cubicBezTo>
                    <a:lnTo>
                      <a:pt x="187" y="201"/>
                    </a:lnTo>
                    <a:cubicBezTo>
                      <a:pt x="180" y="231"/>
                      <a:pt x="161" y="244"/>
                      <a:pt x="149" y="250"/>
                    </a:cubicBezTo>
                    <a:cubicBezTo>
                      <a:pt x="143" y="252"/>
                      <a:pt x="136" y="252"/>
                      <a:pt x="130" y="250"/>
                    </a:cubicBezTo>
                    <a:cubicBezTo>
                      <a:pt x="102" y="238"/>
                      <a:pt x="95" y="206"/>
                      <a:pt x="93" y="201"/>
                    </a:cubicBezTo>
                    <a:close/>
                    <a:moveTo>
                      <a:pt x="113" y="311"/>
                    </a:moveTo>
                    <a:lnTo>
                      <a:pt x="113" y="311"/>
                    </a:lnTo>
                    <a:cubicBezTo>
                      <a:pt x="105" y="320"/>
                      <a:pt x="93" y="325"/>
                      <a:pt x="81" y="328"/>
                    </a:cubicBezTo>
                    <a:cubicBezTo>
                      <a:pt x="86" y="318"/>
                      <a:pt x="87" y="307"/>
                      <a:pt x="87" y="303"/>
                    </a:cubicBezTo>
                    <a:cubicBezTo>
                      <a:pt x="87" y="299"/>
                      <a:pt x="88" y="295"/>
                      <a:pt x="89" y="291"/>
                    </a:cubicBezTo>
                    <a:cubicBezTo>
                      <a:pt x="91" y="286"/>
                      <a:pt x="96" y="283"/>
                      <a:pt x="99" y="280"/>
                    </a:cubicBezTo>
                    <a:lnTo>
                      <a:pt x="113" y="311"/>
                    </a:lnTo>
                    <a:close/>
                    <a:moveTo>
                      <a:pt x="104" y="272"/>
                    </a:moveTo>
                    <a:lnTo>
                      <a:pt x="104" y="272"/>
                    </a:lnTo>
                    <a:cubicBezTo>
                      <a:pt x="107" y="267"/>
                      <a:pt x="109" y="262"/>
                      <a:pt x="110" y="256"/>
                    </a:cubicBezTo>
                    <a:cubicBezTo>
                      <a:pt x="114" y="260"/>
                      <a:pt x="120" y="263"/>
                      <a:pt x="125" y="265"/>
                    </a:cubicBezTo>
                    <a:cubicBezTo>
                      <a:pt x="129" y="266"/>
                      <a:pt x="134" y="267"/>
                      <a:pt x="140" y="267"/>
                    </a:cubicBezTo>
                    <a:cubicBezTo>
                      <a:pt x="145" y="267"/>
                      <a:pt x="150" y="266"/>
                      <a:pt x="154" y="264"/>
                    </a:cubicBezTo>
                    <a:cubicBezTo>
                      <a:pt x="158" y="263"/>
                      <a:pt x="165" y="260"/>
                      <a:pt x="170" y="255"/>
                    </a:cubicBezTo>
                    <a:cubicBezTo>
                      <a:pt x="171" y="261"/>
                      <a:pt x="173" y="266"/>
                      <a:pt x="176" y="272"/>
                    </a:cubicBezTo>
                    <a:lnTo>
                      <a:pt x="159" y="307"/>
                    </a:lnTo>
                    <a:lnTo>
                      <a:pt x="140" y="322"/>
                    </a:lnTo>
                    <a:lnTo>
                      <a:pt x="121" y="307"/>
                    </a:lnTo>
                    <a:lnTo>
                      <a:pt x="104" y="272"/>
                    </a:lnTo>
                    <a:close/>
                    <a:moveTo>
                      <a:pt x="265" y="416"/>
                    </a:moveTo>
                    <a:lnTo>
                      <a:pt x="265" y="416"/>
                    </a:lnTo>
                    <a:lnTo>
                      <a:pt x="16" y="416"/>
                    </a:lnTo>
                    <a:lnTo>
                      <a:pt x="16" y="342"/>
                    </a:lnTo>
                    <a:cubicBezTo>
                      <a:pt x="31" y="316"/>
                      <a:pt x="55" y="296"/>
                      <a:pt x="84" y="285"/>
                    </a:cubicBezTo>
                    <a:cubicBezTo>
                      <a:pt x="83" y="286"/>
                      <a:pt x="82" y="287"/>
                      <a:pt x="82" y="288"/>
                    </a:cubicBezTo>
                    <a:cubicBezTo>
                      <a:pt x="80" y="292"/>
                      <a:pt x="79" y="298"/>
                      <a:pt x="79" y="303"/>
                    </a:cubicBezTo>
                    <a:cubicBezTo>
                      <a:pt x="79" y="310"/>
                      <a:pt x="78" y="319"/>
                      <a:pt x="73" y="327"/>
                    </a:cubicBezTo>
                    <a:cubicBezTo>
                      <a:pt x="71" y="330"/>
                      <a:pt x="72" y="333"/>
                      <a:pt x="73" y="335"/>
                    </a:cubicBezTo>
                    <a:cubicBezTo>
                      <a:pt x="74" y="337"/>
                      <a:pt x="76" y="338"/>
                      <a:pt x="77" y="338"/>
                    </a:cubicBezTo>
                    <a:cubicBezTo>
                      <a:pt x="78" y="338"/>
                      <a:pt x="79" y="338"/>
                      <a:pt x="79" y="337"/>
                    </a:cubicBezTo>
                    <a:cubicBezTo>
                      <a:pt x="93" y="334"/>
                      <a:pt x="108" y="327"/>
                      <a:pt x="120" y="316"/>
                    </a:cubicBezTo>
                    <a:lnTo>
                      <a:pt x="138" y="331"/>
                    </a:lnTo>
                    <a:lnTo>
                      <a:pt x="140" y="331"/>
                    </a:lnTo>
                    <a:lnTo>
                      <a:pt x="143" y="331"/>
                    </a:lnTo>
                    <a:lnTo>
                      <a:pt x="161" y="316"/>
                    </a:lnTo>
                    <a:cubicBezTo>
                      <a:pt x="172" y="327"/>
                      <a:pt x="188" y="334"/>
                      <a:pt x="202" y="337"/>
                    </a:cubicBezTo>
                    <a:cubicBezTo>
                      <a:pt x="202" y="338"/>
                      <a:pt x="203" y="338"/>
                      <a:pt x="203" y="338"/>
                    </a:cubicBezTo>
                    <a:cubicBezTo>
                      <a:pt x="206" y="338"/>
                      <a:pt x="208" y="337"/>
                      <a:pt x="209" y="335"/>
                    </a:cubicBezTo>
                    <a:cubicBezTo>
                      <a:pt x="210" y="333"/>
                      <a:pt x="210" y="330"/>
                      <a:pt x="209" y="327"/>
                    </a:cubicBezTo>
                    <a:cubicBezTo>
                      <a:pt x="203" y="319"/>
                      <a:pt x="201" y="310"/>
                      <a:pt x="201" y="303"/>
                    </a:cubicBezTo>
                    <a:cubicBezTo>
                      <a:pt x="201" y="298"/>
                      <a:pt x="200" y="292"/>
                      <a:pt x="199" y="288"/>
                    </a:cubicBezTo>
                    <a:cubicBezTo>
                      <a:pt x="199" y="287"/>
                      <a:pt x="198" y="286"/>
                      <a:pt x="197" y="285"/>
                    </a:cubicBezTo>
                    <a:cubicBezTo>
                      <a:pt x="226" y="296"/>
                      <a:pt x="249" y="316"/>
                      <a:pt x="265" y="342"/>
                    </a:cubicBezTo>
                    <a:lnTo>
                      <a:pt x="265" y="416"/>
                    </a:lnTo>
                    <a:close/>
                    <a:moveTo>
                      <a:pt x="140" y="466"/>
                    </a:moveTo>
                    <a:lnTo>
                      <a:pt x="140" y="466"/>
                    </a:lnTo>
                    <a:cubicBezTo>
                      <a:pt x="132" y="466"/>
                      <a:pt x="126" y="460"/>
                      <a:pt x="126" y="452"/>
                    </a:cubicBezTo>
                    <a:cubicBezTo>
                      <a:pt x="126" y="445"/>
                      <a:pt x="132" y="438"/>
                      <a:pt x="140" y="438"/>
                    </a:cubicBezTo>
                    <a:cubicBezTo>
                      <a:pt x="148" y="438"/>
                      <a:pt x="154" y="445"/>
                      <a:pt x="154" y="452"/>
                    </a:cubicBezTo>
                    <a:cubicBezTo>
                      <a:pt x="154" y="460"/>
                      <a:pt x="148" y="466"/>
                      <a:pt x="140" y="466"/>
                    </a:cubicBezTo>
                    <a:close/>
                    <a:moveTo>
                      <a:pt x="128" y="19"/>
                    </a:moveTo>
                    <a:lnTo>
                      <a:pt x="128" y="19"/>
                    </a:lnTo>
                    <a:cubicBezTo>
                      <a:pt x="128" y="17"/>
                      <a:pt x="129" y="15"/>
                      <a:pt x="131" y="15"/>
                    </a:cubicBezTo>
                    <a:lnTo>
                      <a:pt x="149" y="15"/>
                    </a:lnTo>
                    <a:cubicBezTo>
                      <a:pt x="151" y="15"/>
                      <a:pt x="153" y="17"/>
                      <a:pt x="153" y="19"/>
                    </a:cubicBezTo>
                    <a:lnTo>
                      <a:pt x="153" y="20"/>
                    </a:lnTo>
                    <a:cubicBezTo>
                      <a:pt x="153" y="22"/>
                      <a:pt x="151" y="23"/>
                      <a:pt x="149" y="23"/>
                    </a:cubicBezTo>
                    <a:lnTo>
                      <a:pt x="131" y="23"/>
                    </a:lnTo>
                    <a:cubicBezTo>
                      <a:pt x="129" y="23"/>
                      <a:pt x="128" y="22"/>
                      <a:pt x="128" y="20"/>
                    </a:cubicBezTo>
                    <a:lnTo>
                      <a:pt x="128" y="19"/>
                    </a:lnTo>
                    <a:close/>
                    <a:moveTo>
                      <a:pt x="265" y="0"/>
                    </a:moveTo>
                    <a:lnTo>
                      <a:pt x="265" y="0"/>
                    </a:lnTo>
                    <a:lnTo>
                      <a:pt x="15" y="0"/>
                    </a:lnTo>
                    <a:cubicBezTo>
                      <a:pt x="7" y="0"/>
                      <a:pt x="0" y="7"/>
                      <a:pt x="0" y="15"/>
                    </a:cubicBezTo>
                    <a:lnTo>
                      <a:pt x="0" y="471"/>
                    </a:lnTo>
                    <a:cubicBezTo>
                      <a:pt x="0" y="480"/>
                      <a:pt x="7" y="487"/>
                      <a:pt x="15" y="487"/>
                    </a:cubicBezTo>
                    <a:lnTo>
                      <a:pt x="265" y="487"/>
                    </a:lnTo>
                    <a:cubicBezTo>
                      <a:pt x="274" y="487"/>
                      <a:pt x="281" y="480"/>
                      <a:pt x="281" y="471"/>
                    </a:cubicBezTo>
                    <a:lnTo>
                      <a:pt x="281" y="15"/>
                    </a:lnTo>
                    <a:cubicBezTo>
                      <a:pt x="281" y="7"/>
                      <a:pt x="274" y="0"/>
                      <a:pt x="265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3DA1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017748" y="6235700"/>
              <a:ext cx="789831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Other providers are available in our network 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For non-beneficiary facing materials only: Not for distribution to retirees or beneficiaries.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Proprietary information of UnitedHealth Group.  Do not distribute or reproduce without express written permission of UnitedHealth Group.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84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D90E270-F8B8-FA48-9685-353A6878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700" dirty="0">
                <a:solidFill>
                  <a:srgbClr val="002060"/>
                </a:solidFill>
              </a:rPr>
              <a:t>Confidential property of Optum. Do not distribute or reproduce without express permission from Optum.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7B21533-91C3-8F4A-AC4D-EA6DE877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>
                <a:solidFill>
                  <a:srgbClr val="002060"/>
                </a:solidFill>
              </a:rPr>
              <a:t>2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A6C8D86-CE50-D944-8C68-54BCC404955E}"/>
              </a:ext>
            </a:extLst>
          </p:cNvPr>
          <p:cNvSpPr/>
          <p:nvPr/>
        </p:nvSpPr>
        <p:spPr>
          <a:xfrm>
            <a:off x="0" y="0"/>
            <a:ext cx="9144000" cy="61167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28C862B-2F0B-CF4A-8A86-311B65AD1C58}"/>
              </a:ext>
            </a:extLst>
          </p:cNvPr>
          <p:cNvGrpSpPr/>
          <p:nvPr/>
        </p:nvGrpSpPr>
        <p:grpSpPr>
          <a:xfrm>
            <a:off x="6496956" y="1234972"/>
            <a:ext cx="1494972" cy="2303024"/>
            <a:chOff x="2767013" y="2630488"/>
            <a:chExt cx="373062" cy="574675"/>
          </a:xfrm>
          <a:solidFill>
            <a:schemeClr val="bg1"/>
          </a:solidFill>
        </p:grpSpPr>
        <p:sp>
          <p:nvSpPr>
            <p:cNvPr id="7" name="Freeform 25">
              <a:extLst>
                <a:ext uri="{FF2B5EF4-FFF2-40B4-BE49-F238E27FC236}">
                  <a16:creationId xmlns:a16="http://schemas.microsoft.com/office/drawing/2014/main" xmlns="" id="{3AB3F2CC-F6C2-374A-B8CD-C84A0EF37A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5275" y="2630488"/>
              <a:ext cx="304800" cy="574675"/>
            </a:xfrm>
            <a:custGeom>
              <a:avLst/>
              <a:gdLst>
                <a:gd name="T0" fmla="*/ 344 w 432"/>
                <a:gd name="T1" fmla="*/ 371 h 815"/>
                <a:gd name="T2" fmla="*/ 304 w 432"/>
                <a:gd name="T3" fmla="*/ 371 h 815"/>
                <a:gd name="T4" fmla="*/ 304 w 432"/>
                <a:gd name="T5" fmla="*/ 411 h 815"/>
                <a:gd name="T6" fmla="*/ 280 w 432"/>
                <a:gd name="T7" fmla="*/ 411 h 815"/>
                <a:gd name="T8" fmla="*/ 280 w 432"/>
                <a:gd name="T9" fmla="*/ 371 h 815"/>
                <a:gd name="T10" fmla="*/ 240 w 432"/>
                <a:gd name="T11" fmla="*/ 371 h 815"/>
                <a:gd name="T12" fmla="*/ 240 w 432"/>
                <a:gd name="T13" fmla="*/ 347 h 815"/>
                <a:gd name="T14" fmla="*/ 280 w 432"/>
                <a:gd name="T15" fmla="*/ 347 h 815"/>
                <a:gd name="T16" fmla="*/ 280 w 432"/>
                <a:gd name="T17" fmla="*/ 307 h 815"/>
                <a:gd name="T18" fmla="*/ 304 w 432"/>
                <a:gd name="T19" fmla="*/ 307 h 815"/>
                <a:gd name="T20" fmla="*/ 304 w 432"/>
                <a:gd name="T21" fmla="*/ 347 h 815"/>
                <a:gd name="T22" fmla="*/ 344 w 432"/>
                <a:gd name="T23" fmla="*/ 347 h 815"/>
                <a:gd name="T24" fmla="*/ 344 w 432"/>
                <a:gd name="T25" fmla="*/ 371 h 815"/>
                <a:gd name="T26" fmla="*/ 432 w 432"/>
                <a:gd name="T27" fmla="*/ 583 h 815"/>
                <a:gd name="T28" fmla="*/ 344 w 432"/>
                <a:gd name="T29" fmla="*/ 583 h 815"/>
                <a:gd name="T30" fmla="*/ 344 w 432"/>
                <a:gd name="T31" fmla="*/ 815 h 815"/>
                <a:gd name="T32" fmla="*/ 320 w 432"/>
                <a:gd name="T33" fmla="*/ 815 h 815"/>
                <a:gd name="T34" fmla="*/ 320 w 432"/>
                <a:gd name="T35" fmla="*/ 507 h 815"/>
                <a:gd name="T36" fmla="*/ 344 w 432"/>
                <a:gd name="T37" fmla="*/ 507 h 815"/>
                <a:gd name="T38" fmla="*/ 344 w 432"/>
                <a:gd name="T39" fmla="*/ 559 h 815"/>
                <a:gd name="T40" fmla="*/ 404 w 432"/>
                <a:gd name="T41" fmla="*/ 559 h 815"/>
                <a:gd name="T42" fmla="*/ 404 w 432"/>
                <a:gd name="T43" fmla="*/ 409 h 815"/>
                <a:gd name="T44" fmla="*/ 214 w 432"/>
                <a:gd name="T45" fmla="*/ 219 h 815"/>
                <a:gd name="T46" fmla="*/ 24 w 432"/>
                <a:gd name="T47" fmla="*/ 409 h 815"/>
                <a:gd name="T48" fmla="*/ 24 w 432"/>
                <a:gd name="T49" fmla="*/ 559 h 815"/>
                <a:gd name="T50" fmla="*/ 92 w 432"/>
                <a:gd name="T51" fmla="*/ 559 h 815"/>
                <a:gd name="T52" fmla="*/ 92 w 432"/>
                <a:gd name="T53" fmla="*/ 507 h 815"/>
                <a:gd name="T54" fmla="*/ 116 w 432"/>
                <a:gd name="T55" fmla="*/ 507 h 815"/>
                <a:gd name="T56" fmla="*/ 116 w 432"/>
                <a:gd name="T57" fmla="*/ 815 h 815"/>
                <a:gd name="T58" fmla="*/ 92 w 432"/>
                <a:gd name="T59" fmla="*/ 815 h 815"/>
                <a:gd name="T60" fmla="*/ 92 w 432"/>
                <a:gd name="T61" fmla="*/ 583 h 815"/>
                <a:gd name="T62" fmla="*/ 0 w 432"/>
                <a:gd name="T63" fmla="*/ 583 h 815"/>
                <a:gd name="T64" fmla="*/ 0 w 432"/>
                <a:gd name="T65" fmla="*/ 409 h 815"/>
                <a:gd name="T66" fmla="*/ 161 w 432"/>
                <a:gd name="T67" fmla="*/ 201 h 815"/>
                <a:gd name="T68" fmla="*/ 108 w 432"/>
                <a:gd name="T69" fmla="*/ 108 h 815"/>
                <a:gd name="T70" fmla="*/ 215 w 432"/>
                <a:gd name="T71" fmla="*/ 0 h 815"/>
                <a:gd name="T72" fmla="*/ 323 w 432"/>
                <a:gd name="T73" fmla="*/ 108 h 815"/>
                <a:gd name="T74" fmla="*/ 270 w 432"/>
                <a:gd name="T75" fmla="*/ 201 h 815"/>
                <a:gd name="T76" fmla="*/ 432 w 432"/>
                <a:gd name="T77" fmla="*/ 409 h 815"/>
                <a:gd name="T78" fmla="*/ 432 w 432"/>
                <a:gd name="T79" fmla="*/ 583 h 815"/>
                <a:gd name="T80" fmla="*/ 215 w 432"/>
                <a:gd name="T81" fmla="*/ 190 h 815"/>
                <a:gd name="T82" fmla="*/ 298 w 432"/>
                <a:gd name="T83" fmla="*/ 108 h 815"/>
                <a:gd name="T84" fmla="*/ 215 w 432"/>
                <a:gd name="T85" fmla="*/ 25 h 815"/>
                <a:gd name="T86" fmla="*/ 133 w 432"/>
                <a:gd name="T87" fmla="*/ 108 h 815"/>
                <a:gd name="T88" fmla="*/ 215 w 432"/>
                <a:gd name="T89" fmla="*/ 19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2" h="815">
                  <a:moveTo>
                    <a:pt x="344" y="371"/>
                  </a:moveTo>
                  <a:cubicBezTo>
                    <a:pt x="304" y="371"/>
                    <a:pt x="304" y="371"/>
                    <a:pt x="304" y="371"/>
                  </a:cubicBezTo>
                  <a:cubicBezTo>
                    <a:pt x="304" y="411"/>
                    <a:pt x="304" y="411"/>
                    <a:pt x="304" y="411"/>
                  </a:cubicBezTo>
                  <a:cubicBezTo>
                    <a:pt x="280" y="411"/>
                    <a:pt x="280" y="411"/>
                    <a:pt x="280" y="411"/>
                  </a:cubicBezTo>
                  <a:cubicBezTo>
                    <a:pt x="280" y="371"/>
                    <a:pt x="280" y="371"/>
                    <a:pt x="280" y="371"/>
                  </a:cubicBezTo>
                  <a:cubicBezTo>
                    <a:pt x="240" y="371"/>
                    <a:pt x="240" y="371"/>
                    <a:pt x="240" y="371"/>
                  </a:cubicBezTo>
                  <a:cubicBezTo>
                    <a:pt x="240" y="347"/>
                    <a:pt x="240" y="347"/>
                    <a:pt x="240" y="347"/>
                  </a:cubicBezTo>
                  <a:cubicBezTo>
                    <a:pt x="280" y="347"/>
                    <a:pt x="280" y="347"/>
                    <a:pt x="280" y="347"/>
                  </a:cubicBezTo>
                  <a:cubicBezTo>
                    <a:pt x="280" y="307"/>
                    <a:pt x="280" y="307"/>
                    <a:pt x="280" y="307"/>
                  </a:cubicBezTo>
                  <a:cubicBezTo>
                    <a:pt x="304" y="307"/>
                    <a:pt x="304" y="307"/>
                    <a:pt x="304" y="307"/>
                  </a:cubicBezTo>
                  <a:cubicBezTo>
                    <a:pt x="304" y="347"/>
                    <a:pt x="304" y="347"/>
                    <a:pt x="304" y="347"/>
                  </a:cubicBezTo>
                  <a:cubicBezTo>
                    <a:pt x="344" y="347"/>
                    <a:pt x="344" y="347"/>
                    <a:pt x="344" y="347"/>
                  </a:cubicBezTo>
                  <a:lnTo>
                    <a:pt x="344" y="371"/>
                  </a:lnTo>
                  <a:close/>
                  <a:moveTo>
                    <a:pt x="432" y="583"/>
                  </a:moveTo>
                  <a:cubicBezTo>
                    <a:pt x="344" y="583"/>
                    <a:pt x="344" y="583"/>
                    <a:pt x="344" y="583"/>
                  </a:cubicBezTo>
                  <a:cubicBezTo>
                    <a:pt x="344" y="815"/>
                    <a:pt x="344" y="815"/>
                    <a:pt x="344" y="815"/>
                  </a:cubicBezTo>
                  <a:cubicBezTo>
                    <a:pt x="320" y="815"/>
                    <a:pt x="320" y="815"/>
                    <a:pt x="320" y="815"/>
                  </a:cubicBezTo>
                  <a:cubicBezTo>
                    <a:pt x="320" y="507"/>
                    <a:pt x="320" y="507"/>
                    <a:pt x="320" y="507"/>
                  </a:cubicBezTo>
                  <a:cubicBezTo>
                    <a:pt x="344" y="507"/>
                    <a:pt x="344" y="507"/>
                    <a:pt x="344" y="507"/>
                  </a:cubicBezTo>
                  <a:cubicBezTo>
                    <a:pt x="344" y="559"/>
                    <a:pt x="344" y="559"/>
                    <a:pt x="344" y="559"/>
                  </a:cubicBezTo>
                  <a:cubicBezTo>
                    <a:pt x="404" y="559"/>
                    <a:pt x="404" y="559"/>
                    <a:pt x="404" y="559"/>
                  </a:cubicBezTo>
                  <a:cubicBezTo>
                    <a:pt x="404" y="409"/>
                    <a:pt x="404" y="409"/>
                    <a:pt x="404" y="409"/>
                  </a:cubicBezTo>
                  <a:cubicBezTo>
                    <a:pt x="404" y="304"/>
                    <a:pt x="319" y="219"/>
                    <a:pt x="214" y="219"/>
                  </a:cubicBezTo>
                  <a:cubicBezTo>
                    <a:pt x="109" y="219"/>
                    <a:pt x="24" y="304"/>
                    <a:pt x="24" y="409"/>
                  </a:cubicBezTo>
                  <a:cubicBezTo>
                    <a:pt x="24" y="559"/>
                    <a:pt x="24" y="559"/>
                    <a:pt x="24" y="559"/>
                  </a:cubicBezTo>
                  <a:cubicBezTo>
                    <a:pt x="92" y="559"/>
                    <a:pt x="92" y="559"/>
                    <a:pt x="92" y="559"/>
                  </a:cubicBezTo>
                  <a:cubicBezTo>
                    <a:pt x="92" y="507"/>
                    <a:pt x="92" y="507"/>
                    <a:pt x="92" y="507"/>
                  </a:cubicBezTo>
                  <a:cubicBezTo>
                    <a:pt x="116" y="507"/>
                    <a:pt x="116" y="507"/>
                    <a:pt x="116" y="507"/>
                  </a:cubicBezTo>
                  <a:cubicBezTo>
                    <a:pt x="116" y="815"/>
                    <a:pt x="116" y="815"/>
                    <a:pt x="116" y="815"/>
                  </a:cubicBezTo>
                  <a:cubicBezTo>
                    <a:pt x="92" y="815"/>
                    <a:pt x="92" y="815"/>
                    <a:pt x="92" y="815"/>
                  </a:cubicBezTo>
                  <a:cubicBezTo>
                    <a:pt x="92" y="583"/>
                    <a:pt x="92" y="583"/>
                    <a:pt x="92" y="583"/>
                  </a:cubicBezTo>
                  <a:cubicBezTo>
                    <a:pt x="0" y="583"/>
                    <a:pt x="0" y="583"/>
                    <a:pt x="0" y="583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0" y="309"/>
                    <a:pt x="68" y="225"/>
                    <a:pt x="161" y="201"/>
                  </a:cubicBezTo>
                  <a:cubicBezTo>
                    <a:pt x="129" y="182"/>
                    <a:pt x="108" y="147"/>
                    <a:pt x="108" y="108"/>
                  </a:cubicBezTo>
                  <a:cubicBezTo>
                    <a:pt x="108" y="48"/>
                    <a:pt x="156" y="0"/>
                    <a:pt x="215" y="0"/>
                  </a:cubicBezTo>
                  <a:cubicBezTo>
                    <a:pt x="275" y="0"/>
                    <a:pt x="323" y="48"/>
                    <a:pt x="323" y="108"/>
                  </a:cubicBezTo>
                  <a:cubicBezTo>
                    <a:pt x="323" y="147"/>
                    <a:pt x="302" y="182"/>
                    <a:pt x="270" y="201"/>
                  </a:cubicBezTo>
                  <a:cubicBezTo>
                    <a:pt x="363" y="225"/>
                    <a:pt x="432" y="309"/>
                    <a:pt x="432" y="409"/>
                  </a:cubicBezTo>
                  <a:lnTo>
                    <a:pt x="432" y="583"/>
                  </a:lnTo>
                  <a:close/>
                  <a:moveTo>
                    <a:pt x="215" y="190"/>
                  </a:moveTo>
                  <a:cubicBezTo>
                    <a:pt x="261" y="190"/>
                    <a:pt x="298" y="153"/>
                    <a:pt x="298" y="108"/>
                  </a:cubicBezTo>
                  <a:cubicBezTo>
                    <a:pt x="298" y="62"/>
                    <a:pt x="261" y="25"/>
                    <a:pt x="215" y="25"/>
                  </a:cubicBezTo>
                  <a:cubicBezTo>
                    <a:pt x="170" y="25"/>
                    <a:pt x="133" y="62"/>
                    <a:pt x="133" y="108"/>
                  </a:cubicBezTo>
                  <a:cubicBezTo>
                    <a:pt x="133" y="153"/>
                    <a:pt x="170" y="190"/>
                    <a:pt x="215" y="1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26">
              <a:extLst>
                <a:ext uri="{FF2B5EF4-FFF2-40B4-BE49-F238E27FC236}">
                  <a16:creationId xmlns:a16="http://schemas.microsoft.com/office/drawing/2014/main" xmlns="" id="{A368F8E1-F39E-884C-B8A4-03AEC2E310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67013" y="2717801"/>
              <a:ext cx="204788" cy="230188"/>
            </a:xfrm>
            <a:custGeom>
              <a:avLst/>
              <a:gdLst>
                <a:gd name="T0" fmla="*/ 239 w 290"/>
                <a:gd name="T1" fmla="*/ 225 h 327"/>
                <a:gd name="T2" fmla="*/ 195 w 290"/>
                <a:gd name="T3" fmla="*/ 251 h 327"/>
                <a:gd name="T4" fmla="*/ 27 w 290"/>
                <a:gd name="T5" fmla="*/ 106 h 327"/>
                <a:gd name="T6" fmla="*/ 51 w 290"/>
                <a:gd name="T7" fmla="*/ 64 h 327"/>
                <a:gd name="T8" fmla="*/ 189 w 290"/>
                <a:gd name="T9" fmla="*/ 108 h 327"/>
                <a:gd name="T10" fmla="*/ 211 w 290"/>
                <a:gd name="T11" fmla="*/ 95 h 327"/>
                <a:gd name="T12" fmla="*/ 38 w 290"/>
                <a:gd name="T13" fmla="*/ 42 h 327"/>
                <a:gd name="T14" fmla="*/ 2 w 290"/>
                <a:gd name="T15" fmla="*/ 108 h 327"/>
                <a:gd name="T16" fmla="*/ 188 w 290"/>
                <a:gd name="T17" fmla="*/ 276 h 327"/>
                <a:gd name="T18" fmla="*/ 188 w 290"/>
                <a:gd name="T19" fmla="*/ 276 h 327"/>
                <a:gd name="T20" fmla="*/ 239 w 290"/>
                <a:gd name="T21" fmla="*/ 327 h 327"/>
                <a:gd name="T22" fmla="*/ 290 w 290"/>
                <a:gd name="T23" fmla="*/ 276 h 327"/>
                <a:gd name="T24" fmla="*/ 239 w 290"/>
                <a:gd name="T25" fmla="*/ 225 h 327"/>
                <a:gd name="T26" fmla="*/ 239 w 290"/>
                <a:gd name="T27" fmla="*/ 302 h 327"/>
                <a:gd name="T28" fmla="*/ 214 w 290"/>
                <a:gd name="T29" fmla="*/ 276 h 327"/>
                <a:gd name="T30" fmla="*/ 239 w 290"/>
                <a:gd name="T31" fmla="*/ 251 h 327"/>
                <a:gd name="T32" fmla="*/ 264 w 290"/>
                <a:gd name="T33" fmla="*/ 276 h 327"/>
                <a:gd name="T34" fmla="*/ 239 w 290"/>
                <a:gd name="T35" fmla="*/ 30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327">
                  <a:moveTo>
                    <a:pt x="239" y="225"/>
                  </a:moveTo>
                  <a:cubicBezTo>
                    <a:pt x="220" y="225"/>
                    <a:pt x="203" y="236"/>
                    <a:pt x="195" y="251"/>
                  </a:cubicBezTo>
                  <a:cubicBezTo>
                    <a:pt x="84" y="206"/>
                    <a:pt x="31" y="146"/>
                    <a:pt x="27" y="106"/>
                  </a:cubicBezTo>
                  <a:cubicBezTo>
                    <a:pt x="26" y="88"/>
                    <a:pt x="34" y="74"/>
                    <a:pt x="51" y="64"/>
                  </a:cubicBezTo>
                  <a:cubicBezTo>
                    <a:pt x="121" y="23"/>
                    <a:pt x="188" y="107"/>
                    <a:pt x="189" y="108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181" y="57"/>
                    <a:pt x="109" y="0"/>
                    <a:pt x="38" y="42"/>
                  </a:cubicBezTo>
                  <a:cubicBezTo>
                    <a:pt x="12" y="57"/>
                    <a:pt x="0" y="81"/>
                    <a:pt x="2" y="108"/>
                  </a:cubicBezTo>
                  <a:cubicBezTo>
                    <a:pt x="7" y="167"/>
                    <a:pt x="78" y="231"/>
                    <a:pt x="188" y="276"/>
                  </a:cubicBezTo>
                  <a:cubicBezTo>
                    <a:pt x="188" y="276"/>
                    <a:pt x="188" y="276"/>
                    <a:pt x="188" y="276"/>
                  </a:cubicBezTo>
                  <a:cubicBezTo>
                    <a:pt x="188" y="304"/>
                    <a:pt x="211" y="327"/>
                    <a:pt x="239" y="327"/>
                  </a:cubicBezTo>
                  <a:cubicBezTo>
                    <a:pt x="267" y="327"/>
                    <a:pt x="290" y="304"/>
                    <a:pt x="290" y="276"/>
                  </a:cubicBezTo>
                  <a:cubicBezTo>
                    <a:pt x="290" y="248"/>
                    <a:pt x="267" y="225"/>
                    <a:pt x="239" y="225"/>
                  </a:cubicBezTo>
                  <a:close/>
                  <a:moveTo>
                    <a:pt x="239" y="302"/>
                  </a:moveTo>
                  <a:cubicBezTo>
                    <a:pt x="225" y="302"/>
                    <a:pt x="214" y="290"/>
                    <a:pt x="214" y="276"/>
                  </a:cubicBezTo>
                  <a:cubicBezTo>
                    <a:pt x="214" y="262"/>
                    <a:pt x="225" y="251"/>
                    <a:pt x="239" y="251"/>
                  </a:cubicBezTo>
                  <a:cubicBezTo>
                    <a:pt x="253" y="251"/>
                    <a:pt x="264" y="262"/>
                    <a:pt x="264" y="276"/>
                  </a:cubicBezTo>
                  <a:cubicBezTo>
                    <a:pt x="264" y="290"/>
                    <a:pt x="253" y="302"/>
                    <a:pt x="239" y="3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Title 2">
            <a:extLst>
              <a:ext uri="{FF2B5EF4-FFF2-40B4-BE49-F238E27FC236}">
                <a16:creationId xmlns:a16="http://schemas.microsoft.com/office/drawing/2014/main" xmlns="" id="{D6CB53B1-32B1-A14C-BC1B-16EE3DBC35AE}"/>
              </a:ext>
            </a:extLst>
          </p:cNvPr>
          <p:cNvSpPr txBox="1">
            <a:spLocks/>
          </p:cNvSpPr>
          <p:nvPr/>
        </p:nvSpPr>
        <p:spPr>
          <a:xfrm>
            <a:off x="845046" y="1234972"/>
            <a:ext cx="5925456" cy="119737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</a:pPr>
            <a:r>
              <a:rPr lang="en-US" sz="4800" dirty="0">
                <a:solidFill>
                  <a:schemeClr val="bg1"/>
                </a:solidFill>
              </a:rPr>
              <a:t>Connecting people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to </a:t>
            </a:r>
            <a:r>
              <a:rPr lang="en-US" sz="4800" dirty="0" smtClean="0">
                <a:solidFill>
                  <a:schemeClr val="bg1"/>
                </a:solidFill>
              </a:rPr>
              <a:t>quality </a:t>
            </a:r>
            <a:r>
              <a:rPr lang="en-US" sz="4800" dirty="0">
                <a:solidFill>
                  <a:schemeClr val="bg1"/>
                </a:solidFill>
              </a:rPr>
              <a:t>care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5F809CE7-6727-2D43-95D0-66C82BA4AC08}"/>
              </a:ext>
            </a:extLst>
          </p:cNvPr>
          <p:cNvSpPr txBox="1">
            <a:spLocks/>
          </p:cNvSpPr>
          <p:nvPr/>
        </p:nvSpPr>
        <p:spPr>
          <a:xfrm>
            <a:off x="845046" y="2835172"/>
            <a:ext cx="4708969" cy="1334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3225" indent="-17145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</a:rPr>
              <a:t>Access to services is vital, but we go further. We’re making it easy for individuals to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get evidence-based treatment from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top-performing providers.</a:t>
            </a:r>
          </a:p>
        </p:txBody>
      </p:sp>
    </p:spTree>
    <p:extLst>
      <p:ext uri="{BB962C8B-B14F-4D97-AF65-F5344CB8AC3E}">
        <p14:creationId xmlns:p14="http://schemas.microsoft.com/office/powerpoint/2010/main" val="136788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1D673B-6D74-D142-8CCC-67D7A285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people to </a:t>
            </a:r>
            <a:r>
              <a:rPr lang="en-US" dirty="0" smtClean="0"/>
              <a:t>quality </a:t>
            </a:r>
            <a:r>
              <a:rPr lang="en-US" dirty="0"/>
              <a:t>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6399E70-DB40-3F43-A9E3-FDC93398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>
                <a:solidFill>
                  <a:srgbClr val="002060"/>
                </a:solidFill>
              </a:rPr>
              <a:t>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D6F8F28-A0F2-444F-A770-6C42FD86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700" dirty="0">
                <a:solidFill>
                  <a:srgbClr val="002060"/>
                </a:solidFill>
              </a:rPr>
              <a:t>Confidential property of Optum. Do not distribute or reproduce without express permission from Optum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="" xmlns:a16="http://schemas.microsoft.com/office/drawing/2014/main" id="{0C122A27-4470-1D40-BE2A-7FCF8E7BB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53" y="1359963"/>
            <a:ext cx="36036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15533" y="1212076"/>
            <a:ext cx="8566530" cy="914400"/>
            <a:chOff x="315533" y="1212076"/>
            <a:chExt cx="8566530" cy="914400"/>
          </a:xfrm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066831-037B-4340-AD93-68E22C2CD104}"/>
                </a:ext>
              </a:extLst>
            </p:cNvPr>
            <p:cNvSpPr/>
            <p:nvPr/>
          </p:nvSpPr>
          <p:spPr>
            <a:xfrm>
              <a:off x="315533" y="1212076"/>
              <a:ext cx="913003" cy="914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="" xmlns:a16="http://schemas.microsoft.com/office/drawing/2014/main" id="{CC054A8B-C7A5-E248-9C61-FFF33474A810}"/>
                </a:ext>
              </a:extLst>
            </p:cNvPr>
            <p:cNvSpPr txBox="1">
              <a:spLocks/>
            </p:cNvSpPr>
            <p:nvPr/>
          </p:nvSpPr>
          <p:spPr>
            <a:xfrm>
              <a:off x="1284843" y="1212076"/>
              <a:ext cx="7597220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lIns="182880" tIns="0" rIns="0" bIns="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002060"/>
                  </a:solidFill>
                </a:rPr>
                <a:t>Continuously deliver access to </a:t>
              </a:r>
              <a:r>
                <a:rPr lang="en-US" sz="1600" dirty="0" smtClean="0">
                  <a:solidFill>
                    <a:srgbClr val="002060"/>
                  </a:solidFill>
                </a:rPr>
                <a:t>expert care </a:t>
              </a:r>
              <a:r>
                <a:rPr lang="en-US" sz="1600" dirty="0">
                  <a:solidFill>
                    <a:srgbClr val="002060"/>
                  </a:solidFill>
                </a:rPr>
                <a:t>to our members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5532" y="3365895"/>
            <a:ext cx="2444611" cy="846567"/>
            <a:chOff x="315532" y="3442097"/>
            <a:chExt cx="2444611" cy="846567"/>
          </a:xfrm>
        </p:grpSpPr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EBB56154-C71D-AE49-B7C7-13D58C73EBAF}"/>
                </a:ext>
              </a:extLst>
            </p:cNvPr>
            <p:cNvSpPr/>
            <p:nvPr/>
          </p:nvSpPr>
          <p:spPr>
            <a:xfrm>
              <a:off x="315532" y="3442097"/>
              <a:ext cx="2444611" cy="615553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accent1"/>
                  </a:solidFill>
                </a:rPr>
                <a:t>70,000</a:t>
              </a:r>
              <a:r>
                <a:rPr lang="en-US" sz="4000" dirty="0" smtClean="0">
                  <a:solidFill>
                    <a:schemeClr val="accent1"/>
                  </a:solidFill>
                </a:rPr>
                <a:t>+</a:t>
              </a:r>
              <a:endParaRPr lang="en-US" sz="4000" baseline="30000" dirty="0">
                <a:solidFill>
                  <a:schemeClr val="accent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C93C6A7B-3D35-6B4B-9A26-EBAD8350F5BB}"/>
                </a:ext>
              </a:extLst>
            </p:cNvPr>
            <p:cNvSpPr/>
            <p:nvPr/>
          </p:nvSpPr>
          <p:spPr>
            <a:xfrm>
              <a:off x="326663" y="4050137"/>
              <a:ext cx="2433480" cy="238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ts val="600"/>
                </a:spcBef>
                <a:spcAft>
                  <a:spcPts val="300"/>
                </a:spcAft>
                <a:buClr>
                  <a:srgbClr val="E87722"/>
                </a:buClr>
              </a:pPr>
              <a:r>
                <a:rPr lang="en-US" sz="1000" cap="all" spc="120" dirty="0" smtClean="0">
                  <a:solidFill>
                    <a:schemeClr val="accent1"/>
                  </a:solidFill>
                </a:rPr>
                <a:t>PROVIDERS</a:t>
              </a:r>
              <a:endParaRPr lang="en-US" sz="1000" cap="all" spc="12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4" name="Text Placeholder 5">
            <a:extLst>
              <a:ext uri="{FF2B5EF4-FFF2-40B4-BE49-F238E27FC236}">
                <a16:creationId xmlns="" xmlns:a16="http://schemas.microsoft.com/office/drawing/2014/main" id="{73D7C9C8-3643-0F41-B26B-A9C1ADC27E48}"/>
              </a:ext>
            </a:extLst>
          </p:cNvPr>
          <p:cNvSpPr txBox="1">
            <a:spLocks/>
          </p:cNvSpPr>
          <p:nvPr/>
        </p:nvSpPr>
        <p:spPr>
          <a:xfrm>
            <a:off x="315533" y="2870107"/>
            <a:ext cx="2444611" cy="4718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3225" indent="-17145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 fontAlgn="base">
              <a:spcBef>
                <a:spcPts val="9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Targeted </a:t>
            </a:r>
            <a:r>
              <a:rPr lang="en-US" sz="1600" dirty="0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local-</a:t>
            </a:r>
            <a:br>
              <a:rPr lang="en-US" sz="1600" dirty="0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1600" dirty="0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level network of</a:t>
            </a:r>
            <a:endParaRPr lang="en-US" sz="1600" dirty="0">
              <a:solidFill>
                <a:srgbClr val="00206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="" xmlns:a16="http://schemas.microsoft.com/office/drawing/2014/main" id="{4EAFFD5A-F65E-FF43-9CA0-B96C61D66223}"/>
              </a:ext>
            </a:extLst>
          </p:cNvPr>
          <p:cNvSpPr txBox="1">
            <a:spLocks/>
          </p:cNvSpPr>
          <p:nvPr/>
        </p:nvSpPr>
        <p:spPr>
          <a:xfrm>
            <a:off x="2596854" y="2300268"/>
            <a:ext cx="4013496" cy="4862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indent="0" algn="ctr">
              <a:lnSpc>
                <a:spcPct val="95000"/>
              </a:lnSpc>
              <a:spcBef>
                <a:spcPts val="600"/>
              </a:spcBef>
              <a:spcAft>
                <a:spcPts val="300"/>
              </a:spcAft>
              <a:buClr>
                <a:srgbClr val="E87722"/>
              </a:buClr>
              <a:buFont typeface="Arial" panose="020B0604020202020204" pitchFamily="34" charset="0"/>
              <a:buNone/>
              <a:defRPr sz="1400" cap="all" spc="120">
                <a:solidFill>
                  <a:schemeClr val="accent4"/>
                </a:solidFill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/>
            </a:lvl2pPr>
            <a:lvl3pPr marL="171450" marR="0" indent="0" defTabSz="685754" fontAlgn="auto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spc="0" baseline="0">
                <a:latin typeface="+mj-lt"/>
              </a:defRPr>
            </a:lvl3pPr>
            <a:lvl4pPr marL="166688" indent="-166688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/>
            </a:lvl4pPr>
            <a:lvl5pPr marL="403225" indent="-171450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4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sz="1200" dirty="0"/>
              <a:t>NATIONAL network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specialists</a:t>
            </a:r>
            <a:endParaRPr lang="en-US" sz="1200" dirty="0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B6ABAAA8-6177-494A-990F-475ED9380603}"/>
              </a:ext>
            </a:extLst>
          </p:cNvPr>
          <p:cNvSpPr/>
          <p:nvPr/>
        </p:nvSpPr>
        <p:spPr>
          <a:xfrm>
            <a:off x="2906487" y="2800660"/>
            <a:ext cx="3450772" cy="245638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174625" lvl="1" indent="-174625" fontAlgn="base">
              <a:spcBef>
                <a:spcPts val="9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Geriatric specialty includes:</a:t>
            </a:r>
          </a:p>
          <a:p>
            <a:pPr marL="400050" lvl="2" indent="-171450" fontAlgn="base">
              <a:spcBef>
                <a:spcPts val="300"/>
              </a:spcBef>
              <a:buClr>
                <a:schemeClr val="accent4"/>
              </a:buClr>
              <a:buFont typeface="Arial" panose="020B0604020202020204" pitchFamily="34" charset="0"/>
              <a:buChar char="–"/>
            </a:pPr>
            <a:r>
              <a:rPr lang="en-US" sz="1200" dirty="0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Inpatient </a:t>
            </a:r>
            <a:r>
              <a:rPr lang="en-US" sz="12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behavioral health units</a:t>
            </a:r>
          </a:p>
          <a:p>
            <a:pPr marL="400050" lvl="2" indent="-171450" fontAlgn="base">
              <a:spcBef>
                <a:spcPts val="300"/>
              </a:spcBef>
              <a:buClr>
                <a:schemeClr val="accent4"/>
              </a:buClr>
              <a:buFont typeface="Arial" panose="020B0604020202020204" pitchFamily="34" charset="0"/>
              <a:buChar char="–"/>
            </a:pPr>
            <a:r>
              <a:rPr lang="en-US" sz="12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Psychiatrists and nurse practitioners</a:t>
            </a:r>
          </a:p>
          <a:p>
            <a:pPr marL="400050" lvl="2" indent="-171450" fontAlgn="base">
              <a:spcBef>
                <a:spcPts val="300"/>
              </a:spcBef>
              <a:buClr>
                <a:schemeClr val="accent4"/>
              </a:buClr>
              <a:buFont typeface="Arial" panose="020B0604020202020204" pitchFamily="34" charset="0"/>
              <a:buChar char="–"/>
            </a:pPr>
            <a:r>
              <a:rPr lang="en-US" sz="12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Social workers and psychologists</a:t>
            </a:r>
          </a:p>
          <a:p>
            <a:pPr marL="174625" lvl="1" indent="-174625" fontAlgn="base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Substance use disorder treatment</a:t>
            </a:r>
          </a:p>
          <a:p>
            <a:pPr marL="400050" lvl="2" indent="-171450" fontAlgn="base">
              <a:spcBef>
                <a:spcPts val="400"/>
              </a:spcBef>
              <a:buClr>
                <a:schemeClr val="accent4"/>
              </a:buClr>
              <a:buFont typeface="Arial" panose="020B0604020202020204" pitchFamily="34" charset="0"/>
              <a:buChar char="–"/>
            </a:pPr>
            <a:r>
              <a:rPr lang="en-US" sz="12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Includes medication-assisted treatment services</a:t>
            </a:r>
          </a:p>
          <a:p>
            <a:pPr marL="174625" lvl="1" indent="-174625" fontAlgn="base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Grief counselors</a:t>
            </a:r>
          </a:p>
          <a:p>
            <a:pPr marL="174625" lvl="1" indent="-174625" fontAlgn="base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Military and veteran expertise</a:t>
            </a:r>
          </a:p>
          <a:p>
            <a:pPr marL="111125" indent="-111125" fontAlgn="base">
              <a:spcBef>
                <a:spcPts val="900"/>
              </a:spcBef>
              <a:buClr>
                <a:schemeClr val="accent4"/>
              </a:buClr>
              <a:buFont typeface="Arial" pitchFamily="34" charset="0"/>
              <a:buChar char="•"/>
            </a:pPr>
            <a:endParaRPr lang="en-US" sz="1200" b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Text Placeholder 5">
            <a:extLst>
              <a:ext uri="{FF2B5EF4-FFF2-40B4-BE49-F238E27FC236}">
                <a16:creationId xmlns="" xmlns:a16="http://schemas.microsoft.com/office/drawing/2014/main" id="{73D7C9C8-3643-0F41-B26B-A9C1ADC27E48}"/>
              </a:ext>
            </a:extLst>
          </p:cNvPr>
          <p:cNvSpPr txBox="1">
            <a:spLocks/>
          </p:cNvSpPr>
          <p:nvPr/>
        </p:nvSpPr>
        <p:spPr>
          <a:xfrm>
            <a:off x="315533" y="4425467"/>
            <a:ext cx="2444610" cy="4689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3225" indent="-17145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 fontAlgn="base">
              <a:spcBef>
                <a:spcPts val="600"/>
              </a:spcBef>
              <a:spcAft>
                <a:spcPts val="300"/>
              </a:spcAft>
            </a:pPr>
            <a:r>
              <a:rPr lang="en-US" sz="1400" dirty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Same </a:t>
            </a:r>
            <a:r>
              <a:rPr lang="en-US" sz="1400" dirty="0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benefit coverage </a:t>
            </a:r>
            <a:br>
              <a:rPr lang="en-US" sz="1400" dirty="0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1400" dirty="0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for out-of-network </a:t>
            </a:r>
            <a:br>
              <a:rPr lang="en-US" sz="1400" dirty="0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</a:br>
            <a:r>
              <a:rPr lang="en-US" sz="1400" dirty="0" smtClean="0">
                <a:solidFill>
                  <a:srgbClr val="002060"/>
                </a:solidFill>
                <a:ea typeface="Arial Unicode MS" pitchFamily="34" charset="-128"/>
                <a:cs typeface="Arial Unicode MS" pitchFamily="34" charset="-128"/>
              </a:rPr>
              <a:t>providers</a:t>
            </a:r>
            <a:endParaRPr lang="en-US" sz="1400" dirty="0">
              <a:solidFill>
                <a:srgbClr val="00206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Text Placeholder 5">
            <a:extLst>
              <a:ext uri="{FF2B5EF4-FFF2-40B4-BE49-F238E27FC236}">
                <a16:creationId xmlns="" xmlns:a16="http://schemas.microsoft.com/office/drawing/2014/main" id="{4EAFFD5A-F65E-FF43-9CA0-B96C61D66223}"/>
              </a:ext>
            </a:extLst>
          </p:cNvPr>
          <p:cNvSpPr txBox="1">
            <a:spLocks/>
          </p:cNvSpPr>
          <p:nvPr/>
        </p:nvSpPr>
        <p:spPr>
          <a:xfrm>
            <a:off x="359847" y="2300268"/>
            <a:ext cx="2152753" cy="4862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3225" indent="-17145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spcAft>
                <a:spcPts val="300"/>
              </a:spcAft>
              <a:buClr>
                <a:srgbClr val="E87722"/>
              </a:buClr>
            </a:pPr>
            <a:r>
              <a:rPr lang="en-US" sz="1200" cap="all" spc="120" dirty="0" smtClean="0">
                <a:solidFill>
                  <a:schemeClr val="accent4"/>
                </a:solidFill>
              </a:rPr>
              <a:t>NATIONWIDE      access</a:t>
            </a:r>
            <a:endParaRPr lang="en-US" sz="1200" cap="all" spc="120" dirty="0">
              <a:solidFill>
                <a:schemeClr val="accent4"/>
              </a:solidFill>
            </a:endParaRPr>
          </a:p>
        </p:txBody>
      </p:sp>
      <p:sp>
        <p:nvSpPr>
          <p:cNvPr id="35" name="Text Box 21">
            <a:extLst>
              <a:ext uri="{FF2B5EF4-FFF2-40B4-BE49-F238E27FC236}">
                <a16:creationId xmlns="" xmlns:a16="http://schemas.microsoft.com/office/drawing/2014/main" id="{DA34E8A2-63D0-2F47-9C79-C6104744F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6043931"/>
            <a:ext cx="8526462" cy="24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 anchorCtr="0"/>
          <a:lstStyle>
            <a:lvl1pPr algn="l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700" dirty="0">
                <a:solidFill>
                  <a:srgbClr val="002060"/>
                </a:solidFill>
              </a:rPr>
              <a:t>1. Optum practitioner analysis; Source: Mao, 11/05/2018. </a:t>
            </a:r>
            <a:r>
              <a:rPr lang="en-US" sz="700" dirty="0" smtClean="0">
                <a:solidFill>
                  <a:srgbClr val="002060"/>
                </a:solidFill>
              </a:rPr>
              <a:t>2. </a:t>
            </a:r>
            <a:r>
              <a:rPr lang="en-US" sz="700" dirty="0">
                <a:solidFill>
                  <a:srgbClr val="002060"/>
                </a:solidFill>
              </a:rPr>
              <a:t>Optum analysis of 2018 quarterly member satisfaction surveys to a national sampling of UnitedHealthcare Medicare and Retirement members who accesses Optum behavioral services; Woods, 11/7/2018.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228C862B-2F0B-CF4A-8A86-311B65AD1C58}"/>
              </a:ext>
            </a:extLst>
          </p:cNvPr>
          <p:cNvGrpSpPr/>
          <p:nvPr/>
        </p:nvGrpSpPr>
        <p:grpSpPr>
          <a:xfrm>
            <a:off x="600162" y="1422666"/>
            <a:ext cx="306032" cy="471448"/>
            <a:chOff x="2767013" y="2630488"/>
            <a:chExt cx="373062" cy="574675"/>
          </a:xfrm>
          <a:solidFill>
            <a:schemeClr val="bg1"/>
          </a:solidFill>
        </p:grpSpPr>
        <p:sp>
          <p:nvSpPr>
            <p:cNvPr id="42" name="Freeform 25">
              <a:extLst>
                <a:ext uri="{FF2B5EF4-FFF2-40B4-BE49-F238E27FC236}">
                  <a16:creationId xmlns="" xmlns:a16="http://schemas.microsoft.com/office/drawing/2014/main" id="{3AB3F2CC-F6C2-374A-B8CD-C84A0EF37A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5275" y="2630488"/>
              <a:ext cx="304800" cy="574675"/>
            </a:xfrm>
            <a:custGeom>
              <a:avLst/>
              <a:gdLst>
                <a:gd name="T0" fmla="*/ 344 w 432"/>
                <a:gd name="T1" fmla="*/ 371 h 815"/>
                <a:gd name="T2" fmla="*/ 304 w 432"/>
                <a:gd name="T3" fmla="*/ 371 h 815"/>
                <a:gd name="T4" fmla="*/ 304 w 432"/>
                <a:gd name="T5" fmla="*/ 411 h 815"/>
                <a:gd name="T6" fmla="*/ 280 w 432"/>
                <a:gd name="T7" fmla="*/ 411 h 815"/>
                <a:gd name="T8" fmla="*/ 280 w 432"/>
                <a:gd name="T9" fmla="*/ 371 h 815"/>
                <a:gd name="T10" fmla="*/ 240 w 432"/>
                <a:gd name="T11" fmla="*/ 371 h 815"/>
                <a:gd name="T12" fmla="*/ 240 w 432"/>
                <a:gd name="T13" fmla="*/ 347 h 815"/>
                <a:gd name="T14" fmla="*/ 280 w 432"/>
                <a:gd name="T15" fmla="*/ 347 h 815"/>
                <a:gd name="T16" fmla="*/ 280 w 432"/>
                <a:gd name="T17" fmla="*/ 307 h 815"/>
                <a:gd name="T18" fmla="*/ 304 w 432"/>
                <a:gd name="T19" fmla="*/ 307 h 815"/>
                <a:gd name="T20" fmla="*/ 304 w 432"/>
                <a:gd name="T21" fmla="*/ 347 h 815"/>
                <a:gd name="T22" fmla="*/ 344 w 432"/>
                <a:gd name="T23" fmla="*/ 347 h 815"/>
                <a:gd name="T24" fmla="*/ 344 w 432"/>
                <a:gd name="T25" fmla="*/ 371 h 815"/>
                <a:gd name="T26" fmla="*/ 432 w 432"/>
                <a:gd name="T27" fmla="*/ 583 h 815"/>
                <a:gd name="T28" fmla="*/ 344 w 432"/>
                <a:gd name="T29" fmla="*/ 583 h 815"/>
                <a:gd name="T30" fmla="*/ 344 w 432"/>
                <a:gd name="T31" fmla="*/ 815 h 815"/>
                <a:gd name="T32" fmla="*/ 320 w 432"/>
                <a:gd name="T33" fmla="*/ 815 h 815"/>
                <a:gd name="T34" fmla="*/ 320 w 432"/>
                <a:gd name="T35" fmla="*/ 507 h 815"/>
                <a:gd name="T36" fmla="*/ 344 w 432"/>
                <a:gd name="T37" fmla="*/ 507 h 815"/>
                <a:gd name="T38" fmla="*/ 344 w 432"/>
                <a:gd name="T39" fmla="*/ 559 h 815"/>
                <a:gd name="T40" fmla="*/ 404 w 432"/>
                <a:gd name="T41" fmla="*/ 559 h 815"/>
                <a:gd name="T42" fmla="*/ 404 w 432"/>
                <a:gd name="T43" fmla="*/ 409 h 815"/>
                <a:gd name="T44" fmla="*/ 214 w 432"/>
                <a:gd name="T45" fmla="*/ 219 h 815"/>
                <a:gd name="T46" fmla="*/ 24 w 432"/>
                <a:gd name="T47" fmla="*/ 409 h 815"/>
                <a:gd name="T48" fmla="*/ 24 w 432"/>
                <a:gd name="T49" fmla="*/ 559 h 815"/>
                <a:gd name="T50" fmla="*/ 92 w 432"/>
                <a:gd name="T51" fmla="*/ 559 h 815"/>
                <a:gd name="T52" fmla="*/ 92 w 432"/>
                <a:gd name="T53" fmla="*/ 507 h 815"/>
                <a:gd name="T54" fmla="*/ 116 w 432"/>
                <a:gd name="T55" fmla="*/ 507 h 815"/>
                <a:gd name="T56" fmla="*/ 116 w 432"/>
                <a:gd name="T57" fmla="*/ 815 h 815"/>
                <a:gd name="T58" fmla="*/ 92 w 432"/>
                <a:gd name="T59" fmla="*/ 815 h 815"/>
                <a:gd name="T60" fmla="*/ 92 w 432"/>
                <a:gd name="T61" fmla="*/ 583 h 815"/>
                <a:gd name="T62" fmla="*/ 0 w 432"/>
                <a:gd name="T63" fmla="*/ 583 h 815"/>
                <a:gd name="T64" fmla="*/ 0 w 432"/>
                <a:gd name="T65" fmla="*/ 409 h 815"/>
                <a:gd name="T66" fmla="*/ 161 w 432"/>
                <a:gd name="T67" fmla="*/ 201 h 815"/>
                <a:gd name="T68" fmla="*/ 108 w 432"/>
                <a:gd name="T69" fmla="*/ 108 h 815"/>
                <a:gd name="T70" fmla="*/ 215 w 432"/>
                <a:gd name="T71" fmla="*/ 0 h 815"/>
                <a:gd name="T72" fmla="*/ 323 w 432"/>
                <a:gd name="T73" fmla="*/ 108 h 815"/>
                <a:gd name="T74" fmla="*/ 270 w 432"/>
                <a:gd name="T75" fmla="*/ 201 h 815"/>
                <a:gd name="T76" fmla="*/ 432 w 432"/>
                <a:gd name="T77" fmla="*/ 409 h 815"/>
                <a:gd name="T78" fmla="*/ 432 w 432"/>
                <a:gd name="T79" fmla="*/ 583 h 815"/>
                <a:gd name="T80" fmla="*/ 215 w 432"/>
                <a:gd name="T81" fmla="*/ 190 h 815"/>
                <a:gd name="T82" fmla="*/ 298 w 432"/>
                <a:gd name="T83" fmla="*/ 108 h 815"/>
                <a:gd name="T84" fmla="*/ 215 w 432"/>
                <a:gd name="T85" fmla="*/ 25 h 815"/>
                <a:gd name="T86" fmla="*/ 133 w 432"/>
                <a:gd name="T87" fmla="*/ 108 h 815"/>
                <a:gd name="T88" fmla="*/ 215 w 432"/>
                <a:gd name="T89" fmla="*/ 19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2" h="815">
                  <a:moveTo>
                    <a:pt x="344" y="371"/>
                  </a:moveTo>
                  <a:cubicBezTo>
                    <a:pt x="304" y="371"/>
                    <a:pt x="304" y="371"/>
                    <a:pt x="304" y="371"/>
                  </a:cubicBezTo>
                  <a:cubicBezTo>
                    <a:pt x="304" y="411"/>
                    <a:pt x="304" y="411"/>
                    <a:pt x="304" y="411"/>
                  </a:cubicBezTo>
                  <a:cubicBezTo>
                    <a:pt x="280" y="411"/>
                    <a:pt x="280" y="411"/>
                    <a:pt x="280" y="411"/>
                  </a:cubicBezTo>
                  <a:cubicBezTo>
                    <a:pt x="280" y="371"/>
                    <a:pt x="280" y="371"/>
                    <a:pt x="280" y="371"/>
                  </a:cubicBezTo>
                  <a:cubicBezTo>
                    <a:pt x="240" y="371"/>
                    <a:pt x="240" y="371"/>
                    <a:pt x="240" y="371"/>
                  </a:cubicBezTo>
                  <a:cubicBezTo>
                    <a:pt x="240" y="347"/>
                    <a:pt x="240" y="347"/>
                    <a:pt x="240" y="347"/>
                  </a:cubicBezTo>
                  <a:cubicBezTo>
                    <a:pt x="280" y="347"/>
                    <a:pt x="280" y="347"/>
                    <a:pt x="280" y="347"/>
                  </a:cubicBezTo>
                  <a:cubicBezTo>
                    <a:pt x="280" y="307"/>
                    <a:pt x="280" y="307"/>
                    <a:pt x="280" y="307"/>
                  </a:cubicBezTo>
                  <a:cubicBezTo>
                    <a:pt x="304" y="307"/>
                    <a:pt x="304" y="307"/>
                    <a:pt x="304" y="307"/>
                  </a:cubicBezTo>
                  <a:cubicBezTo>
                    <a:pt x="304" y="347"/>
                    <a:pt x="304" y="347"/>
                    <a:pt x="304" y="347"/>
                  </a:cubicBezTo>
                  <a:cubicBezTo>
                    <a:pt x="344" y="347"/>
                    <a:pt x="344" y="347"/>
                    <a:pt x="344" y="347"/>
                  </a:cubicBezTo>
                  <a:lnTo>
                    <a:pt x="344" y="371"/>
                  </a:lnTo>
                  <a:close/>
                  <a:moveTo>
                    <a:pt x="432" y="583"/>
                  </a:moveTo>
                  <a:cubicBezTo>
                    <a:pt x="344" y="583"/>
                    <a:pt x="344" y="583"/>
                    <a:pt x="344" y="583"/>
                  </a:cubicBezTo>
                  <a:cubicBezTo>
                    <a:pt x="344" y="815"/>
                    <a:pt x="344" y="815"/>
                    <a:pt x="344" y="815"/>
                  </a:cubicBezTo>
                  <a:cubicBezTo>
                    <a:pt x="320" y="815"/>
                    <a:pt x="320" y="815"/>
                    <a:pt x="320" y="815"/>
                  </a:cubicBezTo>
                  <a:cubicBezTo>
                    <a:pt x="320" y="507"/>
                    <a:pt x="320" y="507"/>
                    <a:pt x="320" y="507"/>
                  </a:cubicBezTo>
                  <a:cubicBezTo>
                    <a:pt x="344" y="507"/>
                    <a:pt x="344" y="507"/>
                    <a:pt x="344" y="507"/>
                  </a:cubicBezTo>
                  <a:cubicBezTo>
                    <a:pt x="344" y="559"/>
                    <a:pt x="344" y="559"/>
                    <a:pt x="344" y="559"/>
                  </a:cubicBezTo>
                  <a:cubicBezTo>
                    <a:pt x="404" y="559"/>
                    <a:pt x="404" y="559"/>
                    <a:pt x="404" y="559"/>
                  </a:cubicBezTo>
                  <a:cubicBezTo>
                    <a:pt x="404" y="409"/>
                    <a:pt x="404" y="409"/>
                    <a:pt x="404" y="409"/>
                  </a:cubicBezTo>
                  <a:cubicBezTo>
                    <a:pt x="404" y="304"/>
                    <a:pt x="319" y="219"/>
                    <a:pt x="214" y="219"/>
                  </a:cubicBezTo>
                  <a:cubicBezTo>
                    <a:pt x="109" y="219"/>
                    <a:pt x="24" y="304"/>
                    <a:pt x="24" y="409"/>
                  </a:cubicBezTo>
                  <a:cubicBezTo>
                    <a:pt x="24" y="559"/>
                    <a:pt x="24" y="559"/>
                    <a:pt x="24" y="559"/>
                  </a:cubicBezTo>
                  <a:cubicBezTo>
                    <a:pt x="92" y="559"/>
                    <a:pt x="92" y="559"/>
                    <a:pt x="92" y="559"/>
                  </a:cubicBezTo>
                  <a:cubicBezTo>
                    <a:pt x="92" y="507"/>
                    <a:pt x="92" y="507"/>
                    <a:pt x="92" y="507"/>
                  </a:cubicBezTo>
                  <a:cubicBezTo>
                    <a:pt x="116" y="507"/>
                    <a:pt x="116" y="507"/>
                    <a:pt x="116" y="507"/>
                  </a:cubicBezTo>
                  <a:cubicBezTo>
                    <a:pt x="116" y="815"/>
                    <a:pt x="116" y="815"/>
                    <a:pt x="116" y="815"/>
                  </a:cubicBezTo>
                  <a:cubicBezTo>
                    <a:pt x="92" y="815"/>
                    <a:pt x="92" y="815"/>
                    <a:pt x="92" y="815"/>
                  </a:cubicBezTo>
                  <a:cubicBezTo>
                    <a:pt x="92" y="583"/>
                    <a:pt x="92" y="583"/>
                    <a:pt x="92" y="583"/>
                  </a:cubicBezTo>
                  <a:cubicBezTo>
                    <a:pt x="0" y="583"/>
                    <a:pt x="0" y="583"/>
                    <a:pt x="0" y="583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0" y="309"/>
                    <a:pt x="68" y="225"/>
                    <a:pt x="161" y="201"/>
                  </a:cubicBezTo>
                  <a:cubicBezTo>
                    <a:pt x="129" y="182"/>
                    <a:pt x="108" y="147"/>
                    <a:pt x="108" y="108"/>
                  </a:cubicBezTo>
                  <a:cubicBezTo>
                    <a:pt x="108" y="48"/>
                    <a:pt x="156" y="0"/>
                    <a:pt x="215" y="0"/>
                  </a:cubicBezTo>
                  <a:cubicBezTo>
                    <a:pt x="275" y="0"/>
                    <a:pt x="323" y="48"/>
                    <a:pt x="323" y="108"/>
                  </a:cubicBezTo>
                  <a:cubicBezTo>
                    <a:pt x="323" y="147"/>
                    <a:pt x="302" y="182"/>
                    <a:pt x="270" y="201"/>
                  </a:cubicBezTo>
                  <a:cubicBezTo>
                    <a:pt x="363" y="225"/>
                    <a:pt x="432" y="309"/>
                    <a:pt x="432" y="409"/>
                  </a:cubicBezTo>
                  <a:lnTo>
                    <a:pt x="432" y="583"/>
                  </a:lnTo>
                  <a:close/>
                  <a:moveTo>
                    <a:pt x="215" y="190"/>
                  </a:moveTo>
                  <a:cubicBezTo>
                    <a:pt x="261" y="190"/>
                    <a:pt x="298" y="153"/>
                    <a:pt x="298" y="108"/>
                  </a:cubicBezTo>
                  <a:cubicBezTo>
                    <a:pt x="298" y="62"/>
                    <a:pt x="261" y="25"/>
                    <a:pt x="215" y="25"/>
                  </a:cubicBezTo>
                  <a:cubicBezTo>
                    <a:pt x="170" y="25"/>
                    <a:pt x="133" y="62"/>
                    <a:pt x="133" y="108"/>
                  </a:cubicBezTo>
                  <a:cubicBezTo>
                    <a:pt x="133" y="153"/>
                    <a:pt x="170" y="190"/>
                    <a:pt x="215" y="1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26">
              <a:extLst>
                <a:ext uri="{FF2B5EF4-FFF2-40B4-BE49-F238E27FC236}">
                  <a16:creationId xmlns="" xmlns:a16="http://schemas.microsoft.com/office/drawing/2014/main" id="{A368F8E1-F39E-884C-B8A4-03AEC2E310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67013" y="2717801"/>
              <a:ext cx="204788" cy="230188"/>
            </a:xfrm>
            <a:custGeom>
              <a:avLst/>
              <a:gdLst>
                <a:gd name="T0" fmla="*/ 239 w 290"/>
                <a:gd name="T1" fmla="*/ 225 h 327"/>
                <a:gd name="T2" fmla="*/ 195 w 290"/>
                <a:gd name="T3" fmla="*/ 251 h 327"/>
                <a:gd name="T4" fmla="*/ 27 w 290"/>
                <a:gd name="T5" fmla="*/ 106 h 327"/>
                <a:gd name="T6" fmla="*/ 51 w 290"/>
                <a:gd name="T7" fmla="*/ 64 h 327"/>
                <a:gd name="T8" fmla="*/ 189 w 290"/>
                <a:gd name="T9" fmla="*/ 108 h 327"/>
                <a:gd name="T10" fmla="*/ 211 w 290"/>
                <a:gd name="T11" fmla="*/ 95 h 327"/>
                <a:gd name="T12" fmla="*/ 38 w 290"/>
                <a:gd name="T13" fmla="*/ 42 h 327"/>
                <a:gd name="T14" fmla="*/ 2 w 290"/>
                <a:gd name="T15" fmla="*/ 108 h 327"/>
                <a:gd name="T16" fmla="*/ 188 w 290"/>
                <a:gd name="T17" fmla="*/ 276 h 327"/>
                <a:gd name="T18" fmla="*/ 188 w 290"/>
                <a:gd name="T19" fmla="*/ 276 h 327"/>
                <a:gd name="T20" fmla="*/ 239 w 290"/>
                <a:gd name="T21" fmla="*/ 327 h 327"/>
                <a:gd name="T22" fmla="*/ 290 w 290"/>
                <a:gd name="T23" fmla="*/ 276 h 327"/>
                <a:gd name="T24" fmla="*/ 239 w 290"/>
                <a:gd name="T25" fmla="*/ 225 h 327"/>
                <a:gd name="T26" fmla="*/ 239 w 290"/>
                <a:gd name="T27" fmla="*/ 302 h 327"/>
                <a:gd name="T28" fmla="*/ 214 w 290"/>
                <a:gd name="T29" fmla="*/ 276 h 327"/>
                <a:gd name="T30" fmla="*/ 239 w 290"/>
                <a:gd name="T31" fmla="*/ 251 h 327"/>
                <a:gd name="T32" fmla="*/ 264 w 290"/>
                <a:gd name="T33" fmla="*/ 276 h 327"/>
                <a:gd name="T34" fmla="*/ 239 w 290"/>
                <a:gd name="T35" fmla="*/ 30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327">
                  <a:moveTo>
                    <a:pt x="239" y="225"/>
                  </a:moveTo>
                  <a:cubicBezTo>
                    <a:pt x="220" y="225"/>
                    <a:pt x="203" y="236"/>
                    <a:pt x="195" y="251"/>
                  </a:cubicBezTo>
                  <a:cubicBezTo>
                    <a:pt x="84" y="206"/>
                    <a:pt x="31" y="146"/>
                    <a:pt x="27" y="106"/>
                  </a:cubicBezTo>
                  <a:cubicBezTo>
                    <a:pt x="26" y="88"/>
                    <a:pt x="34" y="74"/>
                    <a:pt x="51" y="64"/>
                  </a:cubicBezTo>
                  <a:cubicBezTo>
                    <a:pt x="121" y="23"/>
                    <a:pt x="188" y="107"/>
                    <a:pt x="189" y="108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181" y="57"/>
                    <a:pt x="109" y="0"/>
                    <a:pt x="38" y="42"/>
                  </a:cubicBezTo>
                  <a:cubicBezTo>
                    <a:pt x="12" y="57"/>
                    <a:pt x="0" y="81"/>
                    <a:pt x="2" y="108"/>
                  </a:cubicBezTo>
                  <a:cubicBezTo>
                    <a:pt x="7" y="167"/>
                    <a:pt x="78" y="231"/>
                    <a:pt x="188" y="276"/>
                  </a:cubicBezTo>
                  <a:cubicBezTo>
                    <a:pt x="188" y="276"/>
                    <a:pt x="188" y="276"/>
                    <a:pt x="188" y="276"/>
                  </a:cubicBezTo>
                  <a:cubicBezTo>
                    <a:pt x="188" y="304"/>
                    <a:pt x="211" y="327"/>
                    <a:pt x="239" y="327"/>
                  </a:cubicBezTo>
                  <a:cubicBezTo>
                    <a:pt x="267" y="327"/>
                    <a:pt x="290" y="304"/>
                    <a:pt x="290" y="276"/>
                  </a:cubicBezTo>
                  <a:cubicBezTo>
                    <a:pt x="290" y="248"/>
                    <a:pt x="267" y="225"/>
                    <a:pt x="239" y="225"/>
                  </a:cubicBezTo>
                  <a:close/>
                  <a:moveTo>
                    <a:pt x="239" y="302"/>
                  </a:moveTo>
                  <a:cubicBezTo>
                    <a:pt x="225" y="302"/>
                    <a:pt x="214" y="290"/>
                    <a:pt x="214" y="276"/>
                  </a:cubicBezTo>
                  <a:cubicBezTo>
                    <a:pt x="214" y="262"/>
                    <a:pt x="225" y="251"/>
                    <a:pt x="239" y="251"/>
                  </a:cubicBezTo>
                  <a:cubicBezTo>
                    <a:pt x="253" y="251"/>
                    <a:pt x="264" y="262"/>
                    <a:pt x="264" y="276"/>
                  </a:cubicBezTo>
                  <a:cubicBezTo>
                    <a:pt x="264" y="290"/>
                    <a:pt x="253" y="302"/>
                    <a:pt x="239" y="3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60144" y="2224207"/>
            <a:ext cx="3663324" cy="3179188"/>
            <a:chOff x="2760144" y="2269112"/>
            <a:chExt cx="3663324" cy="293649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760144" y="2269112"/>
              <a:ext cx="0" cy="2936496"/>
            </a:xfrm>
            <a:prstGeom prst="line">
              <a:avLst/>
            </a:prstGeom>
            <a:ln w="19050" cap="rnd">
              <a:solidFill>
                <a:schemeClr val="accent5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423468" y="2269112"/>
              <a:ext cx="0" cy="2936496"/>
            </a:xfrm>
            <a:prstGeom prst="line">
              <a:avLst/>
            </a:prstGeom>
            <a:ln w="19050" cap="rnd">
              <a:solidFill>
                <a:schemeClr val="accent5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201" descr="spike_for_PPT.png">
            <a:extLst>
              <a:ext uri="{FF2B5EF4-FFF2-40B4-BE49-F238E27FC236}">
                <a16:creationId xmlns="" xmlns:a16="http://schemas.microsoft.com/office/drawing/2014/main" id="{3818492D-F3C1-794F-A6C2-0A87DC6DF6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2707268"/>
            <a:ext cx="2261891" cy="19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01" descr="spike_for_PPT.png">
            <a:extLst>
              <a:ext uri="{FF2B5EF4-FFF2-40B4-BE49-F238E27FC236}">
                <a16:creationId xmlns="" xmlns:a16="http://schemas.microsoft.com/office/drawing/2014/main" id="{3818492D-F3C1-794F-A6C2-0A87DC6DF67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33" y="2707268"/>
            <a:ext cx="4015735" cy="19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" name="Straight Connector 49"/>
          <p:cNvCxnSpPr/>
          <p:nvPr/>
        </p:nvCxnSpPr>
        <p:spPr>
          <a:xfrm flipH="1">
            <a:off x="359847" y="5402287"/>
            <a:ext cx="8501577" cy="0"/>
          </a:xfrm>
          <a:prstGeom prst="line">
            <a:avLst/>
          </a:prstGeom>
          <a:ln w="19050" cap="rnd">
            <a:solidFill>
              <a:schemeClr val="accent5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6428910" y="2300268"/>
            <a:ext cx="2451292" cy="1399061"/>
            <a:chOff x="6428910" y="2354698"/>
            <a:chExt cx="2451292" cy="1399061"/>
          </a:xfrm>
        </p:grpSpPr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1F63BF0E-7814-7745-80DD-B3CFBC38C4A6}"/>
                </a:ext>
              </a:extLst>
            </p:cNvPr>
            <p:cNvSpPr/>
            <p:nvPr/>
          </p:nvSpPr>
          <p:spPr>
            <a:xfrm>
              <a:off x="6428910" y="3384427"/>
              <a:ext cx="2451292" cy="369332"/>
            </a:xfrm>
            <a:prstGeom prst="rect">
              <a:avLst/>
            </a:prstGeom>
          </p:spPr>
          <p:txBody>
            <a:bodyPr wrap="square" lIns="0" tIns="0" rIns="0" bIns="0" anchor="ctr" anchorCtr="0">
              <a:noAutofit/>
            </a:bodyPr>
            <a:lstStyle/>
            <a:p>
              <a:pPr marL="0" lvl="2" algn="ctr"/>
              <a:r>
                <a:rPr lang="en-US" sz="1200" dirty="0">
                  <a:solidFill>
                    <a:schemeClr val="accent1"/>
                  </a:solidFill>
                </a:rPr>
                <a:t>lower readmission rates </a:t>
              </a:r>
              <a:r>
                <a:rPr lang="en-US" sz="1200" dirty="0">
                  <a:solidFill>
                    <a:srgbClr val="002060"/>
                  </a:solidFill>
                </a:rPr>
                <a:t>from </a:t>
              </a:r>
              <a:r>
                <a:rPr lang="en-US" sz="1200" dirty="0" smtClean="0">
                  <a:solidFill>
                    <a:srgbClr val="002060"/>
                  </a:solidFill>
                </a:rPr>
                <a:t/>
              </a:r>
              <a:br>
                <a:rPr lang="en-US" sz="1200" dirty="0" smtClean="0">
                  <a:solidFill>
                    <a:srgbClr val="002060"/>
                  </a:solidFill>
                </a:rPr>
              </a:br>
              <a:r>
                <a:rPr lang="en-US" sz="1200" dirty="0" smtClean="0">
                  <a:solidFill>
                    <a:srgbClr val="002060"/>
                  </a:solidFill>
                </a:rPr>
                <a:t>our </a:t>
              </a:r>
              <a:r>
                <a:rPr lang="en-US" sz="1200" dirty="0">
                  <a:solidFill>
                    <a:srgbClr val="002060"/>
                  </a:solidFill>
                </a:rPr>
                <a:t>higher-performing facilities</a:t>
              </a:r>
              <a:r>
                <a:rPr lang="en-US" sz="1200" baseline="30000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14" name="Pentagon 13">
              <a:extLst>
                <a:ext uri="{FF2B5EF4-FFF2-40B4-BE49-F238E27FC236}">
                  <a16:creationId xmlns="" xmlns:a16="http://schemas.microsoft.com/office/drawing/2014/main" id="{853140EE-93BA-2447-996E-B1AC8BD3FFEC}"/>
                </a:ext>
              </a:extLst>
            </p:cNvPr>
            <p:cNvSpPr/>
            <p:nvPr/>
          </p:nvSpPr>
          <p:spPr>
            <a:xfrm>
              <a:off x="6529019" y="2354698"/>
              <a:ext cx="2251075" cy="397689"/>
            </a:xfrm>
            <a:prstGeom prst="homePlate">
              <a:avLst>
                <a:gd name="adj" fmla="val 0"/>
              </a:avLst>
            </a:prstGeom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95000"/>
                </a:lnSpc>
                <a:spcBef>
                  <a:spcPts val="600"/>
                </a:spcBef>
                <a:spcAft>
                  <a:spcPts val="300"/>
                </a:spcAft>
                <a:buClr>
                  <a:srgbClr val="E87722"/>
                </a:buClr>
                <a:buFont typeface="Arial" panose="020B0604020202020204" pitchFamily="34" charset="0"/>
                <a:buNone/>
              </a:pPr>
              <a:r>
                <a:rPr lang="en-US" sz="1200" cap="all" spc="120" dirty="0">
                  <a:solidFill>
                    <a:schemeClr val="accent4"/>
                  </a:solidFill>
                </a:rPr>
                <a:t>Preferred </a:t>
              </a:r>
              <a:r>
                <a:rPr lang="en-US" sz="1200" cap="all" spc="120" dirty="0" smtClean="0">
                  <a:solidFill>
                    <a:schemeClr val="accent4"/>
                  </a:solidFill>
                </a:rPr>
                <a:t/>
              </a:r>
              <a:br>
                <a:rPr lang="en-US" sz="1200" cap="all" spc="120" dirty="0" smtClean="0">
                  <a:solidFill>
                    <a:schemeClr val="accent4"/>
                  </a:solidFill>
                </a:rPr>
              </a:br>
              <a:r>
                <a:rPr lang="en-US" sz="1200" cap="all" spc="120" dirty="0" smtClean="0">
                  <a:solidFill>
                    <a:schemeClr val="accent4"/>
                  </a:solidFill>
                </a:rPr>
                <a:t>providers</a:t>
              </a:r>
              <a:endParaRPr lang="en-US" sz="1200" cap="all" spc="120" dirty="0">
                <a:solidFill>
                  <a:schemeClr val="accent4"/>
                </a:solidFill>
              </a:endParaRPr>
            </a:p>
          </p:txBody>
        </p:sp>
        <p:pic>
          <p:nvPicPr>
            <p:cNvPr id="49" name="Picture 201" descr="spike_for_PPT.png">
              <a:extLst>
                <a:ext uri="{FF2B5EF4-FFF2-40B4-BE49-F238E27FC236}">
                  <a16:creationId xmlns="" xmlns:a16="http://schemas.microsoft.com/office/drawing/2014/main" id="{3818492D-F3C1-794F-A6C2-0A87DC6DF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910" y="2761698"/>
              <a:ext cx="2451292" cy="194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6603292" y="2806323"/>
              <a:ext cx="2102529" cy="615553"/>
              <a:chOff x="6604591" y="2777748"/>
              <a:chExt cx="2102529" cy="615553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="" xmlns:a16="http://schemas.microsoft.com/office/drawing/2014/main" id="{DB9E5759-651A-334B-8753-51B2BCA5B067}"/>
                  </a:ext>
                </a:extLst>
              </p:cNvPr>
              <p:cNvSpPr/>
              <p:nvPr/>
            </p:nvSpPr>
            <p:spPr>
              <a:xfrm>
                <a:off x="6604591" y="2777748"/>
                <a:ext cx="680534" cy="615553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Autofit/>
              </a:bodyPr>
              <a:lstStyle/>
              <a:p>
                <a:pPr algn="r"/>
                <a:r>
                  <a:rPr lang="en-US" sz="4000" b="1" dirty="0" smtClean="0">
                    <a:solidFill>
                      <a:schemeClr val="accent1"/>
                    </a:solidFill>
                  </a:rPr>
                  <a:t>9</a:t>
                </a:r>
                <a:endParaRPr lang="en-US" sz="4000" baseline="30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="" xmlns:a16="http://schemas.microsoft.com/office/drawing/2014/main" id="{85D00C02-9BA4-9844-9AE6-5EA2B92E733A}"/>
                  </a:ext>
                </a:extLst>
              </p:cNvPr>
              <p:cNvSpPr/>
              <p:nvPr/>
            </p:nvSpPr>
            <p:spPr>
              <a:xfrm>
                <a:off x="7264893" y="2854692"/>
                <a:ext cx="1442227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0" rIns="0" bIns="0" anchor="ctr" anchorCtr="0">
                <a:noAutofit/>
              </a:bodyPr>
              <a:lstStyle/>
              <a:p>
                <a:r>
                  <a:rPr lang="en-US" sz="1400" cap="all" spc="120" dirty="0">
                    <a:solidFill>
                      <a:schemeClr val="accent1"/>
                    </a:solidFill>
                  </a:rPr>
                  <a:t>percent</a:t>
                </a:r>
                <a:endParaRPr lang="en-US" sz="1200" cap="all" spc="120" dirty="0">
                  <a:solidFill>
                    <a:schemeClr val="accent1"/>
                  </a:solidFill>
                </a:endParaRPr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6438435" y="3894770"/>
            <a:ext cx="2451292" cy="1399061"/>
            <a:chOff x="6428910" y="2354698"/>
            <a:chExt cx="2451292" cy="1399061"/>
          </a:xfrm>
        </p:grpSpPr>
        <p:sp>
          <p:nvSpPr>
            <p:cNvPr id="58" name="Rectangle 57">
              <a:extLst>
                <a:ext uri="{FF2B5EF4-FFF2-40B4-BE49-F238E27FC236}">
                  <a16:creationId xmlns="" xmlns:a16="http://schemas.microsoft.com/office/drawing/2014/main" id="{1F63BF0E-7814-7745-80DD-B3CFBC38C4A6}"/>
                </a:ext>
              </a:extLst>
            </p:cNvPr>
            <p:cNvSpPr/>
            <p:nvPr/>
          </p:nvSpPr>
          <p:spPr>
            <a:xfrm>
              <a:off x="6428910" y="3384427"/>
              <a:ext cx="2451292" cy="369332"/>
            </a:xfrm>
            <a:prstGeom prst="rect">
              <a:avLst/>
            </a:prstGeom>
          </p:spPr>
          <p:txBody>
            <a:bodyPr wrap="square" lIns="0" tIns="0" rIns="0" bIns="0" anchor="ctr" anchorCtr="0"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accent1"/>
                  </a:solidFill>
                </a:rPr>
                <a:t>member satisfaction </a:t>
              </a:r>
              <a:r>
                <a:rPr lang="en-US" sz="1200" dirty="0">
                  <a:solidFill>
                    <a:srgbClr val="002060"/>
                  </a:solidFill>
                </a:rPr>
                <a:t>with </a:t>
              </a:r>
              <a:br>
                <a:rPr lang="en-US" sz="1200" dirty="0">
                  <a:solidFill>
                    <a:srgbClr val="002060"/>
                  </a:solidFill>
                </a:rPr>
              </a:br>
              <a:r>
                <a:rPr lang="en-US" sz="1200" dirty="0">
                  <a:solidFill>
                    <a:srgbClr val="002060"/>
                  </a:solidFill>
                </a:rPr>
                <a:t>network provider services</a:t>
              </a:r>
              <a:r>
                <a:rPr lang="en-US" sz="1200" baseline="300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59" name="Pentagon 58">
              <a:extLst>
                <a:ext uri="{FF2B5EF4-FFF2-40B4-BE49-F238E27FC236}">
                  <a16:creationId xmlns="" xmlns:a16="http://schemas.microsoft.com/office/drawing/2014/main" id="{853140EE-93BA-2447-996E-B1AC8BD3FFEC}"/>
                </a:ext>
              </a:extLst>
            </p:cNvPr>
            <p:cNvSpPr/>
            <p:nvPr/>
          </p:nvSpPr>
          <p:spPr>
            <a:xfrm>
              <a:off x="6529019" y="2354698"/>
              <a:ext cx="2251075" cy="397689"/>
            </a:xfrm>
            <a:prstGeom prst="homePlate">
              <a:avLst>
                <a:gd name="adj" fmla="val 0"/>
              </a:avLst>
            </a:prstGeom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95000"/>
                </a:lnSpc>
                <a:spcBef>
                  <a:spcPts val="600"/>
                </a:spcBef>
                <a:spcAft>
                  <a:spcPts val="300"/>
                </a:spcAft>
                <a:buClr>
                  <a:srgbClr val="E87722"/>
                </a:buClr>
              </a:pPr>
              <a:r>
                <a:rPr lang="en-US" sz="1200" cap="all" spc="120" dirty="0">
                  <a:solidFill>
                    <a:schemeClr val="accent4"/>
                  </a:solidFill>
                </a:rPr>
                <a:t>Member </a:t>
              </a:r>
              <a:br>
                <a:rPr lang="en-US" sz="1200" cap="all" spc="120" dirty="0">
                  <a:solidFill>
                    <a:schemeClr val="accent4"/>
                  </a:solidFill>
                </a:rPr>
              </a:br>
              <a:r>
                <a:rPr lang="en-US" sz="1200" cap="all" spc="120" dirty="0">
                  <a:solidFill>
                    <a:schemeClr val="accent4"/>
                  </a:solidFill>
                </a:rPr>
                <a:t>satisfaction</a:t>
              </a:r>
            </a:p>
          </p:txBody>
        </p:sp>
        <p:pic>
          <p:nvPicPr>
            <p:cNvPr id="60" name="Picture 201" descr="spike_for_PPT.png">
              <a:extLst>
                <a:ext uri="{FF2B5EF4-FFF2-40B4-BE49-F238E27FC236}">
                  <a16:creationId xmlns="" xmlns:a16="http://schemas.microsoft.com/office/drawing/2014/main" id="{3818492D-F3C1-794F-A6C2-0A87DC6DF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8910" y="2761698"/>
              <a:ext cx="2451292" cy="194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" name="Group 60"/>
            <p:cNvGrpSpPr/>
            <p:nvPr/>
          </p:nvGrpSpPr>
          <p:grpSpPr>
            <a:xfrm>
              <a:off x="6603292" y="2806323"/>
              <a:ext cx="2102529" cy="615553"/>
              <a:chOff x="6604591" y="2777748"/>
              <a:chExt cx="2102529" cy="615553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="" xmlns:a16="http://schemas.microsoft.com/office/drawing/2014/main" id="{DB9E5759-651A-334B-8753-51B2BCA5B067}"/>
                  </a:ext>
                </a:extLst>
              </p:cNvPr>
              <p:cNvSpPr/>
              <p:nvPr/>
            </p:nvSpPr>
            <p:spPr>
              <a:xfrm>
                <a:off x="6604591" y="2777748"/>
                <a:ext cx="680534" cy="615553"/>
              </a:xfrm>
              <a:prstGeom prst="rect">
                <a:avLst/>
              </a:prstGeom>
            </p:spPr>
            <p:txBody>
              <a:bodyPr wrap="square" lIns="0" tIns="0" rIns="0" bIns="0" anchor="ctr" anchorCtr="0">
                <a:noAutofit/>
              </a:bodyPr>
              <a:lstStyle/>
              <a:p>
                <a:pPr algn="r"/>
                <a:r>
                  <a:rPr lang="en-US" sz="4000" b="1" dirty="0" smtClean="0">
                    <a:solidFill>
                      <a:schemeClr val="accent1"/>
                    </a:solidFill>
                  </a:rPr>
                  <a:t>88</a:t>
                </a:r>
                <a:endParaRPr lang="en-US" sz="4000" baseline="300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="" xmlns:a16="http://schemas.microsoft.com/office/drawing/2014/main" id="{85D00C02-9BA4-9844-9AE6-5EA2B92E733A}"/>
                  </a:ext>
                </a:extLst>
              </p:cNvPr>
              <p:cNvSpPr/>
              <p:nvPr/>
            </p:nvSpPr>
            <p:spPr>
              <a:xfrm>
                <a:off x="7264893" y="2854692"/>
                <a:ext cx="1442227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0" rIns="0" bIns="0" anchor="ctr" anchorCtr="0">
                <a:noAutofit/>
              </a:bodyPr>
              <a:lstStyle/>
              <a:p>
                <a:r>
                  <a:rPr lang="en-US" sz="1400" cap="all" spc="120" dirty="0">
                    <a:solidFill>
                      <a:schemeClr val="accent1"/>
                    </a:solidFill>
                  </a:rPr>
                  <a:t>percent</a:t>
                </a:r>
                <a:endParaRPr lang="en-US" sz="1200" cap="all" spc="120" dirty="0">
                  <a:solidFill>
                    <a:schemeClr val="accent1"/>
                  </a:solidFill>
                </a:endParaRPr>
              </a:p>
            </p:txBody>
          </p:sp>
        </p:grpSp>
      </p:grpSp>
      <p:cxnSp>
        <p:nvCxnSpPr>
          <p:cNvPr id="64" name="Straight Connector 63"/>
          <p:cNvCxnSpPr/>
          <p:nvPr/>
        </p:nvCxnSpPr>
        <p:spPr>
          <a:xfrm flipH="1">
            <a:off x="6423469" y="3813801"/>
            <a:ext cx="2466258" cy="0"/>
          </a:xfrm>
          <a:prstGeom prst="line">
            <a:avLst/>
          </a:prstGeom>
          <a:ln w="19050" cap="rnd">
            <a:solidFill>
              <a:schemeClr val="accent5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1085908" y="5539230"/>
            <a:ext cx="6419792" cy="448810"/>
            <a:chOff x="1085908" y="5539230"/>
            <a:chExt cx="6419792" cy="448810"/>
          </a:xfrm>
        </p:grpSpPr>
        <p:sp>
          <p:nvSpPr>
            <p:cNvPr id="21" name="Text Placeholder 5">
              <a:extLst>
                <a:ext uri="{FF2B5EF4-FFF2-40B4-BE49-F238E27FC236}">
                  <a16:creationId xmlns="" xmlns:a16="http://schemas.microsoft.com/office/drawing/2014/main" id="{AAFADE41-E690-4548-A177-F3C63445C168}"/>
                </a:ext>
              </a:extLst>
            </p:cNvPr>
            <p:cNvSpPr txBox="1">
              <a:spLocks/>
            </p:cNvSpPr>
            <p:nvPr/>
          </p:nvSpPr>
          <p:spPr>
            <a:xfrm>
              <a:off x="1085908" y="5539230"/>
              <a:ext cx="4473529" cy="448810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ts val="600"/>
                </a:spcBef>
                <a:spcAft>
                  <a:spcPts val="300"/>
                </a:spcAft>
                <a:buClr>
                  <a:srgbClr val="E87722"/>
                </a:buClr>
              </a:pPr>
              <a:r>
                <a:rPr lang="en-US" sz="1200" cap="all" spc="120" dirty="0">
                  <a:solidFill>
                    <a:schemeClr val="accent4"/>
                  </a:solidFill>
                </a:rPr>
                <a:t>Network providers adherence to evidence-based treatment practice guidelines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98A8F34D-565B-AA4E-B6DC-EA67A926BFD7}"/>
                </a:ext>
              </a:extLst>
            </p:cNvPr>
            <p:cNvGrpSpPr/>
            <p:nvPr/>
          </p:nvGrpSpPr>
          <p:grpSpPr>
            <a:xfrm>
              <a:off x="6132671" y="5582721"/>
              <a:ext cx="1373029" cy="405319"/>
              <a:chOff x="6129100" y="5897027"/>
              <a:chExt cx="1066932" cy="314959"/>
            </a:xfrm>
          </p:grpSpPr>
          <p:pic>
            <p:nvPicPr>
              <p:cNvPr id="27" name="Picture 13" descr="C:\Users\ckrame6\Desktop\DOWNLOADS\nnqa.png">
                <a:extLst>
                  <a:ext uri="{FF2B5EF4-FFF2-40B4-BE49-F238E27FC236}">
                    <a16:creationId xmlns="" xmlns:a16="http://schemas.microsoft.com/office/drawing/2014/main" id="{AC5DDDB1-E0E4-CE44-93ED-8D24E3A5207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9100" y="5932149"/>
                <a:ext cx="650965" cy="2798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8" descr="URAC_Accredited">
                <a:extLst>
                  <a:ext uri="{FF2B5EF4-FFF2-40B4-BE49-F238E27FC236}">
                    <a16:creationId xmlns="" xmlns:a16="http://schemas.microsoft.com/office/drawing/2014/main" id="{A919D409-187A-1C4A-825C-00C549D2F73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02526" y="5897027"/>
                <a:ext cx="293506" cy="3149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6" name="Picture 201" descr="spike_for_PPT.png">
              <a:extLst>
                <a:ext uri="{FF2B5EF4-FFF2-40B4-BE49-F238E27FC236}">
                  <a16:creationId xmlns="" xmlns:a16="http://schemas.microsoft.com/office/drawing/2014/main" id="{3818492D-F3C1-794F-A6C2-0A87DC6DF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593267" y="5668348"/>
              <a:ext cx="445042" cy="194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6453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0_PHOTOS\Coaches\GettyImages-787154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395" y="2260071"/>
            <a:ext cx="6072668" cy="404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1D673B-6D74-D142-8CCC-67D7A285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people to </a:t>
            </a:r>
            <a:r>
              <a:rPr lang="en-US" dirty="0" smtClean="0"/>
              <a:t>quality </a:t>
            </a:r>
            <a:r>
              <a:rPr lang="en-US" dirty="0"/>
              <a:t>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6399E70-DB40-3F43-A9E3-FDC93398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D6F8F28-A0F2-444F-A770-6C42FD86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 dirty="0"/>
              <a:t>Confidential property of Optum. Do not distribute or reproduce without express permission from Optum.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15533" y="1212076"/>
            <a:ext cx="8566530" cy="914400"/>
            <a:chOff x="315533" y="1212076"/>
            <a:chExt cx="8566530" cy="914400"/>
          </a:xfrm>
        </p:grpSpPr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C2066831-037B-4340-AD93-68E22C2CD104}"/>
                </a:ext>
              </a:extLst>
            </p:cNvPr>
            <p:cNvSpPr/>
            <p:nvPr/>
          </p:nvSpPr>
          <p:spPr>
            <a:xfrm>
              <a:off x="315533" y="1212076"/>
              <a:ext cx="913003" cy="914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 Placeholder 5">
              <a:extLst>
                <a:ext uri="{FF2B5EF4-FFF2-40B4-BE49-F238E27FC236}">
                  <a16:creationId xmlns="" xmlns:a16="http://schemas.microsoft.com/office/drawing/2014/main" id="{CC054A8B-C7A5-E248-9C61-FFF33474A810}"/>
                </a:ext>
              </a:extLst>
            </p:cNvPr>
            <p:cNvSpPr txBox="1">
              <a:spLocks/>
            </p:cNvSpPr>
            <p:nvPr/>
          </p:nvSpPr>
          <p:spPr>
            <a:xfrm>
              <a:off x="1284843" y="1212076"/>
              <a:ext cx="7597220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lIns="182880" tIns="0" rIns="0" bIns="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002060"/>
                  </a:solidFill>
                </a:rPr>
                <a:t>Offer deeper expertise and specialized services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228C862B-2F0B-CF4A-8A86-311B65AD1C58}"/>
              </a:ext>
            </a:extLst>
          </p:cNvPr>
          <p:cNvGrpSpPr/>
          <p:nvPr/>
        </p:nvGrpSpPr>
        <p:grpSpPr>
          <a:xfrm>
            <a:off x="600162" y="1422666"/>
            <a:ext cx="306032" cy="471448"/>
            <a:chOff x="2767013" y="2630488"/>
            <a:chExt cx="373062" cy="574675"/>
          </a:xfrm>
          <a:solidFill>
            <a:schemeClr val="bg1"/>
          </a:solidFill>
        </p:grpSpPr>
        <p:sp>
          <p:nvSpPr>
            <p:cNvPr id="17" name="Freeform 25">
              <a:extLst>
                <a:ext uri="{FF2B5EF4-FFF2-40B4-BE49-F238E27FC236}">
                  <a16:creationId xmlns="" xmlns:a16="http://schemas.microsoft.com/office/drawing/2014/main" id="{3AB3F2CC-F6C2-374A-B8CD-C84A0EF37A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5275" y="2630488"/>
              <a:ext cx="304800" cy="574675"/>
            </a:xfrm>
            <a:custGeom>
              <a:avLst/>
              <a:gdLst>
                <a:gd name="T0" fmla="*/ 344 w 432"/>
                <a:gd name="T1" fmla="*/ 371 h 815"/>
                <a:gd name="T2" fmla="*/ 304 w 432"/>
                <a:gd name="T3" fmla="*/ 371 h 815"/>
                <a:gd name="T4" fmla="*/ 304 w 432"/>
                <a:gd name="T5" fmla="*/ 411 h 815"/>
                <a:gd name="T6" fmla="*/ 280 w 432"/>
                <a:gd name="T7" fmla="*/ 411 h 815"/>
                <a:gd name="T8" fmla="*/ 280 w 432"/>
                <a:gd name="T9" fmla="*/ 371 h 815"/>
                <a:gd name="T10" fmla="*/ 240 w 432"/>
                <a:gd name="T11" fmla="*/ 371 h 815"/>
                <a:gd name="T12" fmla="*/ 240 w 432"/>
                <a:gd name="T13" fmla="*/ 347 h 815"/>
                <a:gd name="T14" fmla="*/ 280 w 432"/>
                <a:gd name="T15" fmla="*/ 347 h 815"/>
                <a:gd name="T16" fmla="*/ 280 w 432"/>
                <a:gd name="T17" fmla="*/ 307 h 815"/>
                <a:gd name="T18" fmla="*/ 304 w 432"/>
                <a:gd name="T19" fmla="*/ 307 h 815"/>
                <a:gd name="T20" fmla="*/ 304 w 432"/>
                <a:gd name="T21" fmla="*/ 347 h 815"/>
                <a:gd name="T22" fmla="*/ 344 w 432"/>
                <a:gd name="T23" fmla="*/ 347 h 815"/>
                <a:gd name="T24" fmla="*/ 344 w 432"/>
                <a:gd name="T25" fmla="*/ 371 h 815"/>
                <a:gd name="T26" fmla="*/ 432 w 432"/>
                <a:gd name="T27" fmla="*/ 583 h 815"/>
                <a:gd name="T28" fmla="*/ 344 w 432"/>
                <a:gd name="T29" fmla="*/ 583 h 815"/>
                <a:gd name="T30" fmla="*/ 344 w 432"/>
                <a:gd name="T31" fmla="*/ 815 h 815"/>
                <a:gd name="T32" fmla="*/ 320 w 432"/>
                <a:gd name="T33" fmla="*/ 815 h 815"/>
                <a:gd name="T34" fmla="*/ 320 w 432"/>
                <a:gd name="T35" fmla="*/ 507 h 815"/>
                <a:gd name="T36" fmla="*/ 344 w 432"/>
                <a:gd name="T37" fmla="*/ 507 h 815"/>
                <a:gd name="T38" fmla="*/ 344 w 432"/>
                <a:gd name="T39" fmla="*/ 559 h 815"/>
                <a:gd name="T40" fmla="*/ 404 w 432"/>
                <a:gd name="T41" fmla="*/ 559 h 815"/>
                <a:gd name="T42" fmla="*/ 404 w 432"/>
                <a:gd name="T43" fmla="*/ 409 h 815"/>
                <a:gd name="T44" fmla="*/ 214 w 432"/>
                <a:gd name="T45" fmla="*/ 219 h 815"/>
                <a:gd name="T46" fmla="*/ 24 w 432"/>
                <a:gd name="T47" fmla="*/ 409 h 815"/>
                <a:gd name="T48" fmla="*/ 24 w 432"/>
                <a:gd name="T49" fmla="*/ 559 h 815"/>
                <a:gd name="T50" fmla="*/ 92 w 432"/>
                <a:gd name="T51" fmla="*/ 559 h 815"/>
                <a:gd name="T52" fmla="*/ 92 w 432"/>
                <a:gd name="T53" fmla="*/ 507 h 815"/>
                <a:gd name="T54" fmla="*/ 116 w 432"/>
                <a:gd name="T55" fmla="*/ 507 h 815"/>
                <a:gd name="T56" fmla="*/ 116 w 432"/>
                <a:gd name="T57" fmla="*/ 815 h 815"/>
                <a:gd name="T58" fmla="*/ 92 w 432"/>
                <a:gd name="T59" fmla="*/ 815 h 815"/>
                <a:gd name="T60" fmla="*/ 92 w 432"/>
                <a:gd name="T61" fmla="*/ 583 h 815"/>
                <a:gd name="T62" fmla="*/ 0 w 432"/>
                <a:gd name="T63" fmla="*/ 583 h 815"/>
                <a:gd name="T64" fmla="*/ 0 w 432"/>
                <a:gd name="T65" fmla="*/ 409 h 815"/>
                <a:gd name="T66" fmla="*/ 161 w 432"/>
                <a:gd name="T67" fmla="*/ 201 h 815"/>
                <a:gd name="T68" fmla="*/ 108 w 432"/>
                <a:gd name="T69" fmla="*/ 108 h 815"/>
                <a:gd name="T70" fmla="*/ 215 w 432"/>
                <a:gd name="T71" fmla="*/ 0 h 815"/>
                <a:gd name="T72" fmla="*/ 323 w 432"/>
                <a:gd name="T73" fmla="*/ 108 h 815"/>
                <a:gd name="T74" fmla="*/ 270 w 432"/>
                <a:gd name="T75" fmla="*/ 201 h 815"/>
                <a:gd name="T76" fmla="*/ 432 w 432"/>
                <a:gd name="T77" fmla="*/ 409 h 815"/>
                <a:gd name="T78" fmla="*/ 432 w 432"/>
                <a:gd name="T79" fmla="*/ 583 h 815"/>
                <a:gd name="T80" fmla="*/ 215 w 432"/>
                <a:gd name="T81" fmla="*/ 190 h 815"/>
                <a:gd name="T82" fmla="*/ 298 w 432"/>
                <a:gd name="T83" fmla="*/ 108 h 815"/>
                <a:gd name="T84" fmla="*/ 215 w 432"/>
                <a:gd name="T85" fmla="*/ 25 h 815"/>
                <a:gd name="T86" fmla="*/ 133 w 432"/>
                <a:gd name="T87" fmla="*/ 108 h 815"/>
                <a:gd name="T88" fmla="*/ 215 w 432"/>
                <a:gd name="T89" fmla="*/ 19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2" h="815">
                  <a:moveTo>
                    <a:pt x="344" y="371"/>
                  </a:moveTo>
                  <a:cubicBezTo>
                    <a:pt x="304" y="371"/>
                    <a:pt x="304" y="371"/>
                    <a:pt x="304" y="371"/>
                  </a:cubicBezTo>
                  <a:cubicBezTo>
                    <a:pt x="304" y="411"/>
                    <a:pt x="304" y="411"/>
                    <a:pt x="304" y="411"/>
                  </a:cubicBezTo>
                  <a:cubicBezTo>
                    <a:pt x="280" y="411"/>
                    <a:pt x="280" y="411"/>
                    <a:pt x="280" y="411"/>
                  </a:cubicBezTo>
                  <a:cubicBezTo>
                    <a:pt x="280" y="371"/>
                    <a:pt x="280" y="371"/>
                    <a:pt x="280" y="371"/>
                  </a:cubicBezTo>
                  <a:cubicBezTo>
                    <a:pt x="240" y="371"/>
                    <a:pt x="240" y="371"/>
                    <a:pt x="240" y="371"/>
                  </a:cubicBezTo>
                  <a:cubicBezTo>
                    <a:pt x="240" y="347"/>
                    <a:pt x="240" y="347"/>
                    <a:pt x="240" y="347"/>
                  </a:cubicBezTo>
                  <a:cubicBezTo>
                    <a:pt x="280" y="347"/>
                    <a:pt x="280" y="347"/>
                    <a:pt x="280" y="347"/>
                  </a:cubicBezTo>
                  <a:cubicBezTo>
                    <a:pt x="280" y="307"/>
                    <a:pt x="280" y="307"/>
                    <a:pt x="280" y="307"/>
                  </a:cubicBezTo>
                  <a:cubicBezTo>
                    <a:pt x="304" y="307"/>
                    <a:pt x="304" y="307"/>
                    <a:pt x="304" y="307"/>
                  </a:cubicBezTo>
                  <a:cubicBezTo>
                    <a:pt x="304" y="347"/>
                    <a:pt x="304" y="347"/>
                    <a:pt x="304" y="347"/>
                  </a:cubicBezTo>
                  <a:cubicBezTo>
                    <a:pt x="344" y="347"/>
                    <a:pt x="344" y="347"/>
                    <a:pt x="344" y="347"/>
                  </a:cubicBezTo>
                  <a:lnTo>
                    <a:pt x="344" y="371"/>
                  </a:lnTo>
                  <a:close/>
                  <a:moveTo>
                    <a:pt x="432" y="583"/>
                  </a:moveTo>
                  <a:cubicBezTo>
                    <a:pt x="344" y="583"/>
                    <a:pt x="344" y="583"/>
                    <a:pt x="344" y="583"/>
                  </a:cubicBezTo>
                  <a:cubicBezTo>
                    <a:pt x="344" y="815"/>
                    <a:pt x="344" y="815"/>
                    <a:pt x="344" y="815"/>
                  </a:cubicBezTo>
                  <a:cubicBezTo>
                    <a:pt x="320" y="815"/>
                    <a:pt x="320" y="815"/>
                    <a:pt x="320" y="815"/>
                  </a:cubicBezTo>
                  <a:cubicBezTo>
                    <a:pt x="320" y="507"/>
                    <a:pt x="320" y="507"/>
                    <a:pt x="320" y="507"/>
                  </a:cubicBezTo>
                  <a:cubicBezTo>
                    <a:pt x="344" y="507"/>
                    <a:pt x="344" y="507"/>
                    <a:pt x="344" y="507"/>
                  </a:cubicBezTo>
                  <a:cubicBezTo>
                    <a:pt x="344" y="559"/>
                    <a:pt x="344" y="559"/>
                    <a:pt x="344" y="559"/>
                  </a:cubicBezTo>
                  <a:cubicBezTo>
                    <a:pt x="404" y="559"/>
                    <a:pt x="404" y="559"/>
                    <a:pt x="404" y="559"/>
                  </a:cubicBezTo>
                  <a:cubicBezTo>
                    <a:pt x="404" y="409"/>
                    <a:pt x="404" y="409"/>
                    <a:pt x="404" y="409"/>
                  </a:cubicBezTo>
                  <a:cubicBezTo>
                    <a:pt x="404" y="304"/>
                    <a:pt x="319" y="219"/>
                    <a:pt x="214" y="219"/>
                  </a:cubicBezTo>
                  <a:cubicBezTo>
                    <a:pt x="109" y="219"/>
                    <a:pt x="24" y="304"/>
                    <a:pt x="24" y="409"/>
                  </a:cubicBezTo>
                  <a:cubicBezTo>
                    <a:pt x="24" y="559"/>
                    <a:pt x="24" y="559"/>
                    <a:pt x="24" y="559"/>
                  </a:cubicBezTo>
                  <a:cubicBezTo>
                    <a:pt x="92" y="559"/>
                    <a:pt x="92" y="559"/>
                    <a:pt x="92" y="559"/>
                  </a:cubicBezTo>
                  <a:cubicBezTo>
                    <a:pt x="92" y="507"/>
                    <a:pt x="92" y="507"/>
                    <a:pt x="92" y="507"/>
                  </a:cubicBezTo>
                  <a:cubicBezTo>
                    <a:pt x="116" y="507"/>
                    <a:pt x="116" y="507"/>
                    <a:pt x="116" y="507"/>
                  </a:cubicBezTo>
                  <a:cubicBezTo>
                    <a:pt x="116" y="815"/>
                    <a:pt x="116" y="815"/>
                    <a:pt x="116" y="815"/>
                  </a:cubicBezTo>
                  <a:cubicBezTo>
                    <a:pt x="92" y="815"/>
                    <a:pt x="92" y="815"/>
                    <a:pt x="92" y="815"/>
                  </a:cubicBezTo>
                  <a:cubicBezTo>
                    <a:pt x="92" y="583"/>
                    <a:pt x="92" y="583"/>
                    <a:pt x="92" y="583"/>
                  </a:cubicBezTo>
                  <a:cubicBezTo>
                    <a:pt x="0" y="583"/>
                    <a:pt x="0" y="583"/>
                    <a:pt x="0" y="583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0" y="309"/>
                    <a:pt x="68" y="225"/>
                    <a:pt x="161" y="201"/>
                  </a:cubicBezTo>
                  <a:cubicBezTo>
                    <a:pt x="129" y="182"/>
                    <a:pt x="108" y="147"/>
                    <a:pt x="108" y="108"/>
                  </a:cubicBezTo>
                  <a:cubicBezTo>
                    <a:pt x="108" y="48"/>
                    <a:pt x="156" y="0"/>
                    <a:pt x="215" y="0"/>
                  </a:cubicBezTo>
                  <a:cubicBezTo>
                    <a:pt x="275" y="0"/>
                    <a:pt x="323" y="48"/>
                    <a:pt x="323" y="108"/>
                  </a:cubicBezTo>
                  <a:cubicBezTo>
                    <a:pt x="323" y="147"/>
                    <a:pt x="302" y="182"/>
                    <a:pt x="270" y="201"/>
                  </a:cubicBezTo>
                  <a:cubicBezTo>
                    <a:pt x="363" y="225"/>
                    <a:pt x="432" y="309"/>
                    <a:pt x="432" y="409"/>
                  </a:cubicBezTo>
                  <a:lnTo>
                    <a:pt x="432" y="583"/>
                  </a:lnTo>
                  <a:close/>
                  <a:moveTo>
                    <a:pt x="215" y="190"/>
                  </a:moveTo>
                  <a:cubicBezTo>
                    <a:pt x="261" y="190"/>
                    <a:pt x="298" y="153"/>
                    <a:pt x="298" y="108"/>
                  </a:cubicBezTo>
                  <a:cubicBezTo>
                    <a:pt x="298" y="62"/>
                    <a:pt x="261" y="25"/>
                    <a:pt x="215" y="25"/>
                  </a:cubicBezTo>
                  <a:cubicBezTo>
                    <a:pt x="170" y="25"/>
                    <a:pt x="133" y="62"/>
                    <a:pt x="133" y="108"/>
                  </a:cubicBezTo>
                  <a:cubicBezTo>
                    <a:pt x="133" y="153"/>
                    <a:pt x="170" y="190"/>
                    <a:pt x="215" y="1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6">
              <a:extLst>
                <a:ext uri="{FF2B5EF4-FFF2-40B4-BE49-F238E27FC236}">
                  <a16:creationId xmlns="" xmlns:a16="http://schemas.microsoft.com/office/drawing/2014/main" id="{A368F8E1-F39E-884C-B8A4-03AEC2E310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67013" y="2717801"/>
              <a:ext cx="204788" cy="230188"/>
            </a:xfrm>
            <a:custGeom>
              <a:avLst/>
              <a:gdLst>
                <a:gd name="T0" fmla="*/ 239 w 290"/>
                <a:gd name="T1" fmla="*/ 225 h 327"/>
                <a:gd name="T2" fmla="*/ 195 w 290"/>
                <a:gd name="T3" fmla="*/ 251 h 327"/>
                <a:gd name="T4" fmla="*/ 27 w 290"/>
                <a:gd name="T5" fmla="*/ 106 h 327"/>
                <a:gd name="T6" fmla="*/ 51 w 290"/>
                <a:gd name="T7" fmla="*/ 64 h 327"/>
                <a:gd name="T8" fmla="*/ 189 w 290"/>
                <a:gd name="T9" fmla="*/ 108 h 327"/>
                <a:gd name="T10" fmla="*/ 211 w 290"/>
                <a:gd name="T11" fmla="*/ 95 h 327"/>
                <a:gd name="T12" fmla="*/ 38 w 290"/>
                <a:gd name="T13" fmla="*/ 42 h 327"/>
                <a:gd name="T14" fmla="*/ 2 w 290"/>
                <a:gd name="T15" fmla="*/ 108 h 327"/>
                <a:gd name="T16" fmla="*/ 188 w 290"/>
                <a:gd name="T17" fmla="*/ 276 h 327"/>
                <a:gd name="T18" fmla="*/ 188 w 290"/>
                <a:gd name="T19" fmla="*/ 276 h 327"/>
                <a:gd name="T20" fmla="*/ 239 w 290"/>
                <a:gd name="T21" fmla="*/ 327 h 327"/>
                <a:gd name="T22" fmla="*/ 290 w 290"/>
                <a:gd name="T23" fmla="*/ 276 h 327"/>
                <a:gd name="T24" fmla="*/ 239 w 290"/>
                <a:gd name="T25" fmla="*/ 225 h 327"/>
                <a:gd name="T26" fmla="*/ 239 w 290"/>
                <a:gd name="T27" fmla="*/ 302 h 327"/>
                <a:gd name="T28" fmla="*/ 214 w 290"/>
                <a:gd name="T29" fmla="*/ 276 h 327"/>
                <a:gd name="T30" fmla="*/ 239 w 290"/>
                <a:gd name="T31" fmla="*/ 251 h 327"/>
                <a:gd name="T32" fmla="*/ 264 w 290"/>
                <a:gd name="T33" fmla="*/ 276 h 327"/>
                <a:gd name="T34" fmla="*/ 239 w 290"/>
                <a:gd name="T35" fmla="*/ 30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327">
                  <a:moveTo>
                    <a:pt x="239" y="225"/>
                  </a:moveTo>
                  <a:cubicBezTo>
                    <a:pt x="220" y="225"/>
                    <a:pt x="203" y="236"/>
                    <a:pt x="195" y="251"/>
                  </a:cubicBezTo>
                  <a:cubicBezTo>
                    <a:pt x="84" y="206"/>
                    <a:pt x="31" y="146"/>
                    <a:pt x="27" y="106"/>
                  </a:cubicBezTo>
                  <a:cubicBezTo>
                    <a:pt x="26" y="88"/>
                    <a:pt x="34" y="74"/>
                    <a:pt x="51" y="64"/>
                  </a:cubicBezTo>
                  <a:cubicBezTo>
                    <a:pt x="121" y="23"/>
                    <a:pt x="188" y="107"/>
                    <a:pt x="189" y="108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181" y="57"/>
                    <a:pt x="109" y="0"/>
                    <a:pt x="38" y="42"/>
                  </a:cubicBezTo>
                  <a:cubicBezTo>
                    <a:pt x="12" y="57"/>
                    <a:pt x="0" y="81"/>
                    <a:pt x="2" y="108"/>
                  </a:cubicBezTo>
                  <a:cubicBezTo>
                    <a:pt x="7" y="167"/>
                    <a:pt x="78" y="231"/>
                    <a:pt x="188" y="276"/>
                  </a:cubicBezTo>
                  <a:cubicBezTo>
                    <a:pt x="188" y="276"/>
                    <a:pt x="188" y="276"/>
                    <a:pt x="188" y="276"/>
                  </a:cubicBezTo>
                  <a:cubicBezTo>
                    <a:pt x="188" y="304"/>
                    <a:pt x="211" y="327"/>
                    <a:pt x="239" y="327"/>
                  </a:cubicBezTo>
                  <a:cubicBezTo>
                    <a:pt x="267" y="327"/>
                    <a:pt x="290" y="304"/>
                    <a:pt x="290" y="276"/>
                  </a:cubicBezTo>
                  <a:cubicBezTo>
                    <a:pt x="290" y="248"/>
                    <a:pt x="267" y="225"/>
                    <a:pt x="239" y="225"/>
                  </a:cubicBezTo>
                  <a:close/>
                  <a:moveTo>
                    <a:pt x="239" y="302"/>
                  </a:moveTo>
                  <a:cubicBezTo>
                    <a:pt x="225" y="302"/>
                    <a:pt x="214" y="290"/>
                    <a:pt x="214" y="276"/>
                  </a:cubicBezTo>
                  <a:cubicBezTo>
                    <a:pt x="214" y="262"/>
                    <a:pt x="225" y="251"/>
                    <a:pt x="239" y="251"/>
                  </a:cubicBezTo>
                  <a:cubicBezTo>
                    <a:pt x="253" y="251"/>
                    <a:pt x="264" y="262"/>
                    <a:pt x="264" y="276"/>
                  </a:cubicBezTo>
                  <a:cubicBezTo>
                    <a:pt x="264" y="290"/>
                    <a:pt x="253" y="302"/>
                    <a:pt x="239" y="3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565399" y="2260071"/>
            <a:ext cx="6316663" cy="404070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/>
          </a:p>
        </p:txBody>
      </p:sp>
      <p:grpSp>
        <p:nvGrpSpPr>
          <p:cNvPr id="9" name="Group 8"/>
          <p:cNvGrpSpPr/>
          <p:nvPr/>
        </p:nvGrpSpPr>
        <p:grpSpPr>
          <a:xfrm>
            <a:off x="373063" y="2820723"/>
            <a:ext cx="3779837" cy="3200652"/>
            <a:chOff x="334963" y="2590548"/>
            <a:chExt cx="3779837" cy="3200652"/>
          </a:xfrm>
        </p:grpSpPr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BDFE419E-4AE9-CD41-9382-D539710C35E7}"/>
                </a:ext>
              </a:extLst>
            </p:cNvPr>
            <p:cNvSpPr/>
            <p:nvPr/>
          </p:nvSpPr>
          <p:spPr>
            <a:xfrm>
              <a:off x="929481" y="3429000"/>
              <a:ext cx="2590800" cy="2362200"/>
            </a:xfrm>
            <a:prstGeom prst="rect">
              <a:avLst/>
            </a:prstGeom>
          </p:spPr>
          <p:txBody>
            <a:bodyPr wrap="square" lIns="0" tIns="0" rIns="0" bIns="0">
              <a:noAutofit/>
            </a:bodyPr>
            <a:lstStyle/>
            <a:p>
              <a:r>
                <a:rPr lang="en-US" sz="1600" dirty="0">
                  <a:solidFill>
                    <a:srgbClr val="002060"/>
                  </a:solidFill>
                  <a:ea typeface="Arial Unicode MS" pitchFamily="34" charset="-128"/>
                  <a:cs typeface="Arial Unicode MS" pitchFamily="34" charset="-128"/>
                </a:rPr>
                <a:t>Dedicated toll-free number </a:t>
              </a:r>
              <a:r>
                <a:rPr lang="en-US" sz="1600" dirty="0" smtClean="0">
                  <a:solidFill>
                    <a:srgbClr val="002060"/>
                  </a:solidFill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US" sz="1600" dirty="0" smtClean="0">
                  <a:solidFill>
                    <a:srgbClr val="002060"/>
                  </a:solidFill>
                  <a:ea typeface="Arial Unicode MS" pitchFamily="34" charset="-128"/>
                  <a:cs typeface="Arial Unicode MS" pitchFamily="34" charset="-128"/>
                </a:rPr>
              </a:br>
              <a:r>
                <a:rPr lang="en-US" sz="1600" dirty="0" smtClean="0">
                  <a:solidFill>
                    <a:srgbClr val="002060"/>
                  </a:solidFill>
                  <a:ea typeface="Arial Unicode MS" pitchFamily="34" charset="-128"/>
                  <a:cs typeface="Arial Unicode MS" pitchFamily="34" charset="-128"/>
                </a:rPr>
                <a:t>for </a:t>
              </a:r>
              <a:r>
                <a:rPr lang="en-US" sz="1600" dirty="0">
                  <a:solidFill>
                    <a:srgbClr val="002060"/>
                  </a:solidFill>
                  <a:ea typeface="Arial Unicode MS" pitchFamily="34" charset="-128"/>
                  <a:cs typeface="Arial Unicode MS" pitchFamily="34" charset="-128"/>
                </a:rPr>
                <a:t>24/7 access to: </a:t>
              </a:r>
            </a:p>
            <a:p>
              <a:pPr marL="171450" indent="-171450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1600" dirty="0" smtClean="0">
                  <a:solidFill>
                    <a:srgbClr val="002060"/>
                  </a:solidFill>
                </a:rPr>
                <a:t>Caregiver </a:t>
              </a:r>
              <a:r>
                <a:rPr lang="en-US" sz="1600" dirty="0">
                  <a:solidFill>
                    <a:srgbClr val="002060"/>
                  </a:solidFill>
                </a:rPr>
                <a:t>consultation</a:t>
              </a:r>
            </a:p>
            <a:p>
              <a:pPr marL="171450" indent="-171450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1600" dirty="0" smtClean="0">
                  <a:solidFill>
                    <a:srgbClr val="002060"/>
                  </a:solidFill>
                </a:rPr>
                <a:t>Caregiver </a:t>
              </a:r>
              <a:r>
                <a:rPr lang="en-US" sz="1600" dirty="0">
                  <a:solidFill>
                    <a:srgbClr val="002060"/>
                  </a:solidFill>
                </a:rPr>
                <a:t>support</a:t>
              </a:r>
            </a:p>
            <a:p>
              <a:pPr marL="171450" indent="-171450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1600" dirty="0" smtClean="0">
                  <a:solidFill>
                    <a:srgbClr val="002060"/>
                  </a:solidFill>
                </a:rPr>
                <a:t>Crisis </a:t>
              </a:r>
              <a:r>
                <a:rPr lang="en-US" sz="1600" dirty="0">
                  <a:solidFill>
                    <a:srgbClr val="002060"/>
                  </a:solidFill>
                </a:rPr>
                <a:t>intervention </a:t>
              </a:r>
            </a:p>
            <a:p>
              <a:pPr marL="171450" indent="-171450">
                <a:spcBef>
                  <a:spcPts val="12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1600" dirty="0" smtClean="0">
                  <a:solidFill>
                    <a:srgbClr val="002060"/>
                  </a:solidFill>
                </a:rPr>
                <a:t>Suicide </a:t>
              </a:r>
              <a:r>
                <a:rPr lang="en-US" sz="1600" dirty="0">
                  <a:solidFill>
                    <a:srgbClr val="002060"/>
                  </a:solidFill>
                </a:rPr>
                <a:t>prevention</a:t>
              </a:r>
            </a:p>
            <a:p>
              <a:endParaRPr lang="en-US" sz="1600" b="1" dirty="0"/>
            </a:p>
          </p:txBody>
        </p:sp>
        <p:sp>
          <p:nvSpPr>
            <p:cNvPr id="20" name="Text Placeholder 5">
              <a:extLst>
                <a:ext uri="{FF2B5EF4-FFF2-40B4-BE49-F238E27FC236}">
                  <a16:creationId xmlns="" xmlns:a16="http://schemas.microsoft.com/office/drawing/2014/main" id="{4EAFFD5A-F65E-FF43-9CA0-B96C61D66223}"/>
                </a:ext>
              </a:extLst>
            </p:cNvPr>
            <p:cNvSpPr txBox="1">
              <a:spLocks/>
            </p:cNvSpPr>
            <p:nvPr/>
          </p:nvSpPr>
          <p:spPr>
            <a:xfrm>
              <a:off x="347405" y="2590548"/>
              <a:ext cx="3754953" cy="486297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buClr>
                  <a:srgbClr val="E87722"/>
                </a:buClr>
              </a:pPr>
              <a:r>
                <a:rPr lang="en-US" sz="1600" cap="all" spc="120" dirty="0" smtClean="0">
                  <a:solidFill>
                    <a:schemeClr val="accent4"/>
                  </a:solidFill>
                </a:rPr>
                <a:t>Specialized </a:t>
              </a:r>
              <a:br>
                <a:rPr lang="en-US" sz="1600" cap="all" spc="120" dirty="0" smtClean="0">
                  <a:solidFill>
                    <a:schemeClr val="accent4"/>
                  </a:solidFill>
                </a:rPr>
              </a:br>
              <a:r>
                <a:rPr lang="en-US" sz="1600" cap="all" spc="120" dirty="0" smtClean="0">
                  <a:solidFill>
                    <a:schemeClr val="accent4"/>
                  </a:solidFill>
                </a:rPr>
                <a:t>clinical services</a:t>
              </a:r>
              <a:endParaRPr lang="en-US" sz="1600" cap="all" spc="120" dirty="0">
                <a:solidFill>
                  <a:schemeClr val="accent4"/>
                </a:solidFill>
              </a:endParaRPr>
            </a:p>
          </p:txBody>
        </p:sp>
        <p:pic>
          <p:nvPicPr>
            <p:cNvPr id="21" name="Picture 201" descr="spike_for_PPT.png">
              <a:extLst>
                <a:ext uri="{FF2B5EF4-FFF2-40B4-BE49-F238E27FC236}">
                  <a16:creationId xmlns="" xmlns:a16="http://schemas.microsoft.com/office/drawing/2014/main" id="{3818492D-F3C1-794F-A6C2-0A87DC6DF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963" y="3157202"/>
              <a:ext cx="3779837" cy="194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419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ris_000\Downloads\senior SU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2260071"/>
            <a:ext cx="3886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1D673B-6D74-D142-8CCC-67D7A285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people to </a:t>
            </a:r>
            <a:r>
              <a:rPr lang="en-US" dirty="0" smtClean="0"/>
              <a:t>quality </a:t>
            </a:r>
            <a:r>
              <a:rPr lang="en-US" dirty="0"/>
              <a:t>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6399E70-DB40-3F43-A9E3-FDC93398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>
                <a:solidFill>
                  <a:srgbClr val="002060"/>
                </a:solidFill>
              </a:rPr>
              <a:t>5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D6F8F28-A0F2-444F-A770-6C42FD86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 dirty="0">
                <a:solidFill>
                  <a:srgbClr val="002060"/>
                </a:solidFill>
              </a:rPr>
              <a:t>Confidential property of Optum. Do not distribute or reproduce without express permission from Optum.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="" xmlns:a16="http://schemas.microsoft.com/office/drawing/2014/main" id="{DA34E8A2-63D0-2F47-9C79-C6104744F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5873750"/>
            <a:ext cx="8526462" cy="41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 anchorCtr="0"/>
          <a:lstStyle>
            <a:lvl1pPr algn="l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700" dirty="0" smtClean="0">
                <a:solidFill>
                  <a:srgbClr val="002060"/>
                </a:solidFill>
              </a:rPr>
              <a:t>1. Calculated </a:t>
            </a:r>
            <a:r>
              <a:rPr lang="en-US" sz="700" dirty="0">
                <a:solidFill>
                  <a:srgbClr val="002060"/>
                </a:solidFill>
              </a:rPr>
              <a:t>by Optum, based on relative risk ratios from the meta-analysis in: Nielsen S, </a:t>
            </a:r>
            <a:r>
              <a:rPr lang="en-US" sz="700" dirty="0" err="1">
                <a:solidFill>
                  <a:srgbClr val="002060"/>
                </a:solidFill>
              </a:rPr>
              <a:t>Larance</a:t>
            </a:r>
            <a:r>
              <a:rPr lang="en-US" sz="700" dirty="0">
                <a:solidFill>
                  <a:srgbClr val="002060"/>
                </a:solidFill>
              </a:rPr>
              <a:t> B, </a:t>
            </a:r>
            <a:r>
              <a:rPr lang="en-US" sz="700" dirty="0" err="1">
                <a:solidFill>
                  <a:srgbClr val="002060"/>
                </a:solidFill>
              </a:rPr>
              <a:t>Degenhardt</a:t>
            </a:r>
            <a:r>
              <a:rPr lang="en-US" sz="700" dirty="0">
                <a:solidFill>
                  <a:srgbClr val="002060"/>
                </a:solidFill>
              </a:rPr>
              <a:t> L, </a:t>
            </a:r>
            <a:r>
              <a:rPr lang="en-US" sz="700" dirty="0" err="1">
                <a:solidFill>
                  <a:srgbClr val="002060"/>
                </a:solidFill>
              </a:rPr>
              <a:t>Gowing</a:t>
            </a:r>
            <a:r>
              <a:rPr lang="en-US" sz="700" dirty="0">
                <a:solidFill>
                  <a:srgbClr val="002060"/>
                </a:solidFill>
              </a:rPr>
              <a:t> L, </a:t>
            </a:r>
            <a:r>
              <a:rPr lang="en-US" sz="700" dirty="0" err="1">
                <a:solidFill>
                  <a:srgbClr val="002060"/>
                </a:solidFill>
              </a:rPr>
              <a:t>Kehler</a:t>
            </a:r>
            <a:r>
              <a:rPr lang="en-US" sz="700" dirty="0">
                <a:solidFill>
                  <a:srgbClr val="002060"/>
                </a:solidFill>
              </a:rPr>
              <a:t> C, </a:t>
            </a:r>
            <a:r>
              <a:rPr lang="en-US" sz="700" dirty="0" err="1">
                <a:solidFill>
                  <a:srgbClr val="002060"/>
                </a:solidFill>
              </a:rPr>
              <a:t>Lintzeris</a:t>
            </a:r>
            <a:r>
              <a:rPr lang="en-US" sz="700" dirty="0">
                <a:solidFill>
                  <a:srgbClr val="002060"/>
                </a:solidFill>
              </a:rPr>
              <a:t> N. Opioid agonist treatment for pharmaceutical opioid dependent people. Cochrane Database of Systematic Reviews 2016, Issue 5. Art. No.: CD011117. DOI: 10.1002/14651858.CD011117.pub2, pages 17 and 19</a:t>
            </a:r>
            <a:r>
              <a:rPr lang="en-US" sz="700" dirty="0" smtClean="0">
                <a:solidFill>
                  <a:srgbClr val="002060"/>
                </a:solidFill>
              </a:rPr>
              <a:t>.  2.  </a:t>
            </a:r>
            <a:r>
              <a:rPr lang="en-US" sz="700" dirty="0">
                <a:solidFill>
                  <a:srgbClr val="002060"/>
                </a:solidFill>
              </a:rPr>
              <a:t>Based on data from Optum geo access reports for Medicare membership; M. Moore, K. Cox, 10/24/18.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15533" y="1212076"/>
            <a:ext cx="8566530" cy="914400"/>
            <a:chOff x="315533" y="1212076"/>
            <a:chExt cx="8566530" cy="914400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C2066831-037B-4340-AD93-68E22C2CD104}"/>
                </a:ext>
              </a:extLst>
            </p:cNvPr>
            <p:cNvSpPr/>
            <p:nvPr/>
          </p:nvSpPr>
          <p:spPr>
            <a:xfrm>
              <a:off x="315533" y="1212076"/>
              <a:ext cx="913003" cy="914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 Placeholder 5">
              <a:extLst>
                <a:ext uri="{FF2B5EF4-FFF2-40B4-BE49-F238E27FC236}">
                  <a16:creationId xmlns="" xmlns:a16="http://schemas.microsoft.com/office/drawing/2014/main" id="{CC054A8B-C7A5-E248-9C61-FFF33474A810}"/>
                </a:ext>
              </a:extLst>
            </p:cNvPr>
            <p:cNvSpPr txBox="1">
              <a:spLocks/>
            </p:cNvSpPr>
            <p:nvPr/>
          </p:nvSpPr>
          <p:spPr>
            <a:xfrm>
              <a:off x="1284843" y="1212076"/>
              <a:ext cx="7597220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lIns="182880" tIns="0" rIns="0" bIns="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002060"/>
                  </a:solidFill>
                </a:rPr>
                <a:t>Connect individuals to evidence-based treatment and services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228C862B-2F0B-CF4A-8A86-311B65AD1C58}"/>
              </a:ext>
            </a:extLst>
          </p:cNvPr>
          <p:cNvGrpSpPr/>
          <p:nvPr/>
        </p:nvGrpSpPr>
        <p:grpSpPr>
          <a:xfrm>
            <a:off x="600162" y="1422666"/>
            <a:ext cx="306032" cy="471448"/>
            <a:chOff x="2767013" y="2630488"/>
            <a:chExt cx="373062" cy="574675"/>
          </a:xfrm>
          <a:solidFill>
            <a:schemeClr val="bg1"/>
          </a:solidFill>
        </p:grpSpPr>
        <p:sp>
          <p:nvSpPr>
            <p:cNvPr id="24" name="Freeform 25">
              <a:extLst>
                <a:ext uri="{FF2B5EF4-FFF2-40B4-BE49-F238E27FC236}">
                  <a16:creationId xmlns="" xmlns:a16="http://schemas.microsoft.com/office/drawing/2014/main" id="{3AB3F2CC-F6C2-374A-B8CD-C84A0EF37A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5275" y="2630488"/>
              <a:ext cx="304800" cy="574675"/>
            </a:xfrm>
            <a:custGeom>
              <a:avLst/>
              <a:gdLst>
                <a:gd name="T0" fmla="*/ 344 w 432"/>
                <a:gd name="T1" fmla="*/ 371 h 815"/>
                <a:gd name="T2" fmla="*/ 304 w 432"/>
                <a:gd name="T3" fmla="*/ 371 h 815"/>
                <a:gd name="T4" fmla="*/ 304 w 432"/>
                <a:gd name="T5" fmla="*/ 411 h 815"/>
                <a:gd name="T6" fmla="*/ 280 w 432"/>
                <a:gd name="T7" fmla="*/ 411 h 815"/>
                <a:gd name="T8" fmla="*/ 280 w 432"/>
                <a:gd name="T9" fmla="*/ 371 h 815"/>
                <a:gd name="T10" fmla="*/ 240 w 432"/>
                <a:gd name="T11" fmla="*/ 371 h 815"/>
                <a:gd name="T12" fmla="*/ 240 w 432"/>
                <a:gd name="T13" fmla="*/ 347 h 815"/>
                <a:gd name="T14" fmla="*/ 280 w 432"/>
                <a:gd name="T15" fmla="*/ 347 h 815"/>
                <a:gd name="T16" fmla="*/ 280 w 432"/>
                <a:gd name="T17" fmla="*/ 307 h 815"/>
                <a:gd name="T18" fmla="*/ 304 w 432"/>
                <a:gd name="T19" fmla="*/ 307 h 815"/>
                <a:gd name="T20" fmla="*/ 304 w 432"/>
                <a:gd name="T21" fmla="*/ 347 h 815"/>
                <a:gd name="T22" fmla="*/ 344 w 432"/>
                <a:gd name="T23" fmla="*/ 347 h 815"/>
                <a:gd name="T24" fmla="*/ 344 w 432"/>
                <a:gd name="T25" fmla="*/ 371 h 815"/>
                <a:gd name="T26" fmla="*/ 432 w 432"/>
                <a:gd name="T27" fmla="*/ 583 h 815"/>
                <a:gd name="T28" fmla="*/ 344 w 432"/>
                <a:gd name="T29" fmla="*/ 583 h 815"/>
                <a:gd name="T30" fmla="*/ 344 w 432"/>
                <a:gd name="T31" fmla="*/ 815 h 815"/>
                <a:gd name="T32" fmla="*/ 320 w 432"/>
                <a:gd name="T33" fmla="*/ 815 h 815"/>
                <a:gd name="T34" fmla="*/ 320 w 432"/>
                <a:gd name="T35" fmla="*/ 507 h 815"/>
                <a:gd name="T36" fmla="*/ 344 w 432"/>
                <a:gd name="T37" fmla="*/ 507 h 815"/>
                <a:gd name="T38" fmla="*/ 344 w 432"/>
                <a:gd name="T39" fmla="*/ 559 h 815"/>
                <a:gd name="T40" fmla="*/ 404 w 432"/>
                <a:gd name="T41" fmla="*/ 559 h 815"/>
                <a:gd name="T42" fmla="*/ 404 w 432"/>
                <a:gd name="T43" fmla="*/ 409 h 815"/>
                <a:gd name="T44" fmla="*/ 214 w 432"/>
                <a:gd name="T45" fmla="*/ 219 h 815"/>
                <a:gd name="T46" fmla="*/ 24 w 432"/>
                <a:gd name="T47" fmla="*/ 409 h 815"/>
                <a:gd name="T48" fmla="*/ 24 w 432"/>
                <a:gd name="T49" fmla="*/ 559 h 815"/>
                <a:gd name="T50" fmla="*/ 92 w 432"/>
                <a:gd name="T51" fmla="*/ 559 h 815"/>
                <a:gd name="T52" fmla="*/ 92 w 432"/>
                <a:gd name="T53" fmla="*/ 507 h 815"/>
                <a:gd name="T54" fmla="*/ 116 w 432"/>
                <a:gd name="T55" fmla="*/ 507 h 815"/>
                <a:gd name="T56" fmla="*/ 116 w 432"/>
                <a:gd name="T57" fmla="*/ 815 h 815"/>
                <a:gd name="T58" fmla="*/ 92 w 432"/>
                <a:gd name="T59" fmla="*/ 815 h 815"/>
                <a:gd name="T60" fmla="*/ 92 w 432"/>
                <a:gd name="T61" fmla="*/ 583 h 815"/>
                <a:gd name="T62" fmla="*/ 0 w 432"/>
                <a:gd name="T63" fmla="*/ 583 h 815"/>
                <a:gd name="T64" fmla="*/ 0 w 432"/>
                <a:gd name="T65" fmla="*/ 409 h 815"/>
                <a:gd name="T66" fmla="*/ 161 w 432"/>
                <a:gd name="T67" fmla="*/ 201 h 815"/>
                <a:gd name="T68" fmla="*/ 108 w 432"/>
                <a:gd name="T69" fmla="*/ 108 h 815"/>
                <a:gd name="T70" fmla="*/ 215 w 432"/>
                <a:gd name="T71" fmla="*/ 0 h 815"/>
                <a:gd name="T72" fmla="*/ 323 w 432"/>
                <a:gd name="T73" fmla="*/ 108 h 815"/>
                <a:gd name="T74" fmla="*/ 270 w 432"/>
                <a:gd name="T75" fmla="*/ 201 h 815"/>
                <a:gd name="T76" fmla="*/ 432 w 432"/>
                <a:gd name="T77" fmla="*/ 409 h 815"/>
                <a:gd name="T78" fmla="*/ 432 w 432"/>
                <a:gd name="T79" fmla="*/ 583 h 815"/>
                <a:gd name="T80" fmla="*/ 215 w 432"/>
                <a:gd name="T81" fmla="*/ 190 h 815"/>
                <a:gd name="T82" fmla="*/ 298 w 432"/>
                <a:gd name="T83" fmla="*/ 108 h 815"/>
                <a:gd name="T84" fmla="*/ 215 w 432"/>
                <a:gd name="T85" fmla="*/ 25 h 815"/>
                <a:gd name="T86" fmla="*/ 133 w 432"/>
                <a:gd name="T87" fmla="*/ 108 h 815"/>
                <a:gd name="T88" fmla="*/ 215 w 432"/>
                <a:gd name="T89" fmla="*/ 19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2" h="815">
                  <a:moveTo>
                    <a:pt x="344" y="371"/>
                  </a:moveTo>
                  <a:cubicBezTo>
                    <a:pt x="304" y="371"/>
                    <a:pt x="304" y="371"/>
                    <a:pt x="304" y="371"/>
                  </a:cubicBezTo>
                  <a:cubicBezTo>
                    <a:pt x="304" y="411"/>
                    <a:pt x="304" y="411"/>
                    <a:pt x="304" y="411"/>
                  </a:cubicBezTo>
                  <a:cubicBezTo>
                    <a:pt x="280" y="411"/>
                    <a:pt x="280" y="411"/>
                    <a:pt x="280" y="411"/>
                  </a:cubicBezTo>
                  <a:cubicBezTo>
                    <a:pt x="280" y="371"/>
                    <a:pt x="280" y="371"/>
                    <a:pt x="280" y="371"/>
                  </a:cubicBezTo>
                  <a:cubicBezTo>
                    <a:pt x="240" y="371"/>
                    <a:pt x="240" y="371"/>
                    <a:pt x="240" y="371"/>
                  </a:cubicBezTo>
                  <a:cubicBezTo>
                    <a:pt x="240" y="347"/>
                    <a:pt x="240" y="347"/>
                    <a:pt x="240" y="347"/>
                  </a:cubicBezTo>
                  <a:cubicBezTo>
                    <a:pt x="280" y="347"/>
                    <a:pt x="280" y="347"/>
                    <a:pt x="280" y="347"/>
                  </a:cubicBezTo>
                  <a:cubicBezTo>
                    <a:pt x="280" y="307"/>
                    <a:pt x="280" y="307"/>
                    <a:pt x="280" y="307"/>
                  </a:cubicBezTo>
                  <a:cubicBezTo>
                    <a:pt x="304" y="307"/>
                    <a:pt x="304" y="307"/>
                    <a:pt x="304" y="307"/>
                  </a:cubicBezTo>
                  <a:cubicBezTo>
                    <a:pt x="304" y="347"/>
                    <a:pt x="304" y="347"/>
                    <a:pt x="304" y="347"/>
                  </a:cubicBezTo>
                  <a:cubicBezTo>
                    <a:pt x="344" y="347"/>
                    <a:pt x="344" y="347"/>
                    <a:pt x="344" y="347"/>
                  </a:cubicBezTo>
                  <a:lnTo>
                    <a:pt x="344" y="371"/>
                  </a:lnTo>
                  <a:close/>
                  <a:moveTo>
                    <a:pt x="432" y="583"/>
                  </a:moveTo>
                  <a:cubicBezTo>
                    <a:pt x="344" y="583"/>
                    <a:pt x="344" y="583"/>
                    <a:pt x="344" y="583"/>
                  </a:cubicBezTo>
                  <a:cubicBezTo>
                    <a:pt x="344" y="815"/>
                    <a:pt x="344" y="815"/>
                    <a:pt x="344" y="815"/>
                  </a:cubicBezTo>
                  <a:cubicBezTo>
                    <a:pt x="320" y="815"/>
                    <a:pt x="320" y="815"/>
                    <a:pt x="320" y="815"/>
                  </a:cubicBezTo>
                  <a:cubicBezTo>
                    <a:pt x="320" y="507"/>
                    <a:pt x="320" y="507"/>
                    <a:pt x="320" y="507"/>
                  </a:cubicBezTo>
                  <a:cubicBezTo>
                    <a:pt x="344" y="507"/>
                    <a:pt x="344" y="507"/>
                    <a:pt x="344" y="507"/>
                  </a:cubicBezTo>
                  <a:cubicBezTo>
                    <a:pt x="344" y="559"/>
                    <a:pt x="344" y="559"/>
                    <a:pt x="344" y="559"/>
                  </a:cubicBezTo>
                  <a:cubicBezTo>
                    <a:pt x="404" y="559"/>
                    <a:pt x="404" y="559"/>
                    <a:pt x="404" y="559"/>
                  </a:cubicBezTo>
                  <a:cubicBezTo>
                    <a:pt x="404" y="409"/>
                    <a:pt x="404" y="409"/>
                    <a:pt x="404" y="409"/>
                  </a:cubicBezTo>
                  <a:cubicBezTo>
                    <a:pt x="404" y="304"/>
                    <a:pt x="319" y="219"/>
                    <a:pt x="214" y="219"/>
                  </a:cubicBezTo>
                  <a:cubicBezTo>
                    <a:pt x="109" y="219"/>
                    <a:pt x="24" y="304"/>
                    <a:pt x="24" y="409"/>
                  </a:cubicBezTo>
                  <a:cubicBezTo>
                    <a:pt x="24" y="559"/>
                    <a:pt x="24" y="559"/>
                    <a:pt x="24" y="559"/>
                  </a:cubicBezTo>
                  <a:cubicBezTo>
                    <a:pt x="92" y="559"/>
                    <a:pt x="92" y="559"/>
                    <a:pt x="92" y="559"/>
                  </a:cubicBezTo>
                  <a:cubicBezTo>
                    <a:pt x="92" y="507"/>
                    <a:pt x="92" y="507"/>
                    <a:pt x="92" y="507"/>
                  </a:cubicBezTo>
                  <a:cubicBezTo>
                    <a:pt x="116" y="507"/>
                    <a:pt x="116" y="507"/>
                    <a:pt x="116" y="507"/>
                  </a:cubicBezTo>
                  <a:cubicBezTo>
                    <a:pt x="116" y="815"/>
                    <a:pt x="116" y="815"/>
                    <a:pt x="116" y="815"/>
                  </a:cubicBezTo>
                  <a:cubicBezTo>
                    <a:pt x="92" y="815"/>
                    <a:pt x="92" y="815"/>
                    <a:pt x="92" y="815"/>
                  </a:cubicBezTo>
                  <a:cubicBezTo>
                    <a:pt x="92" y="583"/>
                    <a:pt x="92" y="583"/>
                    <a:pt x="92" y="583"/>
                  </a:cubicBezTo>
                  <a:cubicBezTo>
                    <a:pt x="0" y="583"/>
                    <a:pt x="0" y="583"/>
                    <a:pt x="0" y="583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0" y="309"/>
                    <a:pt x="68" y="225"/>
                    <a:pt x="161" y="201"/>
                  </a:cubicBezTo>
                  <a:cubicBezTo>
                    <a:pt x="129" y="182"/>
                    <a:pt x="108" y="147"/>
                    <a:pt x="108" y="108"/>
                  </a:cubicBezTo>
                  <a:cubicBezTo>
                    <a:pt x="108" y="48"/>
                    <a:pt x="156" y="0"/>
                    <a:pt x="215" y="0"/>
                  </a:cubicBezTo>
                  <a:cubicBezTo>
                    <a:pt x="275" y="0"/>
                    <a:pt x="323" y="48"/>
                    <a:pt x="323" y="108"/>
                  </a:cubicBezTo>
                  <a:cubicBezTo>
                    <a:pt x="323" y="147"/>
                    <a:pt x="302" y="182"/>
                    <a:pt x="270" y="201"/>
                  </a:cubicBezTo>
                  <a:cubicBezTo>
                    <a:pt x="363" y="225"/>
                    <a:pt x="432" y="309"/>
                    <a:pt x="432" y="409"/>
                  </a:cubicBezTo>
                  <a:lnTo>
                    <a:pt x="432" y="583"/>
                  </a:lnTo>
                  <a:close/>
                  <a:moveTo>
                    <a:pt x="215" y="190"/>
                  </a:moveTo>
                  <a:cubicBezTo>
                    <a:pt x="261" y="190"/>
                    <a:pt x="298" y="153"/>
                    <a:pt x="298" y="108"/>
                  </a:cubicBezTo>
                  <a:cubicBezTo>
                    <a:pt x="298" y="62"/>
                    <a:pt x="261" y="25"/>
                    <a:pt x="215" y="25"/>
                  </a:cubicBezTo>
                  <a:cubicBezTo>
                    <a:pt x="170" y="25"/>
                    <a:pt x="133" y="62"/>
                    <a:pt x="133" y="108"/>
                  </a:cubicBezTo>
                  <a:cubicBezTo>
                    <a:pt x="133" y="153"/>
                    <a:pt x="170" y="190"/>
                    <a:pt x="215" y="1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6">
              <a:extLst>
                <a:ext uri="{FF2B5EF4-FFF2-40B4-BE49-F238E27FC236}">
                  <a16:creationId xmlns="" xmlns:a16="http://schemas.microsoft.com/office/drawing/2014/main" id="{A368F8E1-F39E-884C-B8A4-03AEC2E310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67013" y="2717801"/>
              <a:ext cx="204788" cy="230188"/>
            </a:xfrm>
            <a:custGeom>
              <a:avLst/>
              <a:gdLst>
                <a:gd name="T0" fmla="*/ 239 w 290"/>
                <a:gd name="T1" fmla="*/ 225 h 327"/>
                <a:gd name="T2" fmla="*/ 195 w 290"/>
                <a:gd name="T3" fmla="*/ 251 h 327"/>
                <a:gd name="T4" fmla="*/ 27 w 290"/>
                <a:gd name="T5" fmla="*/ 106 h 327"/>
                <a:gd name="T6" fmla="*/ 51 w 290"/>
                <a:gd name="T7" fmla="*/ 64 h 327"/>
                <a:gd name="T8" fmla="*/ 189 w 290"/>
                <a:gd name="T9" fmla="*/ 108 h 327"/>
                <a:gd name="T10" fmla="*/ 211 w 290"/>
                <a:gd name="T11" fmla="*/ 95 h 327"/>
                <a:gd name="T12" fmla="*/ 38 w 290"/>
                <a:gd name="T13" fmla="*/ 42 h 327"/>
                <a:gd name="T14" fmla="*/ 2 w 290"/>
                <a:gd name="T15" fmla="*/ 108 h 327"/>
                <a:gd name="T16" fmla="*/ 188 w 290"/>
                <a:gd name="T17" fmla="*/ 276 h 327"/>
                <a:gd name="T18" fmla="*/ 188 w 290"/>
                <a:gd name="T19" fmla="*/ 276 h 327"/>
                <a:gd name="T20" fmla="*/ 239 w 290"/>
                <a:gd name="T21" fmla="*/ 327 h 327"/>
                <a:gd name="T22" fmla="*/ 290 w 290"/>
                <a:gd name="T23" fmla="*/ 276 h 327"/>
                <a:gd name="T24" fmla="*/ 239 w 290"/>
                <a:gd name="T25" fmla="*/ 225 h 327"/>
                <a:gd name="T26" fmla="*/ 239 w 290"/>
                <a:gd name="T27" fmla="*/ 302 h 327"/>
                <a:gd name="T28" fmla="*/ 214 w 290"/>
                <a:gd name="T29" fmla="*/ 276 h 327"/>
                <a:gd name="T30" fmla="*/ 239 w 290"/>
                <a:gd name="T31" fmla="*/ 251 h 327"/>
                <a:gd name="T32" fmla="*/ 264 w 290"/>
                <a:gd name="T33" fmla="*/ 276 h 327"/>
                <a:gd name="T34" fmla="*/ 239 w 290"/>
                <a:gd name="T35" fmla="*/ 30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327">
                  <a:moveTo>
                    <a:pt x="239" y="225"/>
                  </a:moveTo>
                  <a:cubicBezTo>
                    <a:pt x="220" y="225"/>
                    <a:pt x="203" y="236"/>
                    <a:pt x="195" y="251"/>
                  </a:cubicBezTo>
                  <a:cubicBezTo>
                    <a:pt x="84" y="206"/>
                    <a:pt x="31" y="146"/>
                    <a:pt x="27" y="106"/>
                  </a:cubicBezTo>
                  <a:cubicBezTo>
                    <a:pt x="26" y="88"/>
                    <a:pt x="34" y="74"/>
                    <a:pt x="51" y="64"/>
                  </a:cubicBezTo>
                  <a:cubicBezTo>
                    <a:pt x="121" y="23"/>
                    <a:pt x="188" y="107"/>
                    <a:pt x="189" y="108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181" y="57"/>
                    <a:pt x="109" y="0"/>
                    <a:pt x="38" y="42"/>
                  </a:cubicBezTo>
                  <a:cubicBezTo>
                    <a:pt x="12" y="57"/>
                    <a:pt x="0" y="81"/>
                    <a:pt x="2" y="108"/>
                  </a:cubicBezTo>
                  <a:cubicBezTo>
                    <a:pt x="7" y="167"/>
                    <a:pt x="78" y="231"/>
                    <a:pt x="188" y="276"/>
                  </a:cubicBezTo>
                  <a:cubicBezTo>
                    <a:pt x="188" y="276"/>
                    <a:pt x="188" y="276"/>
                    <a:pt x="188" y="276"/>
                  </a:cubicBezTo>
                  <a:cubicBezTo>
                    <a:pt x="188" y="304"/>
                    <a:pt x="211" y="327"/>
                    <a:pt x="239" y="327"/>
                  </a:cubicBezTo>
                  <a:cubicBezTo>
                    <a:pt x="267" y="327"/>
                    <a:pt x="290" y="304"/>
                    <a:pt x="290" y="276"/>
                  </a:cubicBezTo>
                  <a:cubicBezTo>
                    <a:pt x="290" y="248"/>
                    <a:pt x="267" y="225"/>
                    <a:pt x="239" y="225"/>
                  </a:cubicBezTo>
                  <a:close/>
                  <a:moveTo>
                    <a:pt x="239" y="302"/>
                  </a:moveTo>
                  <a:cubicBezTo>
                    <a:pt x="225" y="302"/>
                    <a:pt x="214" y="290"/>
                    <a:pt x="214" y="276"/>
                  </a:cubicBezTo>
                  <a:cubicBezTo>
                    <a:pt x="214" y="262"/>
                    <a:pt x="225" y="251"/>
                    <a:pt x="239" y="251"/>
                  </a:cubicBezTo>
                  <a:cubicBezTo>
                    <a:pt x="253" y="251"/>
                    <a:pt x="264" y="262"/>
                    <a:pt x="264" y="276"/>
                  </a:cubicBezTo>
                  <a:cubicBezTo>
                    <a:pt x="264" y="290"/>
                    <a:pt x="253" y="302"/>
                    <a:pt x="239" y="3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4889500" y="2260071"/>
            <a:ext cx="2463800" cy="3661996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328755" y="2681023"/>
            <a:ext cx="5792645" cy="2710727"/>
            <a:chOff x="328755" y="2376223"/>
            <a:chExt cx="5792645" cy="2710727"/>
          </a:xfrm>
        </p:grpSpPr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BDFE419E-4AE9-CD41-9382-D539710C35E7}"/>
                </a:ext>
              </a:extLst>
            </p:cNvPr>
            <p:cNvSpPr/>
            <p:nvPr/>
          </p:nvSpPr>
          <p:spPr>
            <a:xfrm>
              <a:off x="1504332" y="3214675"/>
              <a:ext cx="4388468" cy="761546"/>
            </a:xfrm>
            <a:prstGeom prst="rect">
              <a:avLst/>
            </a:prstGeom>
          </p:spPr>
          <p:txBody>
            <a:bodyPr wrap="square" lIns="182880" tIns="0" rIns="0" bIns="0" anchor="ctr" anchorCtr="0">
              <a:noAutofit/>
            </a:bodyPr>
            <a:lstStyle/>
            <a:p>
              <a:pPr marL="0" lvl="2">
                <a:lnSpc>
                  <a:spcPct val="1050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greater chance of remission </a:t>
              </a:r>
              <a:r>
                <a:rPr lang="en-US" sz="1600" b="1" dirty="0" smtClean="0">
                  <a:solidFill>
                    <a:schemeClr val="accent1"/>
                  </a:solidFill>
                </a:rPr>
                <a:t/>
              </a:r>
              <a:br>
                <a:rPr lang="en-US" sz="1600" b="1" dirty="0" smtClean="0">
                  <a:solidFill>
                    <a:schemeClr val="accent1"/>
                  </a:solidFill>
                </a:rPr>
              </a:br>
              <a:r>
                <a:rPr lang="en-US" sz="1600" b="1" dirty="0" smtClean="0">
                  <a:solidFill>
                    <a:schemeClr val="accent1"/>
                  </a:solidFill>
                </a:rPr>
                <a:t>(</a:t>
              </a:r>
              <a:r>
                <a:rPr lang="en-US" sz="1600" b="1" dirty="0">
                  <a:solidFill>
                    <a:schemeClr val="accent1"/>
                  </a:solidFill>
                </a:rPr>
                <a:t>no opioid misuse) </a:t>
              </a:r>
              <a:r>
                <a:rPr lang="en-US" sz="1600" dirty="0">
                  <a:solidFill>
                    <a:srgbClr val="002060"/>
                  </a:solidFill>
                </a:rPr>
                <a:t>than detoxification </a:t>
              </a:r>
              <a:r>
                <a:rPr lang="en-US" sz="1600" dirty="0" smtClean="0">
                  <a:solidFill>
                    <a:srgbClr val="002060"/>
                  </a:solidFill>
                </a:rPr>
                <a:t/>
              </a:r>
              <a:br>
                <a:rPr lang="en-US" sz="1600" dirty="0" smtClean="0">
                  <a:solidFill>
                    <a:srgbClr val="002060"/>
                  </a:solidFill>
                </a:rPr>
              </a:br>
              <a:r>
                <a:rPr lang="en-US" sz="1600" dirty="0" smtClean="0">
                  <a:solidFill>
                    <a:srgbClr val="002060"/>
                  </a:solidFill>
                </a:rPr>
                <a:t>or </a:t>
              </a:r>
              <a:r>
                <a:rPr lang="en-US" sz="1600" dirty="0">
                  <a:solidFill>
                    <a:srgbClr val="002060"/>
                  </a:solidFill>
                </a:rPr>
                <a:t>psychosocial treatment </a:t>
              </a:r>
              <a:r>
                <a:rPr lang="en-US" sz="1600" dirty="0" smtClean="0">
                  <a:solidFill>
                    <a:srgbClr val="002060"/>
                  </a:solidFill>
                </a:rPr>
                <a:t>alone</a:t>
              </a:r>
              <a:r>
                <a:rPr lang="en-US" sz="1600" baseline="30000" dirty="0" smtClean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30" name="Text Placeholder 5">
              <a:extLst>
                <a:ext uri="{FF2B5EF4-FFF2-40B4-BE49-F238E27FC236}">
                  <a16:creationId xmlns="" xmlns:a16="http://schemas.microsoft.com/office/drawing/2014/main" id="{4EAFFD5A-F65E-FF43-9CA0-B96C61D66223}"/>
                </a:ext>
              </a:extLst>
            </p:cNvPr>
            <p:cNvSpPr txBox="1">
              <a:spLocks/>
            </p:cNvSpPr>
            <p:nvPr/>
          </p:nvSpPr>
          <p:spPr>
            <a:xfrm>
              <a:off x="334963" y="2376223"/>
              <a:ext cx="5557837" cy="486297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buClr>
                  <a:srgbClr val="E87722"/>
                </a:buClr>
              </a:pPr>
              <a:r>
                <a:rPr lang="en-US" sz="1600" cap="all" spc="120" dirty="0" smtClean="0">
                  <a:solidFill>
                    <a:schemeClr val="accent4"/>
                  </a:solidFill>
                </a:rPr>
                <a:t>Medication-assisted</a:t>
              </a:r>
              <a:br>
                <a:rPr lang="en-US" sz="1600" cap="all" spc="120" dirty="0" smtClean="0">
                  <a:solidFill>
                    <a:schemeClr val="accent4"/>
                  </a:solidFill>
                </a:rPr>
              </a:br>
              <a:r>
                <a:rPr lang="en-US" sz="1600" cap="all" spc="120" dirty="0" smtClean="0">
                  <a:solidFill>
                    <a:schemeClr val="accent4"/>
                  </a:solidFill>
                </a:rPr>
                <a:t>treatment (mat)</a:t>
              </a:r>
              <a:endParaRPr lang="en-US" sz="1600" cap="all" spc="120" dirty="0">
                <a:solidFill>
                  <a:schemeClr val="accent4"/>
                </a:solidFill>
              </a:endParaRPr>
            </a:p>
          </p:txBody>
        </p:sp>
        <p:pic>
          <p:nvPicPr>
            <p:cNvPr id="31" name="Picture 201" descr="spike_for_PPT.png">
              <a:extLst>
                <a:ext uri="{FF2B5EF4-FFF2-40B4-BE49-F238E27FC236}">
                  <a16:creationId xmlns="" xmlns:a16="http://schemas.microsoft.com/office/drawing/2014/main" id="{3818492D-F3C1-794F-A6C2-0A87DC6DF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963" y="2942877"/>
              <a:ext cx="5786437" cy="194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DB9E5759-651A-334B-8753-51B2BCA5B067}"/>
                </a:ext>
              </a:extLst>
            </p:cNvPr>
            <p:cNvSpPr/>
            <p:nvPr/>
          </p:nvSpPr>
          <p:spPr>
            <a:xfrm>
              <a:off x="328755" y="3282414"/>
              <a:ext cx="1175576" cy="615553"/>
            </a:xfrm>
            <a:prstGeom prst="rect">
              <a:avLst/>
            </a:prstGeom>
          </p:spPr>
          <p:txBody>
            <a:bodyPr wrap="square" lIns="0" tIns="0" rIns="0" bIns="0" anchor="ctr" anchorCtr="0">
              <a:noAutofit/>
            </a:bodyPr>
            <a:lstStyle/>
            <a:p>
              <a:pPr algn="r"/>
              <a:r>
                <a:rPr lang="en-US" sz="4000" b="1" dirty="0" smtClean="0">
                  <a:solidFill>
                    <a:schemeClr val="accent1"/>
                  </a:solidFill>
                </a:rPr>
                <a:t>50%</a:t>
              </a:r>
              <a:endParaRPr lang="en-US" sz="4000" baseline="30000" dirty="0">
                <a:solidFill>
                  <a:schemeClr val="accent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BDFE419E-4AE9-CD41-9382-D539710C35E7}"/>
                </a:ext>
              </a:extLst>
            </p:cNvPr>
            <p:cNvSpPr/>
            <p:nvPr/>
          </p:nvSpPr>
          <p:spPr>
            <a:xfrm>
              <a:off x="1510540" y="4325404"/>
              <a:ext cx="4388468" cy="761546"/>
            </a:xfrm>
            <a:prstGeom prst="rect">
              <a:avLst/>
            </a:prstGeom>
          </p:spPr>
          <p:txBody>
            <a:bodyPr wrap="square" lIns="182880" tIns="0" rIns="0" bIns="0" anchor="ctr" anchorCtr="0">
              <a:noAutofit/>
            </a:bodyPr>
            <a:lstStyle/>
            <a:p>
              <a:pPr marL="0" lvl="2">
                <a:lnSpc>
                  <a:spcPct val="105000"/>
                </a:lnSpc>
              </a:pPr>
              <a:r>
                <a:rPr lang="en-US" sz="1600" b="1" dirty="0" smtClean="0">
                  <a:solidFill>
                    <a:schemeClr val="accent1"/>
                  </a:solidFill>
                </a:rPr>
                <a:t>of </a:t>
              </a:r>
              <a:r>
                <a:rPr lang="en-US" sz="1600" b="1" dirty="0">
                  <a:solidFill>
                    <a:schemeClr val="accent1"/>
                  </a:solidFill>
                </a:rPr>
                <a:t>members </a:t>
              </a:r>
              <a:r>
                <a:rPr lang="en-US" sz="1600" dirty="0">
                  <a:solidFill>
                    <a:srgbClr val="002060"/>
                  </a:solidFill>
                </a:rPr>
                <a:t>are within 30 miles </a:t>
              </a:r>
              <a:r>
                <a:rPr lang="en-US" sz="1600" dirty="0" smtClean="0">
                  <a:solidFill>
                    <a:srgbClr val="002060"/>
                  </a:solidFill>
                </a:rPr>
                <a:t/>
              </a:r>
              <a:br>
                <a:rPr lang="en-US" sz="1600" dirty="0" smtClean="0">
                  <a:solidFill>
                    <a:srgbClr val="002060"/>
                  </a:solidFill>
                </a:rPr>
              </a:br>
              <a:r>
                <a:rPr lang="en-US" sz="1600" dirty="0" smtClean="0">
                  <a:solidFill>
                    <a:srgbClr val="002060"/>
                  </a:solidFill>
                </a:rPr>
                <a:t>from </a:t>
              </a:r>
              <a:r>
                <a:rPr lang="en-US" sz="1600" dirty="0">
                  <a:solidFill>
                    <a:srgbClr val="002060"/>
                  </a:solidFill>
                </a:rPr>
                <a:t>a MAT provider</a:t>
              </a:r>
              <a:r>
                <a:rPr lang="en-US" sz="1600" baseline="30000" dirty="0">
                  <a:solidFill>
                    <a:srgbClr val="002060"/>
                  </a:solidFill>
                </a:rPr>
                <a:t>2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DB9E5759-651A-334B-8753-51B2BCA5B067}"/>
                </a:ext>
              </a:extLst>
            </p:cNvPr>
            <p:cNvSpPr/>
            <p:nvPr/>
          </p:nvSpPr>
          <p:spPr>
            <a:xfrm>
              <a:off x="334963" y="4393143"/>
              <a:ext cx="1175576" cy="615553"/>
            </a:xfrm>
            <a:prstGeom prst="rect">
              <a:avLst/>
            </a:prstGeom>
          </p:spPr>
          <p:txBody>
            <a:bodyPr wrap="square" lIns="0" tIns="0" rIns="0" bIns="0" anchor="ctr" anchorCtr="0">
              <a:noAutofit/>
            </a:bodyPr>
            <a:lstStyle/>
            <a:p>
              <a:pPr algn="r"/>
              <a:r>
                <a:rPr lang="en-US" sz="4000" b="1" dirty="0" smtClean="0">
                  <a:solidFill>
                    <a:schemeClr val="accent1"/>
                  </a:solidFill>
                </a:rPr>
                <a:t>86%</a:t>
              </a:r>
              <a:endParaRPr lang="en-US" sz="4000" baseline="30000" dirty="0">
                <a:solidFill>
                  <a:schemeClr val="accent1"/>
                </a:solidFill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522463" y="4208833"/>
              <a:ext cx="5076826" cy="0"/>
            </a:xfrm>
            <a:prstGeom prst="line">
              <a:avLst/>
            </a:prstGeom>
            <a:ln w="19050" cap="rnd">
              <a:gradFill>
                <a:gsLst>
                  <a:gs pos="0">
                    <a:schemeClr val="bg1">
                      <a:alpha val="42000"/>
                    </a:schemeClr>
                  </a:gs>
                  <a:gs pos="100000">
                    <a:schemeClr val="accent5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714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1D673B-6D74-D142-8CCC-67D7A285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people to </a:t>
            </a:r>
            <a:r>
              <a:rPr lang="en-US" dirty="0" smtClean="0"/>
              <a:t>quality </a:t>
            </a:r>
            <a:r>
              <a:rPr lang="en-US" dirty="0"/>
              <a:t>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6399E70-DB40-3F43-A9E3-FDC93398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>
                <a:solidFill>
                  <a:srgbClr val="002060"/>
                </a:solidFill>
              </a:rPr>
              <a:t>6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D6F8F28-A0F2-444F-A770-6C42FD86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800" dirty="0">
                <a:solidFill>
                  <a:srgbClr val="002060"/>
                </a:solidFill>
              </a:rPr>
              <a:t>Confidential property of Optum. Do not distribute or reproduce without express permission from Optum.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730D5AF7-43EA-EB44-8983-86982BC45A49}"/>
              </a:ext>
            </a:extLst>
          </p:cNvPr>
          <p:cNvSpPr/>
          <p:nvPr/>
        </p:nvSpPr>
        <p:spPr>
          <a:xfrm>
            <a:off x="315533" y="4481541"/>
            <a:ext cx="4282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accent1"/>
                </a:solidFill>
              </a:rPr>
              <a:t>Express Access </a:t>
            </a:r>
            <a:r>
              <a:rPr lang="en-US" sz="1200" b="1" dirty="0">
                <a:solidFill>
                  <a:srgbClr val="002060"/>
                </a:solidFill>
              </a:rPr>
              <a:t>providers </a:t>
            </a:r>
            <a:r>
              <a:rPr lang="en-US" sz="1200" dirty="0">
                <a:solidFill>
                  <a:srgbClr val="002060"/>
                </a:solidFill>
              </a:rPr>
              <a:t>offer </a:t>
            </a: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appointment </a:t>
            </a:r>
            <a:r>
              <a:rPr lang="en-US" sz="1200" dirty="0">
                <a:solidFill>
                  <a:srgbClr val="002060"/>
                </a:solidFill>
              </a:rPr>
              <a:t>times within </a:t>
            </a:r>
            <a:r>
              <a:rPr lang="en-US" sz="1200" b="1" dirty="0">
                <a:solidFill>
                  <a:schemeClr val="accent1"/>
                </a:solidFill>
              </a:rPr>
              <a:t>5 days.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120685" y="3616383"/>
            <a:ext cx="2479507" cy="731574"/>
            <a:chOff x="1120685" y="3616383"/>
            <a:chExt cx="2479507" cy="731574"/>
          </a:xfrm>
        </p:grpSpPr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E255F241-6967-BF40-9B0F-951F0A08154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253515" y="3622724"/>
              <a:ext cx="642533" cy="690036"/>
              <a:chOff x="2607" y="408"/>
              <a:chExt cx="562" cy="604"/>
            </a:xfrm>
            <a:solidFill>
              <a:schemeClr val="accent4"/>
            </a:solidFill>
          </p:grpSpPr>
          <p:sp>
            <p:nvSpPr>
              <p:cNvPr id="29" name="Freeform 28">
                <a:extLst>
                  <a:ext uri="{FF2B5EF4-FFF2-40B4-BE49-F238E27FC236}">
                    <a16:creationId xmlns="" xmlns:a16="http://schemas.microsoft.com/office/drawing/2014/main" id="{F8F57518-03EF-5449-AED3-F06A85589A4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07" y="474"/>
                <a:ext cx="562" cy="538"/>
              </a:xfrm>
              <a:custGeom>
                <a:avLst/>
                <a:gdLst>
                  <a:gd name="T0" fmla="*/ 1180254 w 238"/>
                  <a:gd name="T1" fmla="*/ 1219559 h 228"/>
                  <a:gd name="T2" fmla="*/ 102251 w 238"/>
                  <a:gd name="T3" fmla="*/ 1219559 h 228"/>
                  <a:gd name="T4" fmla="*/ 0 w 238"/>
                  <a:gd name="T5" fmla="*/ 1117709 h 228"/>
                  <a:gd name="T6" fmla="*/ 0 w 238"/>
                  <a:gd name="T7" fmla="*/ 95335 h 228"/>
                  <a:gd name="T8" fmla="*/ 102251 w 238"/>
                  <a:gd name="T9" fmla="*/ 0 h 228"/>
                  <a:gd name="T10" fmla="*/ 1180254 w 238"/>
                  <a:gd name="T11" fmla="*/ 0 h 228"/>
                  <a:gd name="T12" fmla="*/ 1282885 w 238"/>
                  <a:gd name="T13" fmla="*/ 95335 h 228"/>
                  <a:gd name="T14" fmla="*/ 1282885 w 238"/>
                  <a:gd name="T15" fmla="*/ 1117709 h 228"/>
                  <a:gd name="T16" fmla="*/ 1180254 w 238"/>
                  <a:gd name="T17" fmla="*/ 1219559 h 228"/>
                  <a:gd name="T18" fmla="*/ 102251 w 238"/>
                  <a:gd name="T19" fmla="*/ 43158 h 228"/>
                  <a:gd name="T20" fmla="*/ 48377 w 238"/>
                  <a:gd name="T21" fmla="*/ 95335 h 228"/>
                  <a:gd name="T22" fmla="*/ 48377 w 238"/>
                  <a:gd name="T23" fmla="*/ 1117709 h 228"/>
                  <a:gd name="T24" fmla="*/ 102251 w 238"/>
                  <a:gd name="T25" fmla="*/ 1172588 h 228"/>
                  <a:gd name="T26" fmla="*/ 1180254 w 238"/>
                  <a:gd name="T27" fmla="*/ 1172588 h 228"/>
                  <a:gd name="T28" fmla="*/ 1234131 w 238"/>
                  <a:gd name="T29" fmla="*/ 1117709 h 228"/>
                  <a:gd name="T30" fmla="*/ 1234131 w 238"/>
                  <a:gd name="T31" fmla="*/ 95335 h 228"/>
                  <a:gd name="T32" fmla="*/ 1180254 w 238"/>
                  <a:gd name="T33" fmla="*/ 43158 h 228"/>
                  <a:gd name="T34" fmla="*/ 102251 w 238"/>
                  <a:gd name="T35" fmla="*/ 43158 h 22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8" h="228">
                    <a:moveTo>
                      <a:pt x="219" y="228"/>
                    </a:moveTo>
                    <a:cubicBezTo>
                      <a:pt x="19" y="228"/>
                      <a:pt x="19" y="228"/>
                      <a:pt x="19" y="228"/>
                    </a:cubicBezTo>
                    <a:cubicBezTo>
                      <a:pt x="9" y="228"/>
                      <a:pt x="0" y="219"/>
                      <a:pt x="0" y="209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9" y="0"/>
                      <a:pt x="19" y="0"/>
                    </a:cubicBezTo>
                    <a:cubicBezTo>
                      <a:pt x="219" y="0"/>
                      <a:pt x="219" y="0"/>
                      <a:pt x="219" y="0"/>
                    </a:cubicBezTo>
                    <a:cubicBezTo>
                      <a:pt x="229" y="0"/>
                      <a:pt x="238" y="8"/>
                      <a:pt x="238" y="18"/>
                    </a:cubicBezTo>
                    <a:cubicBezTo>
                      <a:pt x="238" y="209"/>
                      <a:pt x="238" y="209"/>
                      <a:pt x="238" y="209"/>
                    </a:cubicBezTo>
                    <a:cubicBezTo>
                      <a:pt x="238" y="219"/>
                      <a:pt x="229" y="228"/>
                      <a:pt x="219" y="228"/>
                    </a:cubicBezTo>
                    <a:close/>
                    <a:moveTo>
                      <a:pt x="19" y="8"/>
                    </a:moveTo>
                    <a:cubicBezTo>
                      <a:pt x="13" y="8"/>
                      <a:pt x="9" y="13"/>
                      <a:pt x="9" y="18"/>
                    </a:cubicBezTo>
                    <a:cubicBezTo>
                      <a:pt x="9" y="209"/>
                      <a:pt x="9" y="209"/>
                      <a:pt x="9" y="209"/>
                    </a:cubicBezTo>
                    <a:cubicBezTo>
                      <a:pt x="9" y="215"/>
                      <a:pt x="13" y="219"/>
                      <a:pt x="19" y="219"/>
                    </a:cubicBezTo>
                    <a:cubicBezTo>
                      <a:pt x="219" y="219"/>
                      <a:pt x="219" y="219"/>
                      <a:pt x="219" y="219"/>
                    </a:cubicBezTo>
                    <a:cubicBezTo>
                      <a:pt x="225" y="219"/>
                      <a:pt x="229" y="215"/>
                      <a:pt x="229" y="209"/>
                    </a:cubicBezTo>
                    <a:cubicBezTo>
                      <a:pt x="229" y="18"/>
                      <a:pt x="229" y="18"/>
                      <a:pt x="229" y="18"/>
                    </a:cubicBezTo>
                    <a:cubicBezTo>
                      <a:pt x="229" y="13"/>
                      <a:pt x="225" y="8"/>
                      <a:pt x="219" y="8"/>
                    </a:cubicBezTo>
                    <a:lnTo>
                      <a:pt x="19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65A"/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5D208D47-AD12-8749-90C5-EA8DA31A8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6" y="580"/>
                <a:ext cx="541" cy="2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5000"/>
                  </a:lnSpc>
                  <a:spcBef>
                    <a:spcPts val="2400"/>
                  </a:spcBef>
                  <a:spcAft>
                    <a:spcPts val="600"/>
                  </a:spcAft>
                  <a:buFont typeface="Arial" charset="0"/>
                  <a:defRPr sz="2400">
                    <a:solidFill>
                      <a:schemeClr val="accent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5000"/>
                  </a:lnSpc>
                  <a:spcAft>
                    <a:spcPts val="600"/>
                  </a:spcAft>
                  <a:buClr>
                    <a:schemeClr val="accent1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5000"/>
                  </a:lnSpc>
                  <a:spcAft>
                    <a:spcPts val="600"/>
                  </a:spcAft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x-none" altLang="x-none" sz="1800">
                  <a:solidFill>
                    <a:srgbClr val="55565A"/>
                  </a:solidFill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="" xmlns:a16="http://schemas.microsoft.com/office/drawing/2014/main" id="{6F98D3B3-A842-1442-995C-BE6D277CD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" y="408"/>
                <a:ext cx="21" cy="1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5000"/>
                  </a:lnSpc>
                  <a:spcBef>
                    <a:spcPts val="2400"/>
                  </a:spcBef>
                  <a:spcAft>
                    <a:spcPts val="600"/>
                  </a:spcAft>
                  <a:buFont typeface="Arial" charset="0"/>
                  <a:defRPr sz="2400">
                    <a:solidFill>
                      <a:schemeClr val="accent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5000"/>
                  </a:lnSpc>
                  <a:spcAft>
                    <a:spcPts val="600"/>
                  </a:spcAft>
                  <a:buClr>
                    <a:schemeClr val="accent1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5000"/>
                  </a:lnSpc>
                  <a:spcAft>
                    <a:spcPts val="600"/>
                  </a:spcAft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x-none" altLang="x-none" sz="1800">
                  <a:solidFill>
                    <a:srgbClr val="55565A"/>
                  </a:solidFill>
                </a:endParaRPr>
              </a:p>
            </p:txBody>
          </p:sp>
          <p:sp>
            <p:nvSpPr>
              <p:cNvPr id="43" name="Rectangle 31">
                <a:extLst>
                  <a:ext uri="{FF2B5EF4-FFF2-40B4-BE49-F238E27FC236}">
                    <a16:creationId xmlns="" xmlns:a16="http://schemas.microsoft.com/office/drawing/2014/main" id="{5674CED8-3598-DF4A-A8FF-BEF03C677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408"/>
                <a:ext cx="19" cy="1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5000"/>
                  </a:lnSpc>
                  <a:spcBef>
                    <a:spcPts val="2400"/>
                  </a:spcBef>
                  <a:spcAft>
                    <a:spcPts val="600"/>
                  </a:spcAft>
                  <a:buFont typeface="Arial" charset="0"/>
                  <a:defRPr sz="2400">
                    <a:solidFill>
                      <a:schemeClr val="accent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5000"/>
                  </a:lnSpc>
                  <a:spcAft>
                    <a:spcPts val="600"/>
                  </a:spcAft>
                  <a:buClr>
                    <a:schemeClr val="accent1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5000"/>
                  </a:lnSpc>
                  <a:spcAft>
                    <a:spcPts val="600"/>
                  </a:spcAft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x-none" altLang="x-none" sz="1800">
                  <a:solidFill>
                    <a:srgbClr val="55565A"/>
                  </a:solidFill>
                </a:endParaRPr>
              </a:p>
            </p:txBody>
          </p:sp>
        </p:grpSp>
        <p:grpSp>
          <p:nvGrpSpPr>
            <p:cNvPr id="44" name="Group 27">
              <a:extLst>
                <a:ext uri="{FF2B5EF4-FFF2-40B4-BE49-F238E27FC236}">
                  <a16:creationId xmlns="" xmlns:a16="http://schemas.microsoft.com/office/drawing/2014/main" id="{F7BB069B-3006-BF4B-9F7C-4A338907EFF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07736" y="3616383"/>
              <a:ext cx="642533" cy="690036"/>
              <a:chOff x="2607" y="408"/>
              <a:chExt cx="562" cy="604"/>
            </a:xfrm>
          </p:grpSpPr>
          <p:sp>
            <p:nvSpPr>
              <p:cNvPr id="45" name="Freeform 28">
                <a:extLst>
                  <a:ext uri="{FF2B5EF4-FFF2-40B4-BE49-F238E27FC236}">
                    <a16:creationId xmlns="" xmlns:a16="http://schemas.microsoft.com/office/drawing/2014/main" id="{C8C82E92-1433-D74E-AB75-6B8F4457C8E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07" y="474"/>
                <a:ext cx="562" cy="538"/>
              </a:xfrm>
              <a:custGeom>
                <a:avLst/>
                <a:gdLst>
                  <a:gd name="T0" fmla="*/ 1180254 w 238"/>
                  <a:gd name="T1" fmla="*/ 1219559 h 228"/>
                  <a:gd name="T2" fmla="*/ 102251 w 238"/>
                  <a:gd name="T3" fmla="*/ 1219559 h 228"/>
                  <a:gd name="T4" fmla="*/ 0 w 238"/>
                  <a:gd name="T5" fmla="*/ 1117709 h 228"/>
                  <a:gd name="T6" fmla="*/ 0 w 238"/>
                  <a:gd name="T7" fmla="*/ 95335 h 228"/>
                  <a:gd name="T8" fmla="*/ 102251 w 238"/>
                  <a:gd name="T9" fmla="*/ 0 h 228"/>
                  <a:gd name="T10" fmla="*/ 1180254 w 238"/>
                  <a:gd name="T11" fmla="*/ 0 h 228"/>
                  <a:gd name="T12" fmla="*/ 1282885 w 238"/>
                  <a:gd name="T13" fmla="*/ 95335 h 228"/>
                  <a:gd name="T14" fmla="*/ 1282885 w 238"/>
                  <a:gd name="T15" fmla="*/ 1117709 h 228"/>
                  <a:gd name="T16" fmla="*/ 1180254 w 238"/>
                  <a:gd name="T17" fmla="*/ 1219559 h 228"/>
                  <a:gd name="T18" fmla="*/ 102251 w 238"/>
                  <a:gd name="T19" fmla="*/ 43158 h 228"/>
                  <a:gd name="T20" fmla="*/ 48377 w 238"/>
                  <a:gd name="T21" fmla="*/ 95335 h 228"/>
                  <a:gd name="T22" fmla="*/ 48377 w 238"/>
                  <a:gd name="T23" fmla="*/ 1117709 h 228"/>
                  <a:gd name="T24" fmla="*/ 102251 w 238"/>
                  <a:gd name="T25" fmla="*/ 1172588 h 228"/>
                  <a:gd name="T26" fmla="*/ 1180254 w 238"/>
                  <a:gd name="T27" fmla="*/ 1172588 h 228"/>
                  <a:gd name="T28" fmla="*/ 1234131 w 238"/>
                  <a:gd name="T29" fmla="*/ 1117709 h 228"/>
                  <a:gd name="T30" fmla="*/ 1234131 w 238"/>
                  <a:gd name="T31" fmla="*/ 95335 h 228"/>
                  <a:gd name="T32" fmla="*/ 1180254 w 238"/>
                  <a:gd name="T33" fmla="*/ 43158 h 228"/>
                  <a:gd name="T34" fmla="*/ 102251 w 238"/>
                  <a:gd name="T35" fmla="*/ 43158 h 22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8" h="228">
                    <a:moveTo>
                      <a:pt x="219" y="228"/>
                    </a:moveTo>
                    <a:cubicBezTo>
                      <a:pt x="19" y="228"/>
                      <a:pt x="19" y="228"/>
                      <a:pt x="19" y="228"/>
                    </a:cubicBezTo>
                    <a:cubicBezTo>
                      <a:pt x="9" y="228"/>
                      <a:pt x="0" y="219"/>
                      <a:pt x="0" y="209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9" y="0"/>
                      <a:pt x="19" y="0"/>
                    </a:cubicBezTo>
                    <a:cubicBezTo>
                      <a:pt x="219" y="0"/>
                      <a:pt x="219" y="0"/>
                      <a:pt x="219" y="0"/>
                    </a:cubicBezTo>
                    <a:cubicBezTo>
                      <a:pt x="229" y="0"/>
                      <a:pt x="238" y="8"/>
                      <a:pt x="238" y="18"/>
                    </a:cubicBezTo>
                    <a:cubicBezTo>
                      <a:pt x="238" y="209"/>
                      <a:pt x="238" y="209"/>
                      <a:pt x="238" y="209"/>
                    </a:cubicBezTo>
                    <a:cubicBezTo>
                      <a:pt x="238" y="219"/>
                      <a:pt x="229" y="228"/>
                      <a:pt x="219" y="228"/>
                    </a:cubicBezTo>
                    <a:close/>
                    <a:moveTo>
                      <a:pt x="19" y="8"/>
                    </a:moveTo>
                    <a:cubicBezTo>
                      <a:pt x="13" y="8"/>
                      <a:pt x="9" y="13"/>
                      <a:pt x="9" y="18"/>
                    </a:cubicBezTo>
                    <a:cubicBezTo>
                      <a:pt x="9" y="209"/>
                      <a:pt x="9" y="209"/>
                      <a:pt x="9" y="209"/>
                    </a:cubicBezTo>
                    <a:cubicBezTo>
                      <a:pt x="9" y="215"/>
                      <a:pt x="13" y="219"/>
                      <a:pt x="19" y="219"/>
                    </a:cubicBezTo>
                    <a:cubicBezTo>
                      <a:pt x="219" y="219"/>
                      <a:pt x="219" y="219"/>
                      <a:pt x="219" y="219"/>
                    </a:cubicBezTo>
                    <a:cubicBezTo>
                      <a:pt x="225" y="219"/>
                      <a:pt x="229" y="215"/>
                      <a:pt x="229" y="209"/>
                    </a:cubicBezTo>
                    <a:cubicBezTo>
                      <a:pt x="229" y="18"/>
                      <a:pt x="229" y="18"/>
                      <a:pt x="229" y="18"/>
                    </a:cubicBezTo>
                    <a:cubicBezTo>
                      <a:pt x="229" y="13"/>
                      <a:pt x="225" y="8"/>
                      <a:pt x="219" y="8"/>
                    </a:cubicBezTo>
                    <a:lnTo>
                      <a:pt x="19" y="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65A"/>
                  </a:solidFill>
                </a:endParaRPr>
              </a:p>
            </p:txBody>
          </p:sp>
          <p:sp>
            <p:nvSpPr>
              <p:cNvPr id="46" name="Rectangle 29">
                <a:extLst>
                  <a:ext uri="{FF2B5EF4-FFF2-40B4-BE49-F238E27FC236}">
                    <a16:creationId xmlns="" xmlns:a16="http://schemas.microsoft.com/office/drawing/2014/main" id="{D75E5013-8691-9E46-9F25-094D3F372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6" y="580"/>
                <a:ext cx="541" cy="2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5000"/>
                  </a:lnSpc>
                  <a:spcBef>
                    <a:spcPts val="2400"/>
                  </a:spcBef>
                  <a:spcAft>
                    <a:spcPts val="600"/>
                  </a:spcAft>
                  <a:buFont typeface="Arial" charset="0"/>
                  <a:defRPr sz="2400">
                    <a:solidFill>
                      <a:schemeClr val="accent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5000"/>
                  </a:lnSpc>
                  <a:spcAft>
                    <a:spcPts val="600"/>
                  </a:spcAft>
                  <a:buClr>
                    <a:schemeClr val="accent1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5000"/>
                  </a:lnSpc>
                  <a:spcAft>
                    <a:spcPts val="600"/>
                  </a:spcAft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x-none" altLang="x-none" sz="1800">
                  <a:solidFill>
                    <a:srgbClr val="55565A"/>
                  </a:solidFill>
                </a:endParaRPr>
              </a:p>
            </p:txBody>
          </p:sp>
          <p:sp>
            <p:nvSpPr>
              <p:cNvPr id="47" name="Rectangle 30">
                <a:extLst>
                  <a:ext uri="{FF2B5EF4-FFF2-40B4-BE49-F238E27FC236}">
                    <a16:creationId xmlns="" xmlns:a16="http://schemas.microsoft.com/office/drawing/2014/main" id="{B0EF199A-BF48-1848-B71F-4C6AEED7DE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" y="408"/>
                <a:ext cx="21" cy="113"/>
              </a:xfrm>
              <a:prstGeom prst="rect">
                <a:avLst/>
              </a:prstGeom>
              <a:solidFill>
                <a:srgbClr val="888B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5000"/>
                  </a:lnSpc>
                  <a:spcBef>
                    <a:spcPts val="2400"/>
                  </a:spcBef>
                  <a:spcAft>
                    <a:spcPts val="600"/>
                  </a:spcAft>
                  <a:buFont typeface="Arial" charset="0"/>
                  <a:defRPr sz="2400">
                    <a:solidFill>
                      <a:schemeClr val="accent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5000"/>
                  </a:lnSpc>
                  <a:spcAft>
                    <a:spcPts val="600"/>
                  </a:spcAft>
                  <a:buClr>
                    <a:schemeClr val="accent1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5000"/>
                  </a:lnSpc>
                  <a:spcAft>
                    <a:spcPts val="600"/>
                  </a:spcAft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x-none" altLang="x-none" sz="1800">
                  <a:solidFill>
                    <a:srgbClr val="55565A"/>
                  </a:solidFill>
                </a:endParaRPr>
              </a:p>
            </p:txBody>
          </p:sp>
          <p:sp>
            <p:nvSpPr>
              <p:cNvPr id="48" name="Rectangle 31">
                <a:extLst>
                  <a:ext uri="{FF2B5EF4-FFF2-40B4-BE49-F238E27FC236}">
                    <a16:creationId xmlns="" xmlns:a16="http://schemas.microsoft.com/office/drawing/2014/main" id="{4E62C72B-DE47-664A-8AA2-3015172D78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408"/>
                <a:ext cx="19" cy="113"/>
              </a:xfrm>
              <a:prstGeom prst="rect">
                <a:avLst/>
              </a:prstGeom>
              <a:solidFill>
                <a:srgbClr val="888B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5000"/>
                  </a:lnSpc>
                  <a:spcBef>
                    <a:spcPts val="2400"/>
                  </a:spcBef>
                  <a:spcAft>
                    <a:spcPts val="600"/>
                  </a:spcAft>
                  <a:buFont typeface="Arial" charset="0"/>
                  <a:defRPr sz="2400">
                    <a:solidFill>
                      <a:schemeClr val="accent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95000"/>
                  </a:lnSpc>
                  <a:spcAft>
                    <a:spcPts val="600"/>
                  </a:spcAft>
                  <a:buClr>
                    <a:schemeClr val="accent1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95000"/>
                  </a:lnSpc>
                  <a:spcAft>
                    <a:spcPts val="600"/>
                  </a:spcAft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95000"/>
                  </a:lnSpc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lnSpc>
                    <a:spcPct val="95000"/>
                  </a:lnSpc>
                  <a:spcBef>
                    <a:spcPct val="0"/>
                  </a:spcBef>
                  <a:spcAft>
                    <a:spcPts val="400"/>
                  </a:spcAft>
                  <a:buFont typeface="Arial" charset="0"/>
                  <a:buChar char="–"/>
                  <a:defRPr sz="1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x-none" altLang="x-none" sz="1800">
                  <a:solidFill>
                    <a:srgbClr val="55565A"/>
                  </a:solidFill>
                </a:endParaRP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D822AB32-DA19-0140-BD5F-6654729FDC9D}"/>
                </a:ext>
              </a:extLst>
            </p:cNvPr>
            <p:cNvSpPr txBox="1"/>
            <p:nvPr/>
          </p:nvSpPr>
          <p:spPr>
            <a:xfrm>
              <a:off x="2797721" y="3763182"/>
              <a:ext cx="8024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spc="-300" dirty="0">
                  <a:solidFill>
                    <a:schemeClr val="accent1"/>
                  </a:solidFill>
                </a:rPr>
                <a:t>5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F5BF5836-C2C2-0743-ABBD-BD6BD040ED40}"/>
                </a:ext>
              </a:extLst>
            </p:cNvPr>
            <p:cNvSpPr txBox="1"/>
            <p:nvPr/>
          </p:nvSpPr>
          <p:spPr>
            <a:xfrm>
              <a:off x="1120685" y="3763182"/>
              <a:ext cx="8024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spc="-300" dirty="0">
                  <a:solidFill>
                    <a:srgbClr val="B1B3B3"/>
                  </a:solidFill>
                </a:rPr>
                <a:t>14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370F35DE-B1C8-3946-83F9-CEC3A6BD97AA}"/>
                </a:ext>
              </a:extLst>
            </p:cNvPr>
            <p:cNvGrpSpPr/>
            <p:nvPr/>
          </p:nvGrpSpPr>
          <p:grpSpPr>
            <a:xfrm>
              <a:off x="2190985" y="3865217"/>
              <a:ext cx="429418" cy="303644"/>
              <a:chOff x="7000945" y="3283543"/>
              <a:chExt cx="429418" cy="303644"/>
            </a:xfrm>
            <a:solidFill>
              <a:schemeClr val="accent1"/>
            </a:solidFill>
          </p:grpSpPr>
          <p:sp>
            <p:nvSpPr>
              <p:cNvPr id="52" name="Rectangle 51">
                <a:extLst>
                  <a:ext uri="{FF2B5EF4-FFF2-40B4-BE49-F238E27FC236}">
                    <a16:creationId xmlns="" xmlns:a16="http://schemas.microsoft.com/office/drawing/2014/main" id="{37DF9534-729F-0D4B-BFEC-2FF2B8008C9C}"/>
                  </a:ext>
                </a:extLst>
              </p:cNvPr>
              <p:cNvSpPr/>
              <p:nvPr/>
            </p:nvSpPr>
            <p:spPr>
              <a:xfrm rot="2700000">
                <a:off x="7063832" y="3283543"/>
                <a:ext cx="303644" cy="30364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Text Placeholder 1">
                <a:extLst>
                  <a:ext uri="{FF2B5EF4-FFF2-40B4-BE49-F238E27FC236}">
                    <a16:creationId xmlns="" xmlns:a16="http://schemas.microsoft.com/office/drawing/2014/main" id="{EFD316EC-A1EA-9E41-AFB9-3DC0D13361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00945" y="3333753"/>
                <a:ext cx="429418" cy="195129"/>
              </a:xfrm>
              <a:prstGeom prst="rect">
                <a:avLst/>
              </a:prstGeom>
              <a:noFill/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5000"/>
                  </a:lnSpc>
                  <a:spcBef>
                    <a:spcPts val="24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2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400" rtl="0" eaLnBrk="1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71450" marR="0" indent="0" algn="l" defTabSz="685754" rtl="0" eaLnBrk="1" fontAlgn="auto" latinLnBrk="0" hangingPunct="1">
                  <a:lnSpc>
                    <a:spcPct val="95000"/>
                  </a:lnSpc>
                  <a:spcBef>
                    <a:spcPts val="600"/>
                  </a:spcBef>
                  <a:spcAft>
                    <a:spcPts val="400"/>
                  </a:spcAft>
                  <a:buClrTx/>
                  <a:buSzPct val="90000"/>
                  <a:buFont typeface="Arial" pitchFamily="34" charset="0"/>
                  <a:buNone/>
                  <a:tabLst/>
                  <a:defRPr lang="en-US" sz="1800" kern="1200" spc="0" baseline="0" dirty="0" smtClean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3pPr>
                <a:lvl4pPr marL="166688" indent="-166688" algn="l" defTabSz="914400" rtl="0" eaLnBrk="1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03225" indent="-171450" algn="l" defTabSz="914400" rtl="0" eaLnBrk="1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vs</a:t>
                </a: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662344" y="5133952"/>
            <a:ext cx="3604860" cy="709741"/>
            <a:chOff x="334963" y="5041702"/>
            <a:chExt cx="3604860" cy="709741"/>
          </a:xfrm>
        </p:grpSpPr>
        <p:sp>
          <p:nvSpPr>
            <p:cNvPr id="58" name="Rectangle 57">
              <a:extLst>
                <a:ext uri="{FF2B5EF4-FFF2-40B4-BE49-F238E27FC236}">
                  <a16:creationId xmlns="" xmlns:a16="http://schemas.microsoft.com/office/drawing/2014/main" id="{C04A0A38-252D-BD44-A807-0C13D67D040B}"/>
                </a:ext>
              </a:extLst>
            </p:cNvPr>
            <p:cNvSpPr/>
            <p:nvPr/>
          </p:nvSpPr>
          <p:spPr>
            <a:xfrm>
              <a:off x="2409330" y="5041702"/>
              <a:ext cx="1530493" cy="709741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wrap="square" lIns="91440" tIns="0" rIns="0" bIns="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>
                  <a:solidFill>
                    <a:srgbClr val="002060"/>
                  </a:solidFill>
                  <a:cs typeface="Arial" pitchFamily="34" charset="0"/>
                </a:rPr>
                <a:t>Express Access </a:t>
              </a:r>
              <a:r>
                <a:rPr lang="en-US" sz="1400" dirty="0" smtClean="0">
                  <a:solidFill>
                    <a:srgbClr val="002060"/>
                  </a:solidFill>
                  <a:cs typeface="Arial" pitchFamily="34" charset="0"/>
                </a:rPr>
                <a:t/>
              </a:r>
              <a:br>
                <a:rPr lang="en-US" sz="1400" dirty="0" smtClean="0">
                  <a:solidFill>
                    <a:srgbClr val="002060"/>
                  </a:solidFill>
                  <a:cs typeface="Arial" pitchFamily="34" charset="0"/>
                </a:rPr>
              </a:br>
              <a:r>
                <a:rPr lang="en-US" sz="1400" dirty="0" smtClean="0">
                  <a:solidFill>
                    <a:srgbClr val="002060"/>
                  </a:solidFill>
                  <a:cs typeface="Arial" pitchFamily="34" charset="0"/>
                </a:rPr>
                <a:t>providers</a:t>
              </a:r>
              <a:endParaRPr lang="en-US" sz="1400" baseline="3000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34963" y="5047437"/>
              <a:ext cx="2331524" cy="704006"/>
              <a:chOff x="792069" y="5309567"/>
              <a:chExt cx="2331524" cy="704006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="" xmlns:a16="http://schemas.microsoft.com/office/drawing/2014/main" id="{8F66F5EF-24B5-A646-B9D1-F6FA284AED42}"/>
                  </a:ext>
                </a:extLst>
              </p:cNvPr>
              <p:cNvSpPr/>
              <p:nvPr/>
            </p:nvSpPr>
            <p:spPr>
              <a:xfrm>
                <a:off x="1423843" y="5309567"/>
                <a:ext cx="1699750" cy="704006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lIns="0" tIns="0" rIns="0" bIns="0" anchor="ctr" anchorCtr="0">
                <a:noAutofit/>
              </a:bodyPr>
              <a:lstStyle/>
              <a:p>
                <a:pPr>
                  <a:lnSpc>
                    <a:spcPct val="95000"/>
                  </a:lnSpc>
                  <a:defRPr/>
                </a:pPr>
                <a:r>
                  <a:rPr lang="en-US" sz="4400" b="1" dirty="0" smtClean="0">
                    <a:solidFill>
                      <a:schemeClr val="accent1"/>
                    </a:solidFill>
                    <a:cs typeface="Arial" pitchFamily="34" charset="0"/>
                  </a:rPr>
                  <a:t>1,300</a:t>
                </a:r>
                <a:endParaRPr lang="en-US" sz="4400" b="1" baseline="300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="" xmlns:a16="http://schemas.microsoft.com/office/drawing/2014/main" id="{278DB04B-C81A-7A4D-AAB7-E3BF7CCDD732}"/>
                  </a:ext>
                </a:extLst>
              </p:cNvPr>
              <p:cNvSpPr/>
              <p:nvPr/>
            </p:nvSpPr>
            <p:spPr>
              <a:xfrm>
                <a:off x="792069" y="5480164"/>
                <a:ext cx="574624" cy="362812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lIns="0" tIns="0" rIns="0" bIns="0" anchor="ctr" anchorCtr="0">
                <a:noAutofit/>
              </a:bodyPr>
              <a:lstStyle/>
              <a:p>
                <a:pPr algn="r">
                  <a:lnSpc>
                    <a:spcPct val="90000"/>
                  </a:lnSpc>
                </a:pPr>
                <a:r>
                  <a:rPr lang="en-US" sz="1400" b="1" dirty="0">
                    <a:solidFill>
                      <a:schemeClr val="accent1"/>
                    </a:solidFill>
                    <a:cs typeface="Arial" pitchFamily="34" charset="0"/>
                  </a:rPr>
                  <a:t>More </a:t>
                </a:r>
                <a:r>
                  <a:rPr lang="en-US" sz="1400" b="1" dirty="0" smtClean="0">
                    <a:solidFill>
                      <a:schemeClr val="accent1"/>
                    </a:solidFill>
                    <a:cs typeface="Arial" pitchFamily="34" charset="0"/>
                  </a:rPr>
                  <a:t/>
                </a:r>
                <a:br>
                  <a:rPr lang="en-US" sz="1400" b="1" dirty="0" smtClean="0">
                    <a:solidFill>
                      <a:schemeClr val="accent1"/>
                    </a:solidFill>
                    <a:cs typeface="Arial" pitchFamily="34" charset="0"/>
                  </a:rPr>
                </a:br>
                <a:r>
                  <a:rPr lang="en-US" sz="1400" b="1" dirty="0" smtClean="0">
                    <a:solidFill>
                      <a:schemeClr val="accent1"/>
                    </a:solidFill>
                    <a:cs typeface="Arial" pitchFamily="34" charset="0"/>
                  </a:rPr>
                  <a:t>than</a:t>
                </a:r>
                <a:endParaRPr lang="en-US" sz="1400" b="1" baseline="300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4982494" y="4523154"/>
            <a:ext cx="2673185" cy="389611"/>
            <a:chOff x="11403209" y="3566697"/>
            <a:chExt cx="2673185" cy="389611"/>
          </a:xfrm>
        </p:grpSpPr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4DB123EC-4CFE-0E45-B387-0127CE60CD31}"/>
                </a:ext>
              </a:extLst>
            </p:cNvPr>
            <p:cNvSpPr/>
            <p:nvPr/>
          </p:nvSpPr>
          <p:spPr>
            <a:xfrm>
              <a:off x="12019716" y="3586976"/>
              <a:ext cx="2056678" cy="369332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>
                <a:spcAft>
                  <a:spcPts val="600"/>
                </a:spcAft>
                <a:buClr>
                  <a:srgbClr val="E87722"/>
                </a:buClr>
              </a:pPr>
              <a:r>
                <a:rPr lang="en-US" sz="1200" b="1" dirty="0">
                  <a:solidFill>
                    <a:schemeClr val="accent1"/>
                  </a:solidFill>
                </a:rPr>
                <a:t>Expedites access </a:t>
              </a:r>
              <a:r>
                <a:rPr lang="en-US" sz="1200" b="1" dirty="0">
                  <a:solidFill>
                    <a:srgbClr val="E87722"/>
                  </a:solidFill>
                </a:rPr>
                <a:t/>
              </a:r>
              <a:br>
                <a:rPr lang="en-US" sz="1200" b="1" dirty="0">
                  <a:solidFill>
                    <a:srgbClr val="E87722"/>
                  </a:solidFill>
                </a:rPr>
              </a:br>
              <a:r>
                <a:rPr lang="en-US" sz="1200" dirty="0">
                  <a:solidFill>
                    <a:srgbClr val="002060"/>
                  </a:solidFill>
                </a:rPr>
                <a:t>to improve outcomes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ED568E40-B48A-FA40-9709-589473DC101F}"/>
                </a:ext>
              </a:extLst>
            </p:cNvPr>
            <p:cNvGrpSpPr/>
            <p:nvPr/>
          </p:nvGrpSpPr>
          <p:grpSpPr>
            <a:xfrm>
              <a:off x="11403209" y="3566697"/>
              <a:ext cx="334122" cy="359090"/>
              <a:chOff x="-782370" y="3915271"/>
              <a:chExt cx="408180" cy="438682"/>
            </a:xfrm>
          </p:grpSpPr>
          <p:sp>
            <p:nvSpPr>
              <p:cNvPr id="67" name="Freeform 28">
                <a:extLst>
                  <a:ext uri="{FF2B5EF4-FFF2-40B4-BE49-F238E27FC236}">
                    <a16:creationId xmlns="" xmlns:a16="http://schemas.microsoft.com/office/drawing/2014/main" id="{8743D029-2484-DE4A-8582-E7AE41E9A44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782370" y="3963206"/>
                <a:ext cx="408180" cy="390747"/>
              </a:xfrm>
              <a:custGeom>
                <a:avLst/>
                <a:gdLst>
                  <a:gd name="T0" fmla="*/ 219 w 238"/>
                  <a:gd name="T1" fmla="*/ 228 h 228"/>
                  <a:gd name="T2" fmla="*/ 19 w 238"/>
                  <a:gd name="T3" fmla="*/ 228 h 228"/>
                  <a:gd name="T4" fmla="*/ 0 w 238"/>
                  <a:gd name="T5" fmla="*/ 209 h 228"/>
                  <a:gd name="T6" fmla="*/ 0 w 238"/>
                  <a:gd name="T7" fmla="*/ 18 h 228"/>
                  <a:gd name="T8" fmla="*/ 19 w 238"/>
                  <a:gd name="T9" fmla="*/ 0 h 228"/>
                  <a:gd name="T10" fmla="*/ 219 w 238"/>
                  <a:gd name="T11" fmla="*/ 0 h 228"/>
                  <a:gd name="T12" fmla="*/ 238 w 238"/>
                  <a:gd name="T13" fmla="*/ 18 h 228"/>
                  <a:gd name="T14" fmla="*/ 238 w 238"/>
                  <a:gd name="T15" fmla="*/ 209 h 228"/>
                  <a:gd name="T16" fmla="*/ 219 w 238"/>
                  <a:gd name="T17" fmla="*/ 228 h 228"/>
                  <a:gd name="T18" fmla="*/ 19 w 238"/>
                  <a:gd name="T19" fmla="*/ 8 h 228"/>
                  <a:gd name="T20" fmla="*/ 9 w 238"/>
                  <a:gd name="T21" fmla="*/ 18 h 228"/>
                  <a:gd name="T22" fmla="*/ 9 w 238"/>
                  <a:gd name="T23" fmla="*/ 209 h 228"/>
                  <a:gd name="T24" fmla="*/ 19 w 238"/>
                  <a:gd name="T25" fmla="*/ 219 h 228"/>
                  <a:gd name="T26" fmla="*/ 219 w 238"/>
                  <a:gd name="T27" fmla="*/ 219 h 228"/>
                  <a:gd name="T28" fmla="*/ 229 w 238"/>
                  <a:gd name="T29" fmla="*/ 209 h 228"/>
                  <a:gd name="T30" fmla="*/ 229 w 238"/>
                  <a:gd name="T31" fmla="*/ 18 h 228"/>
                  <a:gd name="T32" fmla="*/ 219 w 238"/>
                  <a:gd name="T33" fmla="*/ 8 h 228"/>
                  <a:gd name="T34" fmla="*/ 19 w 238"/>
                  <a:gd name="T35" fmla="*/ 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38" h="228">
                    <a:moveTo>
                      <a:pt x="219" y="228"/>
                    </a:moveTo>
                    <a:cubicBezTo>
                      <a:pt x="19" y="228"/>
                      <a:pt x="19" y="228"/>
                      <a:pt x="19" y="228"/>
                    </a:cubicBezTo>
                    <a:cubicBezTo>
                      <a:pt x="9" y="228"/>
                      <a:pt x="0" y="219"/>
                      <a:pt x="0" y="209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9" y="0"/>
                      <a:pt x="19" y="0"/>
                    </a:cubicBezTo>
                    <a:cubicBezTo>
                      <a:pt x="219" y="0"/>
                      <a:pt x="219" y="0"/>
                      <a:pt x="219" y="0"/>
                    </a:cubicBezTo>
                    <a:cubicBezTo>
                      <a:pt x="229" y="0"/>
                      <a:pt x="238" y="8"/>
                      <a:pt x="238" y="18"/>
                    </a:cubicBezTo>
                    <a:cubicBezTo>
                      <a:pt x="238" y="209"/>
                      <a:pt x="238" y="209"/>
                      <a:pt x="238" y="209"/>
                    </a:cubicBezTo>
                    <a:cubicBezTo>
                      <a:pt x="238" y="219"/>
                      <a:pt x="229" y="228"/>
                      <a:pt x="219" y="228"/>
                    </a:cubicBezTo>
                    <a:close/>
                    <a:moveTo>
                      <a:pt x="19" y="8"/>
                    </a:moveTo>
                    <a:cubicBezTo>
                      <a:pt x="13" y="8"/>
                      <a:pt x="9" y="13"/>
                      <a:pt x="9" y="18"/>
                    </a:cubicBezTo>
                    <a:cubicBezTo>
                      <a:pt x="9" y="209"/>
                      <a:pt x="9" y="209"/>
                      <a:pt x="9" y="209"/>
                    </a:cubicBezTo>
                    <a:cubicBezTo>
                      <a:pt x="9" y="215"/>
                      <a:pt x="13" y="219"/>
                      <a:pt x="19" y="219"/>
                    </a:cubicBezTo>
                    <a:cubicBezTo>
                      <a:pt x="219" y="219"/>
                      <a:pt x="219" y="219"/>
                      <a:pt x="219" y="219"/>
                    </a:cubicBezTo>
                    <a:cubicBezTo>
                      <a:pt x="225" y="219"/>
                      <a:pt x="229" y="215"/>
                      <a:pt x="229" y="209"/>
                    </a:cubicBezTo>
                    <a:cubicBezTo>
                      <a:pt x="229" y="18"/>
                      <a:pt x="229" y="18"/>
                      <a:pt x="229" y="18"/>
                    </a:cubicBezTo>
                    <a:cubicBezTo>
                      <a:pt x="229" y="13"/>
                      <a:pt x="225" y="8"/>
                      <a:pt x="219" y="8"/>
                    </a:cubicBezTo>
                    <a:lnTo>
                      <a:pt x="19" y="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55565A"/>
                  </a:solidFill>
                </a:endParaRPr>
              </a:p>
            </p:txBody>
          </p:sp>
          <p:sp>
            <p:nvSpPr>
              <p:cNvPr id="68" name="Rectangle 29">
                <a:extLst>
                  <a:ext uri="{FF2B5EF4-FFF2-40B4-BE49-F238E27FC236}">
                    <a16:creationId xmlns="" xmlns:a16="http://schemas.microsoft.com/office/drawing/2014/main" id="{53F99E04-7EE3-CD48-9014-15B706462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775833" y="4040194"/>
                <a:ext cx="392928" cy="1597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55565A"/>
                  </a:solidFill>
                </a:endParaRPr>
              </a:p>
            </p:txBody>
          </p:sp>
          <p:sp>
            <p:nvSpPr>
              <p:cNvPr id="69" name="Rectangle 30">
                <a:extLst>
                  <a:ext uri="{FF2B5EF4-FFF2-40B4-BE49-F238E27FC236}">
                    <a16:creationId xmlns="" xmlns:a16="http://schemas.microsoft.com/office/drawing/2014/main" id="{4EEE9F6B-CD10-DD47-82BF-30415F61BC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709014" y="3915271"/>
                <a:ext cx="15252" cy="82071"/>
              </a:xfrm>
              <a:prstGeom prst="rect">
                <a:avLst/>
              </a:prstGeom>
              <a:solidFill>
                <a:srgbClr val="888B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55565A"/>
                  </a:solidFill>
                </a:endParaRPr>
              </a:p>
            </p:txBody>
          </p:sp>
          <p:sp>
            <p:nvSpPr>
              <p:cNvPr id="70" name="Rectangle 31">
                <a:extLst>
                  <a:ext uri="{FF2B5EF4-FFF2-40B4-BE49-F238E27FC236}">
                    <a16:creationId xmlns="" xmlns:a16="http://schemas.microsoft.com/office/drawing/2014/main" id="{230FA5C9-9905-7145-8314-F646C67410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63525" y="3915271"/>
                <a:ext cx="13800" cy="82071"/>
              </a:xfrm>
              <a:prstGeom prst="rect">
                <a:avLst/>
              </a:prstGeom>
              <a:solidFill>
                <a:srgbClr val="888B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rgbClr val="55565A"/>
                  </a:solidFill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4946272" y="3978909"/>
            <a:ext cx="2716316" cy="408932"/>
            <a:chOff x="11366987" y="3022452"/>
            <a:chExt cx="2716316" cy="408932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8E0274E8-2E6E-3D41-AB5C-3E7ACD34D228}"/>
                </a:ext>
              </a:extLst>
            </p:cNvPr>
            <p:cNvSpPr/>
            <p:nvPr/>
          </p:nvSpPr>
          <p:spPr>
            <a:xfrm>
              <a:off x="12026625" y="3043020"/>
              <a:ext cx="2056678" cy="369332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>
                <a:spcAft>
                  <a:spcPts val="600"/>
                </a:spcAft>
                <a:buClr>
                  <a:srgbClr val="E87722"/>
                </a:buClr>
              </a:pPr>
              <a:r>
                <a:rPr lang="en-US" sz="1200" b="1" dirty="0">
                  <a:solidFill>
                    <a:schemeClr val="accent1"/>
                  </a:solidFill>
                </a:rPr>
                <a:t>Simplifies access</a:t>
              </a:r>
              <a:r>
                <a:rPr lang="en-US" sz="1200" b="1" dirty="0">
                  <a:solidFill>
                    <a:srgbClr val="E87722"/>
                  </a:solidFill>
                </a:rPr>
                <a:t> </a:t>
              </a:r>
              <a:br>
                <a:rPr lang="en-US" sz="1200" b="1" dirty="0">
                  <a:solidFill>
                    <a:srgbClr val="E87722"/>
                  </a:solidFill>
                </a:rPr>
              </a:br>
              <a:r>
                <a:rPr lang="en-US" sz="1200" dirty="0">
                  <a:solidFill>
                    <a:srgbClr val="002060"/>
                  </a:solidFill>
                </a:rPr>
                <a:t>to increase engagement</a:t>
              </a: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="" xmlns:a16="http://schemas.microsoft.com/office/drawing/2014/main" id="{A7CC73E2-E0BB-2B47-B36C-8F0D9F08BE7A}"/>
                </a:ext>
              </a:extLst>
            </p:cNvPr>
            <p:cNvGrpSpPr/>
            <p:nvPr/>
          </p:nvGrpSpPr>
          <p:grpSpPr>
            <a:xfrm flipH="1">
              <a:off x="11366987" y="3022452"/>
              <a:ext cx="399196" cy="408932"/>
              <a:chOff x="8275638" y="652463"/>
              <a:chExt cx="846138" cy="866774"/>
            </a:xfrm>
            <a:solidFill>
              <a:schemeClr val="tx1"/>
            </a:solidFill>
          </p:grpSpPr>
          <p:sp>
            <p:nvSpPr>
              <p:cNvPr id="72" name="Freeform 21">
                <a:extLst>
                  <a:ext uri="{FF2B5EF4-FFF2-40B4-BE49-F238E27FC236}">
                    <a16:creationId xmlns="" xmlns:a16="http://schemas.microsoft.com/office/drawing/2014/main" id="{E5660075-BBFD-4C41-B69D-AFAA0D9762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75638" y="652463"/>
                <a:ext cx="765175" cy="771525"/>
              </a:xfrm>
              <a:custGeom>
                <a:avLst/>
                <a:gdLst>
                  <a:gd name="T0" fmla="*/ 159 w 318"/>
                  <a:gd name="T1" fmla="*/ 307 h 320"/>
                  <a:gd name="T2" fmla="*/ 15 w 318"/>
                  <a:gd name="T3" fmla="*/ 161 h 320"/>
                  <a:gd name="T4" fmla="*/ 159 w 318"/>
                  <a:gd name="T5" fmla="*/ 16 h 320"/>
                  <a:gd name="T6" fmla="*/ 304 w 318"/>
                  <a:gd name="T7" fmla="*/ 161 h 320"/>
                  <a:gd name="T8" fmla="*/ 301 w 318"/>
                  <a:gd name="T9" fmla="*/ 191 h 320"/>
                  <a:gd name="T10" fmla="*/ 314 w 318"/>
                  <a:gd name="T11" fmla="*/ 195 h 320"/>
                  <a:gd name="T12" fmla="*/ 318 w 318"/>
                  <a:gd name="T13" fmla="*/ 160 h 320"/>
                  <a:gd name="T14" fmla="*/ 159 w 318"/>
                  <a:gd name="T15" fmla="*/ 0 h 320"/>
                  <a:gd name="T16" fmla="*/ 0 w 318"/>
                  <a:gd name="T17" fmla="*/ 160 h 320"/>
                  <a:gd name="T18" fmla="*/ 159 w 318"/>
                  <a:gd name="T19" fmla="*/ 320 h 320"/>
                  <a:gd name="T20" fmla="*/ 185 w 318"/>
                  <a:gd name="T21" fmla="*/ 317 h 320"/>
                  <a:gd name="T22" fmla="*/ 181 w 318"/>
                  <a:gd name="T23" fmla="*/ 305 h 320"/>
                  <a:gd name="T24" fmla="*/ 159 w 318"/>
                  <a:gd name="T25" fmla="*/ 307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8" h="320">
                    <a:moveTo>
                      <a:pt x="159" y="307"/>
                    </a:moveTo>
                    <a:cubicBezTo>
                      <a:pt x="80" y="307"/>
                      <a:pt x="15" y="242"/>
                      <a:pt x="15" y="161"/>
                    </a:cubicBezTo>
                    <a:cubicBezTo>
                      <a:pt x="15" y="81"/>
                      <a:pt x="80" y="16"/>
                      <a:pt x="159" y="16"/>
                    </a:cubicBezTo>
                    <a:cubicBezTo>
                      <a:pt x="240" y="16"/>
                      <a:pt x="304" y="81"/>
                      <a:pt x="304" y="161"/>
                    </a:cubicBezTo>
                    <a:cubicBezTo>
                      <a:pt x="304" y="171"/>
                      <a:pt x="303" y="181"/>
                      <a:pt x="301" y="191"/>
                    </a:cubicBezTo>
                    <a:cubicBezTo>
                      <a:pt x="314" y="195"/>
                      <a:pt x="314" y="195"/>
                      <a:pt x="314" y="195"/>
                    </a:cubicBezTo>
                    <a:cubicBezTo>
                      <a:pt x="317" y="183"/>
                      <a:pt x="318" y="172"/>
                      <a:pt x="318" y="160"/>
                    </a:cubicBezTo>
                    <a:cubicBezTo>
                      <a:pt x="318" y="71"/>
                      <a:pt x="247" y="0"/>
                      <a:pt x="159" y="0"/>
                    </a:cubicBezTo>
                    <a:cubicBezTo>
                      <a:pt x="71" y="0"/>
                      <a:pt x="0" y="71"/>
                      <a:pt x="0" y="160"/>
                    </a:cubicBezTo>
                    <a:cubicBezTo>
                      <a:pt x="0" y="247"/>
                      <a:pt x="71" y="320"/>
                      <a:pt x="159" y="320"/>
                    </a:cubicBezTo>
                    <a:cubicBezTo>
                      <a:pt x="168" y="320"/>
                      <a:pt x="176" y="318"/>
                      <a:pt x="185" y="317"/>
                    </a:cubicBezTo>
                    <a:cubicBezTo>
                      <a:pt x="181" y="305"/>
                      <a:pt x="181" y="305"/>
                      <a:pt x="181" y="305"/>
                    </a:cubicBezTo>
                    <a:cubicBezTo>
                      <a:pt x="174" y="306"/>
                      <a:pt x="166" y="307"/>
                      <a:pt x="159" y="307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22">
                <a:extLst>
                  <a:ext uri="{FF2B5EF4-FFF2-40B4-BE49-F238E27FC236}">
                    <a16:creationId xmlns="" xmlns:a16="http://schemas.microsoft.com/office/drawing/2014/main" id="{897F5C83-A6A5-9A45-89DE-B808B30D2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55026" y="833438"/>
                <a:ext cx="414338" cy="414337"/>
              </a:xfrm>
              <a:custGeom>
                <a:avLst/>
                <a:gdLst>
                  <a:gd name="T0" fmla="*/ 13 w 172"/>
                  <a:gd name="T1" fmla="*/ 86 h 172"/>
                  <a:gd name="T2" fmla="*/ 86 w 172"/>
                  <a:gd name="T3" fmla="*/ 13 h 172"/>
                  <a:gd name="T4" fmla="*/ 160 w 172"/>
                  <a:gd name="T5" fmla="*/ 86 h 172"/>
                  <a:gd name="T6" fmla="*/ 160 w 172"/>
                  <a:gd name="T7" fmla="*/ 92 h 172"/>
                  <a:gd name="T8" fmla="*/ 171 w 172"/>
                  <a:gd name="T9" fmla="*/ 96 h 172"/>
                  <a:gd name="T10" fmla="*/ 172 w 172"/>
                  <a:gd name="T11" fmla="*/ 86 h 172"/>
                  <a:gd name="T12" fmla="*/ 86 w 172"/>
                  <a:gd name="T13" fmla="*/ 0 h 172"/>
                  <a:gd name="T14" fmla="*/ 0 w 172"/>
                  <a:gd name="T15" fmla="*/ 86 h 172"/>
                  <a:gd name="T16" fmla="*/ 86 w 172"/>
                  <a:gd name="T17" fmla="*/ 172 h 172"/>
                  <a:gd name="T18" fmla="*/ 86 w 172"/>
                  <a:gd name="T19" fmla="*/ 172 h 172"/>
                  <a:gd name="T20" fmla="*/ 82 w 172"/>
                  <a:gd name="T21" fmla="*/ 159 h 172"/>
                  <a:gd name="T22" fmla="*/ 13 w 172"/>
                  <a:gd name="T23" fmla="*/ 86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2" h="172">
                    <a:moveTo>
                      <a:pt x="13" y="86"/>
                    </a:moveTo>
                    <a:cubicBezTo>
                      <a:pt x="13" y="45"/>
                      <a:pt x="46" y="13"/>
                      <a:pt x="86" y="13"/>
                    </a:cubicBezTo>
                    <a:cubicBezTo>
                      <a:pt x="127" y="13"/>
                      <a:pt x="160" y="45"/>
                      <a:pt x="160" y="86"/>
                    </a:cubicBezTo>
                    <a:cubicBezTo>
                      <a:pt x="160" y="88"/>
                      <a:pt x="160" y="90"/>
                      <a:pt x="160" y="92"/>
                    </a:cubicBezTo>
                    <a:cubicBezTo>
                      <a:pt x="171" y="96"/>
                      <a:pt x="171" y="96"/>
                      <a:pt x="171" y="96"/>
                    </a:cubicBezTo>
                    <a:cubicBezTo>
                      <a:pt x="172" y="93"/>
                      <a:pt x="172" y="90"/>
                      <a:pt x="172" y="86"/>
                    </a:cubicBezTo>
                    <a:cubicBezTo>
                      <a:pt x="172" y="38"/>
                      <a:pt x="133" y="0"/>
                      <a:pt x="86" y="0"/>
                    </a:cubicBezTo>
                    <a:cubicBezTo>
                      <a:pt x="39" y="0"/>
                      <a:pt x="0" y="38"/>
                      <a:pt x="0" y="86"/>
                    </a:cubicBezTo>
                    <a:cubicBezTo>
                      <a:pt x="0" y="134"/>
                      <a:pt x="39" y="172"/>
                      <a:pt x="86" y="172"/>
                    </a:cubicBezTo>
                    <a:cubicBezTo>
                      <a:pt x="86" y="172"/>
                      <a:pt x="86" y="172"/>
                      <a:pt x="86" y="172"/>
                    </a:cubicBezTo>
                    <a:cubicBezTo>
                      <a:pt x="82" y="159"/>
                      <a:pt x="82" y="159"/>
                      <a:pt x="82" y="159"/>
                    </a:cubicBezTo>
                    <a:cubicBezTo>
                      <a:pt x="44" y="157"/>
                      <a:pt x="13" y="125"/>
                      <a:pt x="13" y="86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23">
                <a:extLst>
                  <a:ext uri="{FF2B5EF4-FFF2-40B4-BE49-F238E27FC236}">
                    <a16:creationId xmlns="" xmlns:a16="http://schemas.microsoft.com/office/drawing/2014/main" id="{4E877C8C-E7AD-9449-8651-98C8502EA5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615363" y="1009650"/>
                <a:ext cx="506413" cy="509587"/>
              </a:xfrm>
              <a:custGeom>
                <a:avLst/>
                <a:gdLst>
                  <a:gd name="T0" fmla="*/ 28 w 319"/>
                  <a:gd name="T1" fmla="*/ 27 h 321"/>
                  <a:gd name="T2" fmla="*/ 244 w 319"/>
                  <a:gd name="T3" fmla="*/ 104 h 321"/>
                  <a:gd name="T4" fmla="*/ 188 w 319"/>
                  <a:gd name="T5" fmla="*/ 141 h 321"/>
                  <a:gd name="T6" fmla="*/ 295 w 319"/>
                  <a:gd name="T7" fmla="*/ 246 h 321"/>
                  <a:gd name="T8" fmla="*/ 248 w 319"/>
                  <a:gd name="T9" fmla="*/ 296 h 321"/>
                  <a:gd name="T10" fmla="*/ 141 w 319"/>
                  <a:gd name="T11" fmla="*/ 189 h 321"/>
                  <a:gd name="T12" fmla="*/ 103 w 319"/>
                  <a:gd name="T13" fmla="*/ 246 h 321"/>
                  <a:gd name="T14" fmla="*/ 28 w 319"/>
                  <a:gd name="T15" fmla="*/ 27 h 321"/>
                  <a:gd name="T16" fmla="*/ 28 w 319"/>
                  <a:gd name="T17" fmla="*/ 27 h 321"/>
                  <a:gd name="T18" fmla="*/ 28 w 319"/>
                  <a:gd name="T19" fmla="*/ 27 h 321"/>
                  <a:gd name="T20" fmla="*/ 100 w 319"/>
                  <a:gd name="T21" fmla="*/ 286 h 321"/>
                  <a:gd name="T22" fmla="*/ 144 w 319"/>
                  <a:gd name="T23" fmla="*/ 217 h 321"/>
                  <a:gd name="T24" fmla="*/ 247 w 319"/>
                  <a:gd name="T25" fmla="*/ 321 h 321"/>
                  <a:gd name="T26" fmla="*/ 319 w 319"/>
                  <a:gd name="T27" fmla="*/ 246 h 321"/>
                  <a:gd name="T28" fmla="*/ 218 w 319"/>
                  <a:gd name="T29" fmla="*/ 142 h 321"/>
                  <a:gd name="T30" fmla="*/ 280 w 319"/>
                  <a:gd name="T31" fmla="*/ 100 h 321"/>
                  <a:gd name="T32" fmla="*/ 0 w 319"/>
                  <a:gd name="T33" fmla="*/ 0 h 321"/>
                  <a:gd name="T34" fmla="*/ 100 w 319"/>
                  <a:gd name="T35" fmla="*/ 286 h 321"/>
                  <a:gd name="T36" fmla="*/ 100 w 319"/>
                  <a:gd name="T37" fmla="*/ 286 h 321"/>
                  <a:gd name="T38" fmla="*/ 100 w 319"/>
                  <a:gd name="T39" fmla="*/ 286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19" h="321">
                    <a:moveTo>
                      <a:pt x="28" y="27"/>
                    </a:moveTo>
                    <a:lnTo>
                      <a:pt x="244" y="104"/>
                    </a:lnTo>
                    <a:lnTo>
                      <a:pt x="188" y="141"/>
                    </a:lnTo>
                    <a:lnTo>
                      <a:pt x="295" y="246"/>
                    </a:lnTo>
                    <a:lnTo>
                      <a:pt x="248" y="296"/>
                    </a:lnTo>
                    <a:lnTo>
                      <a:pt x="141" y="189"/>
                    </a:lnTo>
                    <a:lnTo>
                      <a:pt x="103" y="246"/>
                    </a:lnTo>
                    <a:lnTo>
                      <a:pt x="28" y="27"/>
                    </a:lnTo>
                    <a:lnTo>
                      <a:pt x="28" y="27"/>
                    </a:lnTo>
                    <a:lnTo>
                      <a:pt x="28" y="27"/>
                    </a:lnTo>
                    <a:close/>
                    <a:moveTo>
                      <a:pt x="100" y="286"/>
                    </a:moveTo>
                    <a:lnTo>
                      <a:pt x="144" y="217"/>
                    </a:lnTo>
                    <a:lnTo>
                      <a:pt x="247" y="321"/>
                    </a:lnTo>
                    <a:lnTo>
                      <a:pt x="319" y="246"/>
                    </a:lnTo>
                    <a:lnTo>
                      <a:pt x="218" y="142"/>
                    </a:lnTo>
                    <a:lnTo>
                      <a:pt x="280" y="100"/>
                    </a:lnTo>
                    <a:lnTo>
                      <a:pt x="0" y="0"/>
                    </a:lnTo>
                    <a:lnTo>
                      <a:pt x="100" y="286"/>
                    </a:lnTo>
                    <a:lnTo>
                      <a:pt x="100" y="286"/>
                    </a:lnTo>
                    <a:lnTo>
                      <a:pt x="100" y="28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4873641" y="3433385"/>
            <a:ext cx="2402097" cy="372837"/>
            <a:chOff x="11294356" y="2476928"/>
            <a:chExt cx="2402097" cy="372837"/>
          </a:xfrm>
        </p:grpSpPr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52E17E02-D31E-E84B-80E2-A47EEFC58E5A}"/>
                </a:ext>
              </a:extLst>
            </p:cNvPr>
            <p:cNvSpPr/>
            <p:nvPr/>
          </p:nvSpPr>
          <p:spPr>
            <a:xfrm>
              <a:off x="12026625" y="2476928"/>
              <a:ext cx="1669828" cy="369332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/>
            <a:p>
              <a:pPr>
                <a:spcAft>
                  <a:spcPts val="600"/>
                </a:spcAft>
                <a:buClr>
                  <a:srgbClr val="E87722"/>
                </a:buClr>
              </a:pPr>
              <a:r>
                <a:rPr lang="en-US" sz="1200" b="1" dirty="0">
                  <a:solidFill>
                    <a:schemeClr val="accent1"/>
                  </a:solidFill>
                </a:rPr>
                <a:t>Expands access </a:t>
              </a:r>
              <a:r>
                <a:rPr lang="en-US" sz="1200" b="1" dirty="0">
                  <a:solidFill>
                    <a:srgbClr val="E87722"/>
                  </a:solidFill>
                </a:rPr>
                <a:t/>
              </a:r>
              <a:br>
                <a:rPr lang="en-US" sz="1200" b="1" dirty="0">
                  <a:solidFill>
                    <a:srgbClr val="E87722"/>
                  </a:solidFill>
                </a:rPr>
              </a:br>
              <a:r>
                <a:rPr lang="en-US" sz="1200" dirty="0">
                  <a:solidFill>
                    <a:srgbClr val="002060"/>
                  </a:solidFill>
                </a:rPr>
                <a:t>to more people in need</a:t>
              </a:r>
            </a:p>
          </p:txBody>
        </p:sp>
        <p:sp>
          <p:nvSpPr>
            <p:cNvPr id="75" name="Freeform 6">
              <a:extLst>
                <a:ext uri="{FF2B5EF4-FFF2-40B4-BE49-F238E27FC236}">
                  <a16:creationId xmlns="" xmlns:a16="http://schemas.microsoft.com/office/drawing/2014/main" id="{ED7C4463-C9D1-7848-BA07-6283C50653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94356" y="2505667"/>
              <a:ext cx="551828" cy="344098"/>
            </a:xfrm>
            <a:custGeom>
              <a:avLst/>
              <a:gdLst>
                <a:gd name="T0" fmla="*/ 877 w 1680"/>
                <a:gd name="T1" fmla="*/ 893 h 1047"/>
                <a:gd name="T2" fmla="*/ 1057 w 1680"/>
                <a:gd name="T3" fmla="*/ 870 h 1047"/>
                <a:gd name="T4" fmla="*/ 1174 w 1680"/>
                <a:gd name="T5" fmla="*/ 817 h 1047"/>
                <a:gd name="T6" fmla="*/ 1316 w 1680"/>
                <a:gd name="T7" fmla="*/ 837 h 1047"/>
                <a:gd name="T8" fmla="*/ 1407 w 1680"/>
                <a:gd name="T9" fmla="*/ 982 h 1047"/>
                <a:gd name="T10" fmla="*/ 1347 w 1680"/>
                <a:gd name="T11" fmla="*/ 740 h 1047"/>
                <a:gd name="T12" fmla="*/ 1484 w 1680"/>
                <a:gd name="T13" fmla="*/ 545 h 1047"/>
                <a:gd name="T14" fmla="*/ 1586 w 1680"/>
                <a:gd name="T15" fmla="*/ 281 h 1047"/>
                <a:gd name="T16" fmla="*/ 1645 w 1680"/>
                <a:gd name="T17" fmla="*/ 144 h 1047"/>
                <a:gd name="T18" fmla="*/ 1569 w 1680"/>
                <a:gd name="T19" fmla="*/ 123 h 1047"/>
                <a:gd name="T20" fmla="*/ 1407 w 1680"/>
                <a:gd name="T21" fmla="*/ 289 h 1047"/>
                <a:gd name="T22" fmla="*/ 1318 w 1680"/>
                <a:gd name="T23" fmla="*/ 366 h 1047"/>
                <a:gd name="T24" fmla="*/ 1240 w 1680"/>
                <a:gd name="T25" fmla="*/ 316 h 1047"/>
                <a:gd name="T26" fmla="*/ 1198 w 1680"/>
                <a:gd name="T27" fmla="*/ 296 h 1047"/>
                <a:gd name="T28" fmla="*/ 1152 w 1680"/>
                <a:gd name="T29" fmla="*/ 308 h 1047"/>
                <a:gd name="T30" fmla="*/ 1079 w 1680"/>
                <a:gd name="T31" fmla="*/ 285 h 1047"/>
                <a:gd name="T32" fmla="*/ 1144 w 1680"/>
                <a:gd name="T33" fmla="*/ 173 h 1047"/>
                <a:gd name="T34" fmla="*/ 1063 w 1680"/>
                <a:gd name="T35" fmla="*/ 179 h 1047"/>
                <a:gd name="T36" fmla="*/ 966 w 1680"/>
                <a:gd name="T37" fmla="*/ 186 h 1047"/>
                <a:gd name="T38" fmla="*/ 915 w 1680"/>
                <a:gd name="T39" fmla="*/ 135 h 1047"/>
                <a:gd name="T40" fmla="*/ 769 w 1680"/>
                <a:gd name="T41" fmla="*/ 123 h 1047"/>
                <a:gd name="T42" fmla="*/ 150 w 1680"/>
                <a:gd name="T43" fmla="*/ 31 h 1047"/>
                <a:gd name="T44" fmla="*/ 104 w 1680"/>
                <a:gd name="T45" fmla="*/ 65 h 1047"/>
                <a:gd name="T46" fmla="*/ 54 w 1680"/>
                <a:gd name="T47" fmla="*/ 480 h 1047"/>
                <a:gd name="T48" fmla="*/ 128 w 1680"/>
                <a:gd name="T49" fmla="*/ 613 h 1047"/>
                <a:gd name="T50" fmla="*/ 217 w 1680"/>
                <a:gd name="T51" fmla="*/ 685 h 1047"/>
                <a:gd name="T52" fmla="*/ 460 w 1680"/>
                <a:gd name="T53" fmla="*/ 758 h 1047"/>
                <a:gd name="T54" fmla="*/ 604 w 1680"/>
                <a:gd name="T55" fmla="*/ 878 h 1047"/>
                <a:gd name="T56" fmla="*/ 732 w 1680"/>
                <a:gd name="T57" fmla="*/ 933 h 1047"/>
                <a:gd name="T58" fmla="*/ 770 w 1680"/>
                <a:gd name="T59" fmla="*/ 1031 h 1047"/>
                <a:gd name="T60" fmla="*/ 690 w 1680"/>
                <a:gd name="T61" fmla="*/ 907 h 1047"/>
                <a:gd name="T62" fmla="*/ 544 w 1680"/>
                <a:gd name="T63" fmla="*/ 851 h 1047"/>
                <a:gd name="T64" fmla="*/ 419 w 1680"/>
                <a:gd name="T65" fmla="*/ 801 h 1047"/>
                <a:gd name="T66" fmla="*/ 148 w 1680"/>
                <a:gd name="T67" fmla="*/ 699 h 1047"/>
                <a:gd name="T68" fmla="*/ 51 w 1680"/>
                <a:gd name="T69" fmla="*/ 586 h 1047"/>
                <a:gd name="T70" fmla="*/ 14 w 1680"/>
                <a:gd name="T71" fmla="*/ 433 h 1047"/>
                <a:gd name="T72" fmla="*/ 93 w 1680"/>
                <a:gd name="T73" fmla="*/ 14 h 1047"/>
                <a:gd name="T74" fmla="*/ 216 w 1680"/>
                <a:gd name="T75" fmla="*/ 21 h 1047"/>
                <a:gd name="T76" fmla="*/ 860 w 1680"/>
                <a:gd name="T77" fmla="*/ 90 h 1047"/>
                <a:gd name="T78" fmla="*/ 933 w 1680"/>
                <a:gd name="T79" fmla="*/ 108 h 1047"/>
                <a:gd name="T80" fmla="*/ 1001 w 1680"/>
                <a:gd name="T81" fmla="*/ 173 h 1047"/>
                <a:gd name="T82" fmla="*/ 1041 w 1680"/>
                <a:gd name="T83" fmla="*/ 159 h 1047"/>
                <a:gd name="T84" fmla="*/ 1146 w 1680"/>
                <a:gd name="T85" fmla="*/ 143 h 1047"/>
                <a:gd name="T86" fmla="*/ 1109 w 1680"/>
                <a:gd name="T87" fmla="*/ 281 h 1047"/>
                <a:gd name="T88" fmla="*/ 1127 w 1680"/>
                <a:gd name="T89" fmla="*/ 341 h 1047"/>
                <a:gd name="T90" fmla="*/ 1230 w 1680"/>
                <a:gd name="T91" fmla="*/ 270 h 1047"/>
                <a:gd name="T92" fmla="*/ 1252 w 1680"/>
                <a:gd name="T93" fmla="*/ 361 h 1047"/>
                <a:gd name="T94" fmla="*/ 1329 w 1680"/>
                <a:gd name="T95" fmla="*/ 305 h 1047"/>
                <a:gd name="T96" fmla="*/ 1431 w 1680"/>
                <a:gd name="T97" fmla="*/ 193 h 1047"/>
                <a:gd name="T98" fmla="*/ 1596 w 1680"/>
                <a:gd name="T99" fmla="*/ 42 h 1047"/>
                <a:gd name="T100" fmla="*/ 1638 w 1680"/>
                <a:gd name="T101" fmla="*/ 194 h 1047"/>
                <a:gd name="T102" fmla="*/ 1621 w 1680"/>
                <a:gd name="T103" fmla="*/ 265 h 1047"/>
                <a:gd name="T104" fmla="*/ 1465 w 1680"/>
                <a:gd name="T105" fmla="*/ 645 h 1047"/>
                <a:gd name="T106" fmla="*/ 1413 w 1680"/>
                <a:gd name="T107" fmla="*/ 872 h 1047"/>
                <a:gd name="T108" fmla="*/ 1378 w 1680"/>
                <a:gd name="T109" fmla="*/ 994 h 1047"/>
                <a:gd name="T110" fmla="*/ 1268 w 1680"/>
                <a:gd name="T111" fmla="*/ 857 h 1047"/>
                <a:gd name="T112" fmla="*/ 1166 w 1680"/>
                <a:gd name="T113" fmla="*/ 847 h 1047"/>
                <a:gd name="T114" fmla="*/ 1099 w 1680"/>
                <a:gd name="T115" fmla="*/ 903 h 1047"/>
                <a:gd name="T116" fmla="*/ 912 w 1680"/>
                <a:gd name="T117" fmla="*/ 903 h 1047"/>
                <a:gd name="T118" fmla="*/ 804 w 1680"/>
                <a:gd name="T119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80" h="1047">
                  <a:moveTo>
                    <a:pt x="791" y="1010"/>
                  </a:moveTo>
                  <a:cubicBezTo>
                    <a:pt x="794" y="1013"/>
                    <a:pt x="801" y="1019"/>
                    <a:pt x="806" y="1017"/>
                  </a:cubicBezTo>
                  <a:cubicBezTo>
                    <a:pt x="811" y="1015"/>
                    <a:pt x="817" y="1004"/>
                    <a:pt x="817" y="991"/>
                  </a:cubicBezTo>
                  <a:cubicBezTo>
                    <a:pt x="817" y="934"/>
                    <a:pt x="822" y="927"/>
                    <a:pt x="865" y="900"/>
                  </a:cubicBezTo>
                  <a:cubicBezTo>
                    <a:pt x="877" y="893"/>
                    <a:pt x="877" y="893"/>
                    <a:pt x="877" y="893"/>
                  </a:cubicBezTo>
                  <a:cubicBezTo>
                    <a:pt x="883" y="889"/>
                    <a:pt x="888" y="885"/>
                    <a:pt x="893" y="881"/>
                  </a:cubicBezTo>
                  <a:cubicBezTo>
                    <a:pt x="905" y="871"/>
                    <a:pt x="918" y="860"/>
                    <a:pt x="935" y="857"/>
                  </a:cubicBezTo>
                  <a:cubicBezTo>
                    <a:pt x="956" y="852"/>
                    <a:pt x="982" y="859"/>
                    <a:pt x="1002" y="864"/>
                  </a:cubicBezTo>
                  <a:cubicBezTo>
                    <a:pt x="1012" y="866"/>
                    <a:pt x="1012" y="866"/>
                    <a:pt x="1012" y="866"/>
                  </a:cubicBezTo>
                  <a:cubicBezTo>
                    <a:pt x="1027" y="870"/>
                    <a:pt x="1042" y="870"/>
                    <a:pt x="1057" y="870"/>
                  </a:cubicBezTo>
                  <a:cubicBezTo>
                    <a:pt x="1064" y="870"/>
                    <a:pt x="1072" y="870"/>
                    <a:pt x="1079" y="871"/>
                  </a:cubicBezTo>
                  <a:cubicBezTo>
                    <a:pt x="1078" y="856"/>
                    <a:pt x="1080" y="835"/>
                    <a:pt x="1090" y="827"/>
                  </a:cubicBezTo>
                  <a:cubicBezTo>
                    <a:pt x="1103" y="816"/>
                    <a:pt x="1127" y="816"/>
                    <a:pt x="1155" y="817"/>
                  </a:cubicBezTo>
                  <a:cubicBezTo>
                    <a:pt x="1160" y="817"/>
                    <a:pt x="1163" y="817"/>
                    <a:pt x="1166" y="817"/>
                  </a:cubicBezTo>
                  <a:cubicBezTo>
                    <a:pt x="1168" y="817"/>
                    <a:pt x="1171" y="817"/>
                    <a:pt x="1174" y="817"/>
                  </a:cubicBezTo>
                  <a:cubicBezTo>
                    <a:pt x="1187" y="817"/>
                    <a:pt x="1203" y="816"/>
                    <a:pt x="1214" y="820"/>
                  </a:cubicBezTo>
                  <a:cubicBezTo>
                    <a:pt x="1222" y="823"/>
                    <a:pt x="1227" y="828"/>
                    <a:pt x="1231" y="831"/>
                  </a:cubicBezTo>
                  <a:cubicBezTo>
                    <a:pt x="1232" y="833"/>
                    <a:pt x="1235" y="835"/>
                    <a:pt x="1235" y="835"/>
                  </a:cubicBezTo>
                  <a:cubicBezTo>
                    <a:pt x="1243" y="836"/>
                    <a:pt x="1248" y="834"/>
                    <a:pt x="1255" y="830"/>
                  </a:cubicBezTo>
                  <a:cubicBezTo>
                    <a:pt x="1269" y="824"/>
                    <a:pt x="1288" y="816"/>
                    <a:pt x="1316" y="837"/>
                  </a:cubicBezTo>
                  <a:cubicBezTo>
                    <a:pt x="1339" y="854"/>
                    <a:pt x="1341" y="875"/>
                    <a:pt x="1343" y="892"/>
                  </a:cubicBezTo>
                  <a:cubicBezTo>
                    <a:pt x="1344" y="901"/>
                    <a:pt x="1345" y="910"/>
                    <a:pt x="1349" y="918"/>
                  </a:cubicBezTo>
                  <a:cubicBezTo>
                    <a:pt x="1356" y="933"/>
                    <a:pt x="1371" y="947"/>
                    <a:pt x="1386" y="961"/>
                  </a:cubicBezTo>
                  <a:cubicBezTo>
                    <a:pt x="1390" y="965"/>
                    <a:pt x="1394" y="969"/>
                    <a:pt x="1398" y="973"/>
                  </a:cubicBezTo>
                  <a:cubicBezTo>
                    <a:pt x="1402" y="976"/>
                    <a:pt x="1404" y="979"/>
                    <a:pt x="1407" y="982"/>
                  </a:cubicBezTo>
                  <a:cubicBezTo>
                    <a:pt x="1409" y="984"/>
                    <a:pt x="1411" y="987"/>
                    <a:pt x="1413" y="988"/>
                  </a:cubicBezTo>
                  <a:cubicBezTo>
                    <a:pt x="1414" y="987"/>
                    <a:pt x="1416" y="985"/>
                    <a:pt x="1417" y="981"/>
                  </a:cubicBezTo>
                  <a:cubicBezTo>
                    <a:pt x="1426" y="962"/>
                    <a:pt x="1416" y="938"/>
                    <a:pt x="1406" y="918"/>
                  </a:cubicBezTo>
                  <a:cubicBezTo>
                    <a:pt x="1401" y="909"/>
                    <a:pt x="1395" y="898"/>
                    <a:pt x="1388" y="887"/>
                  </a:cubicBezTo>
                  <a:cubicBezTo>
                    <a:pt x="1361" y="842"/>
                    <a:pt x="1327" y="787"/>
                    <a:pt x="1347" y="740"/>
                  </a:cubicBezTo>
                  <a:cubicBezTo>
                    <a:pt x="1353" y="725"/>
                    <a:pt x="1364" y="715"/>
                    <a:pt x="1374" y="706"/>
                  </a:cubicBezTo>
                  <a:cubicBezTo>
                    <a:pt x="1379" y="701"/>
                    <a:pt x="1385" y="696"/>
                    <a:pt x="1389" y="691"/>
                  </a:cubicBezTo>
                  <a:cubicBezTo>
                    <a:pt x="1393" y="685"/>
                    <a:pt x="1393" y="685"/>
                    <a:pt x="1393" y="685"/>
                  </a:cubicBezTo>
                  <a:cubicBezTo>
                    <a:pt x="1409" y="663"/>
                    <a:pt x="1424" y="645"/>
                    <a:pt x="1444" y="624"/>
                  </a:cubicBezTo>
                  <a:cubicBezTo>
                    <a:pt x="1473" y="596"/>
                    <a:pt x="1491" y="576"/>
                    <a:pt x="1484" y="545"/>
                  </a:cubicBezTo>
                  <a:cubicBezTo>
                    <a:pt x="1472" y="495"/>
                    <a:pt x="1479" y="405"/>
                    <a:pt x="1506" y="357"/>
                  </a:cubicBezTo>
                  <a:cubicBezTo>
                    <a:pt x="1511" y="348"/>
                    <a:pt x="1530" y="333"/>
                    <a:pt x="1569" y="305"/>
                  </a:cubicBezTo>
                  <a:cubicBezTo>
                    <a:pt x="1576" y="299"/>
                    <a:pt x="1584" y="293"/>
                    <a:pt x="1591" y="288"/>
                  </a:cubicBezTo>
                  <a:cubicBezTo>
                    <a:pt x="1591" y="288"/>
                    <a:pt x="1590" y="287"/>
                    <a:pt x="1590" y="287"/>
                  </a:cubicBezTo>
                  <a:cubicBezTo>
                    <a:pt x="1589" y="284"/>
                    <a:pt x="1587" y="282"/>
                    <a:pt x="1586" y="281"/>
                  </a:cubicBezTo>
                  <a:cubicBezTo>
                    <a:pt x="1581" y="273"/>
                    <a:pt x="1578" y="268"/>
                    <a:pt x="1576" y="254"/>
                  </a:cubicBezTo>
                  <a:cubicBezTo>
                    <a:pt x="1570" y="219"/>
                    <a:pt x="1588" y="197"/>
                    <a:pt x="1607" y="181"/>
                  </a:cubicBezTo>
                  <a:cubicBezTo>
                    <a:pt x="1610" y="177"/>
                    <a:pt x="1616" y="174"/>
                    <a:pt x="1622" y="170"/>
                  </a:cubicBezTo>
                  <a:cubicBezTo>
                    <a:pt x="1629" y="165"/>
                    <a:pt x="1647" y="153"/>
                    <a:pt x="1648" y="147"/>
                  </a:cubicBezTo>
                  <a:cubicBezTo>
                    <a:pt x="1648" y="146"/>
                    <a:pt x="1646" y="145"/>
                    <a:pt x="1645" y="144"/>
                  </a:cubicBezTo>
                  <a:cubicBezTo>
                    <a:pt x="1641" y="142"/>
                    <a:pt x="1635" y="138"/>
                    <a:pt x="1630" y="132"/>
                  </a:cubicBezTo>
                  <a:cubicBezTo>
                    <a:pt x="1624" y="126"/>
                    <a:pt x="1619" y="116"/>
                    <a:pt x="1614" y="104"/>
                  </a:cubicBezTo>
                  <a:cubicBezTo>
                    <a:pt x="1609" y="95"/>
                    <a:pt x="1599" y="72"/>
                    <a:pt x="1592" y="71"/>
                  </a:cubicBezTo>
                  <a:cubicBezTo>
                    <a:pt x="1592" y="71"/>
                    <a:pt x="1588" y="72"/>
                    <a:pt x="1582" y="79"/>
                  </a:cubicBezTo>
                  <a:cubicBezTo>
                    <a:pt x="1570" y="93"/>
                    <a:pt x="1570" y="107"/>
                    <a:pt x="1569" y="123"/>
                  </a:cubicBezTo>
                  <a:cubicBezTo>
                    <a:pt x="1568" y="149"/>
                    <a:pt x="1567" y="182"/>
                    <a:pt x="1511" y="197"/>
                  </a:cubicBezTo>
                  <a:cubicBezTo>
                    <a:pt x="1503" y="199"/>
                    <a:pt x="1496" y="200"/>
                    <a:pt x="1489" y="201"/>
                  </a:cubicBezTo>
                  <a:cubicBezTo>
                    <a:pt x="1473" y="204"/>
                    <a:pt x="1461" y="206"/>
                    <a:pt x="1450" y="215"/>
                  </a:cubicBezTo>
                  <a:cubicBezTo>
                    <a:pt x="1442" y="222"/>
                    <a:pt x="1439" y="233"/>
                    <a:pt x="1436" y="245"/>
                  </a:cubicBezTo>
                  <a:cubicBezTo>
                    <a:pt x="1432" y="260"/>
                    <a:pt x="1427" y="279"/>
                    <a:pt x="1407" y="289"/>
                  </a:cubicBezTo>
                  <a:cubicBezTo>
                    <a:pt x="1397" y="294"/>
                    <a:pt x="1387" y="294"/>
                    <a:pt x="1378" y="294"/>
                  </a:cubicBezTo>
                  <a:cubicBezTo>
                    <a:pt x="1369" y="293"/>
                    <a:pt x="1364" y="293"/>
                    <a:pt x="1361" y="296"/>
                  </a:cubicBezTo>
                  <a:cubicBezTo>
                    <a:pt x="1359" y="297"/>
                    <a:pt x="1359" y="304"/>
                    <a:pt x="1358" y="308"/>
                  </a:cubicBezTo>
                  <a:cubicBezTo>
                    <a:pt x="1358" y="315"/>
                    <a:pt x="1357" y="322"/>
                    <a:pt x="1353" y="330"/>
                  </a:cubicBezTo>
                  <a:cubicBezTo>
                    <a:pt x="1345" y="345"/>
                    <a:pt x="1329" y="357"/>
                    <a:pt x="1318" y="366"/>
                  </a:cubicBezTo>
                  <a:cubicBezTo>
                    <a:pt x="1299" y="379"/>
                    <a:pt x="1276" y="395"/>
                    <a:pt x="1251" y="392"/>
                  </a:cubicBezTo>
                  <a:cubicBezTo>
                    <a:pt x="1238" y="391"/>
                    <a:pt x="1224" y="388"/>
                    <a:pt x="1219" y="377"/>
                  </a:cubicBezTo>
                  <a:cubicBezTo>
                    <a:pt x="1213" y="365"/>
                    <a:pt x="1221" y="354"/>
                    <a:pt x="1228" y="344"/>
                  </a:cubicBezTo>
                  <a:cubicBezTo>
                    <a:pt x="1232" y="338"/>
                    <a:pt x="1237" y="332"/>
                    <a:pt x="1238" y="325"/>
                  </a:cubicBezTo>
                  <a:cubicBezTo>
                    <a:pt x="1240" y="316"/>
                    <a:pt x="1240" y="316"/>
                    <a:pt x="1240" y="316"/>
                  </a:cubicBezTo>
                  <a:cubicBezTo>
                    <a:pt x="1242" y="310"/>
                    <a:pt x="1244" y="302"/>
                    <a:pt x="1244" y="299"/>
                  </a:cubicBezTo>
                  <a:cubicBezTo>
                    <a:pt x="1244" y="299"/>
                    <a:pt x="1244" y="299"/>
                    <a:pt x="1244" y="299"/>
                  </a:cubicBezTo>
                  <a:cubicBezTo>
                    <a:pt x="1243" y="300"/>
                    <a:pt x="1242" y="300"/>
                    <a:pt x="1241" y="301"/>
                  </a:cubicBezTo>
                  <a:cubicBezTo>
                    <a:pt x="1235" y="305"/>
                    <a:pt x="1226" y="312"/>
                    <a:pt x="1215" y="310"/>
                  </a:cubicBezTo>
                  <a:cubicBezTo>
                    <a:pt x="1208" y="308"/>
                    <a:pt x="1202" y="304"/>
                    <a:pt x="1198" y="296"/>
                  </a:cubicBezTo>
                  <a:cubicBezTo>
                    <a:pt x="1193" y="287"/>
                    <a:pt x="1196" y="276"/>
                    <a:pt x="1202" y="260"/>
                  </a:cubicBezTo>
                  <a:cubicBezTo>
                    <a:pt x="1204" y="256"/>
                    <a:pt x="1205" y="252"/>
                    <a:pt x="1205" y="250"/>
                  </a:cubicBezTo>
                  <a:cubicBezTo>
                    <a:pt x="1205" y="239"/>
                    <a:pt x="1199" y="237"/>
                    <a:pt x="1197" y="236"/>
                  </a:cubicBezTo>
                  <a:cubicBezTo>
                    <a:pt x="1187" y="233"/>
                    <a:pt x="1169" y="240"/>
                    <a:pt x="1161" y="251"/>
                  </a:cubicBezTo>
                  <a:cubicBezTo>
                    <a:pt x="1146" y="271"/>
                    <a:pt x="1148" y="286"/>
                    <a:pt x="1152" y="308"/>
                  </a:cubicBezTo>
                  <a:cubicBezTo>
                    <a:pt x="1154" y="318"/>
                    <a:pt x="1156" y="328"/>
                    <a:pt x="1156" y="340"/>
                  </a:cubicBezTo>
                  <a:cubicBezTo>
                    <a:pt x="1157" y="356"/>
                    <a:pt x="1151" y="384"/>
                    <a:pt x="1132" y="393"/>
                  </a:cubicBezTo>
                  <a:cubicBezTo>
                    <a:pt x="1125" y="396"/>
                    <a:pt x="1112" y="400"/>
                    <a:pt x="1096" y="386"/>
                  </a:cubicBezTo>
                  <a:cubicBezTo>
                    <a:pt x="1076" y="369"/>
                    <a:pt x="1076" y="331"/>
                    <a:pt x="1079" y="295"/>
                  </a:cubicBezTo>
                  <a:cubicBezTo>
                    <a:pt x="1079" y="291"/>
                    <a:pt x="1079" y="288"/>
                    <a:pt x="1079" y="285"/>
                  </a:cubicBezTo>
                  <a:cubicBezTo>
                    <a:pt x="1079" y="280"/>
                    <a:pt x="1079" y="280"/>
                    <a:pt x="1079" y="280"/>
                  </a:cubicBezTo>
                  <a:cubicBezTo>
                    <a:pt x="1080" y="255"/>
                    <a:pt x="1081" y="221"/>
                    <a:pt x="1108" y="201"/>
                  </a:cubicBezTo>
                  <a:cubicBezTo>
                    <a:pt x="1115" y="196"/>
                    <a:pt x="1128" y="191"/>
                    <a:pt x="1150" y="182"/>
                  </a:cubicBezTo>
                  <a:cubicBezTo>
                    <a:pt x="1153" y="181"/>
                    <a:pt x="1157" y="180"/>
                    <a:pt x="1160" y="178"/>
                  </a:cubicBezTo>
                  <a:cubicBezTo>
                    <a:pt x="1154" y="175"/>
                    <a:pt x="1147" y="173"/>
                    <a:pt x="1144" y="173"/>
                  </a:cubicBezTo>
                  <a:cubicBezTo>
                    <a:pt x="1143" y="173"/>
                    <a:pt x="1137" y="178"/>
                    <a:pt x="1133" y="180"/>
                  </a:cubicBezTo>
                  <a:cubicBezTo>
                    <a:pt x="1125" y="187"/>
                    <a:pt x="1116" y="194"/>
                    <a:pt x="1104" y="195"/>
                  </a:cubicBezTo>
                  <a:cubicBezTo>
                    <a:pt x="1085" y="196"/>
                    <a:pt x="1072" y="194"/>
                    <a:pt x="1065" y="179"/>
                  </a:cubicBezTo>
                  <a:cubicBezTo>
                    <a:pt x="1065" y="178"/>
                    <a:pt x="1064" y="178"/>
                    <a:pt x="1064" y="178"/>
                  </a:cubicBezTo>
                  <a:cubicBezTo>
                    <a:pt x="1063" y="178"/>
                    <a:pt x="1063" y="179"/>
                    <a:pt x="1063" y="179"/>
                  </a:cubicBezTo>
                  <a:cubicBezTo>
                    <a:pt x="1059" y="183"/>
                    <a:pt x="1053" y="189"/>
                    <a:pt x="1043" y="196"/>
                  </a:cubicBezTo>
                  <a:cubicBezTo>
                    <a:pt x="1036" y="200"/>
                    <a:pt x="1036" y="200"/>
                    <a:pt x="1036" y="200"/>
                  </a:cubicBezTo>
                  <a:cubicBezTo>
                    <a:pt x="1018" y="211"/>
                    <a:pt x="1010" y="212"/>
                    <a:pt x="988" y="200"/>
                  </a:cubicBezTo>
                  <a:cubicBezTo>
                    <a:pt x="986" y="198"/>
                    <a:pt x="983" y="198"/>
                    <a:pt x="981" y="197"/>
                  </a:cubicBezTo>
                  <a:cubicBezTo>
                    <a:pt x="977" y="196"/>
                    <a:pt x="969" y="194"/>
                    <a:pt x="966" y="186"/>
                  </a:cubicBezTo>
                  <a:cubicBezTo>
                    <a:pt x="962" y="178"/>
                    <a:pt x="967" y="170"/>
                    <a:pt x="972" y="161"/>
                  </a:cubicBezTo>
                  <a:cubicBezTo>
                    <a:pt x="975" y="156"/>
                    <a:pt x="979" y="152"/>
                    <a:pt x="984" y="149"/>
                  </a:cubicBezTo>
                  <a:cubicBezTo>
                    <a:pt x="973" y="147"/>
                    <a:pt x="962" y="145"/>
                    <a:pt x="952" y="142"/>
                  </a:cubicBezTo>
                  <a:cubicBezTo>
                    <a:pt x="944" y="140"/>
                    <a:pt x="936" y="138"/>
                    <a:pt x="927" y="137"/>
                  </a:cubicBezTo>
                  <a:cubicBezTo>
                    <a:pt x="922" y="136"/>
                    <a:pt x="919" y="136"/>
                    <a:pt x="915" y="135"/>
                  </a:cubicBezTo>
                  <a:cubicBezTo>
                    <a:pt x="908" y="135"/>
                    <a:pt x="899" y="134"/>
                    <a:pt x="888" y="128"/>
                  </a:cubicBezTo>
                  <a:cubicBezTo>
                    <a:pt x="882" y="125"/>
                    <a:pt x="879" y="119"/>
                    <a:pt x="876" y="115"/>
                  </a:cubicBezTo>
                  <a:cubicBezTo>
                    <a:pt x="874" y="116"/>
                    <a:pt x="872" y="117"/>
                    <a:pt x="871" y="117"/>
                  </a:cubicBezTo>
                  <a:cubicBezTo>
                    <a:pt x="865" y="119"/>
                    <a:pt x="860" y="121"/>
                    <a:pt x="856" y="122"/>
                  </a:cubicBezTo>
                  <a:cubicBezTo>
                    <a:pt x="829" y="128"/>
                    <a:pt x="798" y="125"/>
                    <a:pt x="769" y="123"/>
                  </a:cubicBezTo>
                  <a:cubicBezTo>
                    <a:pt x="758" y="122"/>
                    <a:pt x="748" y="121"/>
                    <a:pt x="738" y="121"/>
                  </a:cubicBezTo>
                  <a:cubicBezTo>
                    <a:pt x="576" y="114"/>
                    <a:pt x="436" y="99"/>
                    <a:pt x="310" y="73"/>
                  </a:cubicBezTo>
                  <a:cubicBezTo>
                    <a:pt x="275" y="65"/>
                    <a:pt x="241" y="58"/>
                    <a:pt x="209" y="49"/>
                  </a:cubicBezTo>
                  <a:cubicBezTo>
                    <a:pt x="203" y="48"/>
                    <a:pt x="196" y="45"/>
                    <a:pt x="187" y="42"/>
                  </a:cubicBezTo>
                  <a:cubicBezTo>
                    <a:pt x="177" y="38"/>
                    <a:pt x="157" y="30"/>
                    <a:pt x="150" y="31"/>
                  </a:cubicBezTo>
                  <a:cubicBezTo>
                    <a:pt x="147" y="32"/>
                    <a:pt x="144" y="35"/>
                    <a:pt x="139" y="38"/>
                  </a:cubicBezTo>
                  <a:cubicBezTo>
                    <a:pt x="134" y="42"/>
                    <a:pt x="128" y="47"/>
                    <a:pt x="119" y="50"/>
                  </a:cubicBezTo>
                  <a:cubicBezTo>
                    <a:pt x="113" y="52"/>
                    <a:pt x="107" y="50"/>
                    <a:pt x="102" y="48"/>
                  </a:cubicBezTo>
                  <a:cubicBezTo>
                    <a:pt x="103" y="50"/>
                    <a:pt x="103" y="53"/>
                    <a:pt x="103" y="55"/>
                  </a:cubicBezTo>
                  <a:cubicBezTo>
                    <a:pt x="104" y="59"/>
                    <a:pt x="104" y="62"/>
                    <a:pt x="104" y="65"/>
                  </a:cubicBezTo>
                  <a:cubicBezTo>
                    <a:pt x="107" y="133"/>
                    <a:pt x="84" y="175"/>
                    <a:pt x="57" y="224"/>
                  </a:cubicBezTo>
                  <a:cubicBezTo>
                    <a:pt x="38" y="260"/>
                    <a:pt x="28" y="315"/>
                    <a:pt x="31" y="374"/>
                  </a:cubicBezTo>
                  <a:cubicBezTo>
                    <a:pt x="32" y="394"/>
                    <a:pt x="36" y="407"/>
                    <a:pt x="42" y="424"/>
                  </a:cubicBezTo>
                  <a:cubicBezTo>
                    <a:pt x="44" y="430"/>
                    <a:pt x="46" y="437"/>
                    <a:pt x="49" y="445"/>
                  </a:cubicBezTo>
                  <a:cubicBezTo>
                    <a:pt x="52" y="456"/>
                    <a:pt x="53" y="468"/>
                    <a:pt x="54" y="480"/>
                  </a:cubicBezTo>
                  <a:cubicBezTo>
                    <a:pt x="54" y="488"/>
                    <a:pt x="55" y="496"/>
                    <a:pt x="56" y="502"/>
                  </a:cubicBezTo>
                  <a:cubicBezTo>
                    <a:pt x="59" y="512"/>
                    <a:pt x="59" y="512"/>
                    <a:pt x="59" y="512"/>
                  </a:cubicBezTo>
                  <a:cubicBezTo>
                    <a:pt x="64" y="532"/>
                    <a:pt x="70" y="557"/>
                    <a:pt x="78" y="574"/>
                  </a:cubicBezTo>
                  <a:cubicBezTo>
                    <a:pt x="83" y="585"/>
                    <a:pt x="93" y="590"/>
                    <a:pt x="105" y="598"/>
                  </a:cubicBezTo>
                  <a:cubicBezTo>
                    <a:pt x="112" y="602"/>
                    <a:pt x="120" y="607"/>
                    <a:pt x="128" y="613"/>
                  </a:cubicBezTo>
                  <a:cubicBezTo>
                    <a:pt x="137" y="621"/>
                    <a:pt x="154" y="637"/>
                    <a:pt x="164" y="655"/>
                  </a:cubicBezTo>
                  <a:cubicBezTo>
                    <a:pt x="167" y="660"/>
                    <a:pt x="167" y="666"/>
                    <a:pt x="168" y="671"/>
                  </a:cubicBezTo>
                  <a:cubicBezTo>
                    <a:pt x="169" y="674"/>
                    <a:pt x="169" y="678"/>
                    <a:pt x="170" y="679"/>
                  </a:cubicBezTo>
                  <a:cubicBezTo>
                    <a:pt x="174" y="683"/>
                    <a:pt x="179" y="684"/>
                    <a:pt x="191" y="683"/>
                  </a:cubicBezTo>
                  <a:cubicBezTo>
                    <a:pt x="199" y="682"/>
                    <a:pt x="208" y="682"/>
                    <a:pt x="217" y="685"/>
                  </a:cubicBezTo>
                  <a:cubicBezTo>
                    <a:pt x="241" y="691"/>
                    <a:pt x="263" y="707"/>
                    <a:pt x="285" y="722"/>
                  </a:cubicBezTo>
                  <a:cubicBezTo>
                    <a:pt x="303" y="735"/>
                    <a:pt x="323" y="748"/>
                    <a:pt x="342" y="755"/>
                  </a:cubicBezTo>
                  <a:cubicBezTo>
                    <a:pt x="368" y="765"/>
                    <a:pt x="397" y="771"/>
                    <a:pt x="419" y="772"/>
                  </a:cubicBezTo>
                  <a:cubicBezTo>
                    <a:pt x="429" y="772"/>
                    <a:pt x="433" y="770"/>
                    <a:pt x="439" y="766"/>
                  </a:cubicBezTo>
                  <a:cubicBezTo>
                    <a:pt x="445" y="763"/>
                    <a:pt x="451" y="760"/>
                    <a:pt x="460" y="758"/>
                  </a:cubicBezTo>
                  <a:cubicBezTo>
                    <a:pt x="498" y="749"/>
                    <a:pt x="523" y="776"/>
                    <a:pt x="541" y="795"/>
                  </a:cubicBezTo>
                  <a:cubicBezTo>
                    <a:pt x="546" y="800"/>
                    <a:pt x="546" y="800"/>
                    <a:pt x="546" y="800"/>
                  </a:cubicBezTo>
                  <a:cubicBezTo>
                    <a:pt x="557" y="811"/>
                    <a:pt x="564" y="824"/>
                    <a:pt x="570" y="838"/>
                  </a:cubicBezTo>
                  <a:cubicBezTo>
                    <a:pt x="578" y="852"/>
                    <a:pt x="585" y="865"/>
                    <a:pt x="595" y="872"/>
                  </a:cubicBezTo>
                  <a:cubicBezTo>
                    <a:pt x="600" y="876"/>
                    <a:pt x="603" y="877"/>
                    <a:pt x="604" y="878"/>
                  </a:cubicBezTo>
                  <a:cubicBezTo>
                    <a:pt x="605" y="877"/>
                    <a:pt x="606" y="876"/>
                    <a:pt x="607" y="875"/>
                  </a:cubicBezTo>
                  <a:cubicBezTo>
                    <a:pt x="611" y="871"/>
                    <a:pt x="616" y="865"/>
                    <a:pt x="625" y="860"/>
                  </a:cubicBezTo>
                  <a:cubicBezTo>
                    <a:pt x="638" y="851"/>
                    <a:pt x="652" y="848"/>
                    <a:pt x="666" y="851"/>
                  </a:cubicBezTo>
                  <a:cubicBezTo>
                    <a:pt x="689" y="856"/>
                    <a:pt x="706" y="876"/>
                    <a:pt x="715" y="892"/>
                  </a:cubicBezTo>
                  <a:cubicBezTo>
                    <a:pt x="723" y="905"/>
                    <a:pt x="727" y="919"/>
                    <a:pt x="732" y="933"/>
                  </a:cubicBezTo>
                  <a:cubicBezTo>
                    <a:pt x="735" y="947"/>
                    <a:pt x="739" y="959"/>
                    <a:pt x="745" y="969"/>
                  </a:cubicBezTo>
                  <a:cubicBezTo>
                    <a:pt x="751" y="977"/>
                    <a:pt x="761" y="985"/>
                    <a:pt x="771" y="993"/>
                  </a:cubicBezTo>
                  <a:cubicBezTo>
                    <a:pt x="778" y="998"/>
                    <a:pt x="785" y="1004"/>
                    <a:pt x="791" y="1010"/>
                  </a:cubicBezTo>
                  <a:moveTo>
                    <a:pt x="804" y="1047"/>
                  </a:moveTo>
                  <a:cubicBezTo>
                    <a:pt x="795" y="1047"/>
                    <a:pt x="783" y="1043"/>
                    <a:pt x="770" y="1031"/>
                  </a:cubicBezTo>
                  <a:cubicBezTo>
                    <a:pt x="770" y="1031"/>
                    <a:pt x="770" y="1031"/>
                    <a:pt x="770" y="1031"/>
                  </a:cubicBezTo>
                  <a:cubicBezTo>
                    <a:pt x="765" y="1026"/>
                    <a:pt x="759" y="1021"/>
                    <a:pt x="753" y="1016"/>
                  </a:cubicBezTo>
                  <a:cubicBezTo>
                    <a:pt x="741" y="1007"/>
                    <a:pt x="729" y="997"/>
                    <a:pt x="721" y="985"/>
                  </a:cubicBezTo>
                  <a:cubicBezTo>
                    <a:pt x="712" y="971"/>
                    <a:pt x="707" y="956"/>
                    <a:pt x="703" y="941"/>
                  </a:cubicBezTo>
                  <a:cubicBezTo>
                    <a:pt x="699" y="929"/>
                    <a:pt x="696" y="917"/>
                    <a:pt x="690" y="907"/>
                  </a:cubicBezTo>
                  <a:cubicBezTo>
                    <a:pt x="681" y="892"/>
                    <a:pt x="670" y="882"/>
                    <a:pt x="660" y="879"/>
                  </a:cubicBezTo>
                  <a:cubicBezTo>
                    <a:pt x="654" y="878"/>
                    <a:pt x="648" y="880"/>
                    <a:pt x="641" y="884"/>
                  </a:cubicBezTo>
                  <a:cubicBezTo>
                    <a:pt x="636" y="887"/>
                    <a:pt x="633" y="891"/>
                    <a:pt x="629" y="894"/>
                  </a:cubicBezTo>
                  <a:cubicBezTo>
                    <a:pt x="616" y="909"/>
                    <a:pt x="603" y="914"/>
                    <a:pt x="578" y="896"/>
                  </a:cubicBezTo>
                  <a:cubicBezTo>
                    <a:pt x="561" y="885"/>
                    <a:pt x="553" y="868"/>
                    <a:pt x="544" y="851"/>
                  </a:cubicBezTo>
                  <a:cubicBezTo>
                    <a:pt x="538" y="839"/>
                    <a:pt x="532" y="828"/>
                    <a:pt x="525" y="820"/>
                  </a:cubicBezTo>
                  <a:cubicBezTo>
                    <a:pt x="520" y="815"/>
                    <a:pt x="520" y="815"/>
                    <a:pt x="520" y="815"/>
                  </a:cubicBezTo>
                  <a:cubicBezTo>
                    <a:pt x="500" y="794"/>
                    <a:pt x="487" y="782"/>
                    <a:pt x="467" y="786"/>
                  </a:cubicBezTo>
                  <a:cubicBezTo>
                    <a:pt x="462" y="787"/>
                    <a:pt x="458" y="789"/>
                    <a:pt x="454" y="792"/>
                  </a:cubicBezTo>
                  <a:cubicBezTo>
                    <a:pt x="446" y="796"/>
                    <a:pt x="436" y="801"/>
                    <a:pt x="419" y="801"/>
                  </a:cubicBezTo>
                  <a:cubicBezTo>
                    <a:pt x="393" y="800"/>
                    <a:pt x="360" y="793"/>
                    <a:pt x="332" y="783"/>
                  </a:cubicBezTo>
                  <a:cubicBezTo>
                    <a:pt x="309" y="774"/>
                    <a:pt x="288" y="760"/>
                    <a:pt x="268" y="746"/>
                  </a:cubicBezTo>
                  <a:cubicBezTo>
                    <a:pt x="247" y="732"/>
                    <a:pt x="228" y="718"/>
                    <a:pt x="208" y="713"/>
                  </a:cubicBezTo>
                  <a:cubicBezTo>
                    <a:pt x="204" y="711"/>
                    <a:pt x="199" y="712"/>
                    <a:pt x="193" y="712"/>
                  </a:cubicBezTo>
                  <a:cubicBezTo>
                    <a:pt x="180" y="713"/>
                    <a:pt x="162" y="714"/>
                    <a:pt x="148" y="699"/>
                  </a:cubicBezTo>
                  <a:cubicBezTo>
                    <a:pt x="142" y="692"/>
                    <a:pt x="140" y="683"/>
                    <a:pt x="139" y="676"/>
                  </a:cubicBezTo>
                  <a:cubicBezTo>
                    <a:pt x="139" y="673"/>
                    <a:pt x="138" y="670"/>
                    <a:pt x="137" y="668"/>
                  </a:cubicBezTo>
                  <a:cubicBezTo>
                    <a:pt x="132" y="659"/>
                    <a:pt x="122" y="647"/>
                    <a:pt x="108" y="635"/>
                  </a:cubicBezTo>
                  <a:cubicBezTo>
                    <a:pt x="103" y="631"/>
                    <a:pt x="96" y="627"/>
                    <a:pt x="90" y="623"/>
                  </a:cubicBezTo>
                  <a:cubicBezTo>
                    <a:pt x="76" y="614"/>
                    <a:pt x="60" y="605"/>
                    <a:pt x="51" y="586"/>
                  </a:cubicBezTo>
                  <a:cubicBezTo>
                    <a:pt x="42" y="567"/>
                    <a:pt x="36" y="541"/>
                    <a:pt x="30" y="519"/>
                  </a:cubicBezTo>
                  <a:cubicBezTo>
                    <a:pt x="28" y="510"/>
                    <a:pt x="28" y="510"/>
                    <a:pt x="28" y="510"/>
                  </a:cubicBezTo>
                  <a:cubicBezTo>
                    <a:pt x="25" y="501"/>
                    <a:pt x="25" y="491"/>
                    <a:pt x="24" y="481"/>
                  </a:cubicBezTo>
                  <a:cubicBezTo>
                    <a:pt x="24" y="471"/>
                    <a:pt x="23" y="461"/>
                    <a:pt x="21" y="454"/>
                  </a:cubicBezTo>
                  <a:cubicBezTo>
                    <a:pt x="18" y="446"/>
                    <a:pt x="16" y="439"/>
                    <a:pt x="14" y="433"/>
                  </a:cubicBezTo>
                  <a:cubicBezTo>
                    <a:pt x="8" y="415"/>
                    <a:pt x="2" y="400"/>
                    <a:pt x="1" y="375"/>
                  </a:cubicBezTo>
                  <a:cubicBezTo>
                    <a:pt x="0" y="345"/>
                    <a:pt x="0" y="268"/>
                    <a:pt x="31" y="210"/>
                  </a:cubicBezTo>
                  <a:cubicBezTo>
                    <a:pt x="60" y="156"/>
                    <a:pt x="77" y="123"/>
                    <a:pt x="75" y="66"/>
                  </a:cubicBezTo>
                  <a:cubicBezTo>
                    <a:pt x="74" y="64"/>
                    <a:pt x="74" y="61"/>
                    <a:pt x="74" y="59"/>
                  </a:cubicBezTo>
                  <a:cubicBezTo>
                    <a:pt x="72" y="45"/>
                    <a:pt x="70" y="21"/>
                    <a:pt x="93" y="14"/>
                  </a:cubicBezTo>
                  <a:cubicBezTo>
                    <a:pt x="102" y="11"/>
                    <a:pt x="109" y="16"/>
                    <a:pt x="114" y="20"/>
                  </a:cubicBezTo>
                  <a:cubicBezTo>
                    <a:pt x="116" y="19"/>
                    <a:pt x="119" y="17"/>
                    <a:pt x="121" y="15"/>
                  </a:cubicBezTo>
                  <a:cubicBezTo>
                    <a:pt x="127" y="10"/>
                    <a:pt x="135" y="4"/>
                    <a:pt x="146" y="2"/>
                  </a:cubicBezTo>
                  <a:cubicBezTo>
                    <a:pt x="159" y="0"/>
                    <a:pt x="176" y="6"/>
                    <a:pt x="198" y="14"/>
                  </a:cubicBezTo>
                  <a:cubicBezTo>
                    <a:pt x="205" y="17"/>
                    <a:pt x="211" y="20"/>
                    <a:pt x="216" y="21"/>
                  </a:cubicBezTo>
                  <a:cubicBezTo>
                    <a:pt x="248" y="29"/>
                    <a:pt x="282" y="37"/>
                    <a:pt x="316" y="44"/>
                  </a:cubicBezTo>
                  <a:cubicBezTo>
                    <a:pt x="440" y="69"/>
                    <a:pt x="579" y="85"/>
                    <a:pt x="740" y="91"/>
                  </a:cubicBezTo>
                  <a:cubicBezTo>
                    <a:pt x="750" y="92"/>
                    <a:pt x="760" y="93"/>
                    <a:pt x="771" y="93"/>
                  </a:cubicBezTo>
                  <a:cubicBezTo>
                    <a:pt x="799" y="96"/>
                    <a:pt x="827" y="98"/>
                    <a:pt x="850" y="93"/>
                  </a:cubicBezTo>
                  <a:cubicBezTo>
                    <a:pt x="853" y="93"/>
                    <a:pt x="856" y="91"/>
                    <a:pt x="860" y="90"/>
                  </a:cubicBezTo>
                  <a:cubicBezTo>
                    <a:pt x="870" y="86"/>
                    <a:pt x="879" y="82"/>
                    <a:pt x="887" y="85"/>
                  </a:cubicBezTo>
                  <a:cubicBezTo>
                    <a:pt x="895" y="88"/>
                    <a:pt x="899" y="94"/>
                    <a:pt x="902" y="100"/>
                  </a:cubicBezTo>
                  <a:cubicBezTo>
                    <a:pt x="903" y="101"/>
                    <a:pt x="903" y="102"/>
                    <a:pt x="904" y="103"/>
                  </a:cubicBezTo>
                  <a:cubicBezTo>
                    <a:pt x="908" y="106"/>
                    <a:pt x="911" y="106"/>
                    <a:pt x="917" y="106"/>
                  </a:cubicBezTo>
                  <a:cubicBezTo>
                    <a:pt x="922" y="106"/>
                    <a:pt x="927" y="107"/>
                    <a:pt x="933" y="108"/>
                  </a:cubicBezTo>
                  <a:cubicBezTo>
                    <a:pt x="942" y="110"/>
                    <a:pt x="950" y="112"/>
                    <a:pt x="959" y="114"/>
                  </a:cubicBezTo>
                  <a:cubicBezTo>
                    <a:pt x="972" y="117"/>
                    <a:pt x="984" y="120"/>
                    <a:pt x="998" y="121"/>
                  </a:cubicBezTo>
                  <a:cubicBezTo>
                    <a:pt x="1026" y="125"/>
                    <a:pt x="1041" y="127"/>
                    <a:pt x="1043" y="141"/>
                  </a:cubicBezTo>
                  <a:cubicBezTo>
                    <a:pt x="1044" y="155"/>
                    <a:pt x="1032" y="159"/>
                    <a:pt x="1021" y="163"/>
                  </a:cubicBezTo>
                  <a:cubicBezTo>
                    <a:pt x="1016" y="165"/>
                    <a:pt x="1006" y="169"/>
                    <a:pt x="1001" y="173"/>
                  </a:cubicBezTo>
                  <a:cubicBezTo>
                    <a:pt x="1001" y="173"/>
                    <a:pt x="1002" y="174"/>
                    <a:pt x="1003" y="174"/>
                  </a:cubicBezTo>
                  <a:cubicBezTo>
                    <a:pt x="1010" y="178"/>
                    <a:pt x="1013" y="179"/>
                    <a:pt x="1013" y="179"/>
                  </a:cubicBezTo>
                  <a:cubicBezTo>
                    <a:pt x="1014" y="179"/>
                    <a:pt x="1017" y="177"/>
                    <a:pt x="1021" y="175"/>
                  </a:cubicBezTo>
                  <a:cubicBezTo>
                    <a:pt x="1027" y="170"/>
                    <a:pt x="1027" y="170"/>
                    <a:pt x="1027" y="170"/>
                  </a:cubicBezTo>
                  <a:cubicBezTo>
                    <a:pt x="1034" y="167"/>
                    <a:pt x="1038" y="163"/>
                    <a:pt x="1041" y="159"/>
                  </a:cubicBezTo>
                  <a:cubicBezTo>
                    <a:pt x="1046" y="153"/>
                    <a:pt x="1055" y="144"/>
                    <a:pt x="1074" y="150"/>
                  </a:cubicBezTo>
                  <a:cubicBezTo>
                    <a:pt x="1086" y="154"/>
                    <a:pt x="1090" y="161"/>
                    <a:pt x="1092" y="165"/>
                  </a:cubicBezTo>
                  <a:cubicBezTo>
                    <a:pt x="1094" y="166"/>
                    <a:pt x="1097" y="166"/>
                    <a:pt x="1102" y="165"/>
                  </a:cubicBezTo>
                  <a:cubicBezTo>
                    <a:pt x="1105" y="165"/>
                    <a:pt x="1111" y="160"/>
                    <a:pt x="1115" y="157"/>
                  </a:cubicBezTo>
                  <a:cubicBezTo>
                    <a:pt x="1124" y="151"/>
                    <a:pt x="1134" y="143"/>
                    <a:pt x="1146" y="143"/>
                  </a:cubicBezTo>
                  <a:cubicBezTo>
                    <a:pt x="1155" y="144"/>
                    <a:pt x="1192" y="157"/>
                    <a:pt x="1201" y="170"/>
                  </a:cubicBezTo>
                  <a:cubicBezTo>
                    <a:pt x="1204" y="175"/>
                    <a:pt x="1205" y="181"/>
                    <a:pt x="1203" y="186"/>
                  </a:cubicBezTo>
                  <a:cubicBezTo>
                    <a:pt x="1199" y="194"/>
                    <a:pt x="1193" y="197"/>
                    <a:pt x="1161" y="210"/>
                  </a:cubicBezTo>
                  <a:cubicBezTo>
                    <a:pt x="1149" y="214"/>
                    <a:pt x="1130" y="222"/>
                    <a:pt x="1126" y="225"/>
                  </a:cubicBezTo>
                  <a:cubicBezTo>
                    <a:pt x="1110" y="236"/>
                    <a:pt x="1110" y="259"/>
                    <a:pt x="1109" y="281"/>
                  </a:cubicBezTo>
                  <a:cubicBezTo>
                    <a:pt x="1109" y="287"/>
                    <a:pt x="1109" y="287"/>
                    <a:pt x="1109" y="287"/>
                  </a:cubicBezTo>
                  <a:cubicBezTo>
                    <a:pt x="1109" y="289"/>
                    <a:pt x="1108" y="293"/>
                    <a:pt x="1108" y="296"/>
                  </a:cubicBezTo>
                  <a:cubicBezTo>
                    <a:pt x="1107" y="312"/>
                    <a:pt x="1105" y="355"/>
                    <a:pt x="1115" y="364"/>
                  </a:cubicBezTo>
                  <a:cubicBezTo>
                    <a:pt x="1118" y="366"/>
                    <a:pt x="1120" y="367"/>
                    <a:pt x="1120" y="367"/>
                  </a:cubicBezTo>
                  <a:cubicBezTo>
                    <a:pt x="1122" y="365"/>
                    <a:pt x="1127" y="353"/>
                    <a:pt x="1127" y="341"/>
                  </a:cubicBezTo>
                  <a:cubicBezTo>
                    <a:pt x="1126" y="331"/>
                    <a:pt x="1125" y="322"/>
                    <a:pt x="1123" y="314"/>
                  </a:cubicBezTo>
                  <a:cubicBezTo>
                    <a:pt x="1119" y="289"/>
                    <a:pt x="1114" y="264"/>
                    <a:pt x="1137" y="234"/>
                  </a:cubicBezTo>
                  <a:cubicBezTo>
                    <a:pt x="1153" y="212"/>
                    <a:pt x="1184" y="201"/>
                    <a:pt x="1206" y="208"/>
                  </a:cubicBezTo>
                  <a:cubicBezTo>
                    <a:pt x="1224" y="214"/>
                    <a:pt x="1234" y="229"/>
                    <a:pt x="1235" y="251"/>
                  </a:cubicBezTo>
                  <a:cubicBezTo>
                    <a:pt x="1235" y="256"/>
                    <a:pt x="1233" y="260"/>
                    <a:pt x="1230" y="270"/>
                  </a:cubicBezTo>
                  <a:cubicBezTo>
                    <a:pt x="1230" y="271"/>
                    <a:pt x="1229" y="272"/>
                    <a:pt x="1228" y="274"/>
                  </a:cubicBezTo>
                  <a:cubicBezTo>
                    <a:pt x="1234" y="270"/>
                    <a:pt x="1242" y="267"/>
                    <a:pt x="1251" y="270"/>
                  </a:cubicBezTo>
                  <a:cubicBezTo>
                    <a:pt x="1280" y="280"/>
                    <a:pt x="1274" y="303"/>
                    <a:pt x="1269" y="324"/>
                  </a:cubicBezTo>
                  <a:cubicBezTo>
                    <a:pt x="1267" y="332"/>
                    <a:pt x="1267" y="332"/>
                    <a:pt x="1267" y="332"/>
                  </a:cubicBezTo>
                  <a:cubicBezTo>
                    <a:pt x="1264" y="344"/>
                    <a:pt x="1257" y="353"/>
                    <a:pt x="1252" y="361"/>
                  </a:cubicBezTo>
                  <a:cubicBezTo>
                    <a:pt x="1252" y="361"/>
                    <a:pt x="1251" y="362"/>
                    <a:pt x="1251" y="363"/>
                  </a:cubicBezTo>
                  <a:cubicBezTo>
                    <a:pt x="1252" y="363"/>
                    <a:pt x="1253" y="363"/>
                    <a:pt x="1254" y="363"/>
                  </a:cubicBezTo>
                  <a:cubicBezTo>
                    <a:pt x="1268" y="365"/>
                    <a:pt x="1287" y="352"/>
                    <a:pt x="1300" y="343"/>
                  </a:cubicBezTo>
                  <a:cubicBezTo>
                    <a:pt x="1309" y="335"/>
                    <a:pt x="1322" y="326"/>
                    <a:pt x="1327" y="316"/>
                  </a:cubicBezTo>
                  <a:cubicBezTo>
                    <a:pt x="1328" y="314"/>
                    <a:pt x="1328" y="309"/>
                    <a:pt x="1329" y="305"/>
                  </a:cubicBezTo>
                  <a:cubicBezTo>
                    <a:pt x="1330" y="296"/>
                    <a:pt x="1331" y="283"/>
                    <a:pt x="1342" y="274"/>
                  </a:cubicBezTo>
                  <a:cubicBezTo>
                    <a:pt x="1354" y="264"/>
                    <a:pt x="1368" y="264"/>
                    <a:pt x="1379" y="264"/>
                  </a:cubicBezTo>
                  <a:cubicBezTo>
                    <a:pt x="1385" y="264"/>
                    <a:pt x="1391" y="265"/>
                    <a:pt x="1394" y="263"/>
                  </a:cubicBezTo>
                  <a:cubicBezTo>
                    <a:pt x="1401" y="259"/>
                    <a:pt x="1404" y="251"/>
                    <a:pt x="1407" y="238"/>
                  </a:cubicBezTo>
                  <a:cubicBezTo>
                    <a:pt x="1411" y="223"/>
                    <a:pt x="1416" y="206"/>
                    <a:pt x="1431" y="193"/>
                  </a:cubicBezTo>
                  <a:cubicBezTo>
                    <a:pt x="1448" y="178"/>
                    <a:pt x="1466" y="175"/>
                    <a:pt x="1484" y="172"/>
                  </a:cubicBezTo>
                  <a:cubicBezTo>
                    <a:pt x="1490" y="171"/>
                    <a:pt x="1497" y="170"/>
                    <a:pt x="1503" y="168"/>
                  </a:cubicBezTo>
                  <a:cubicBezTo>
                    <a:pt x="1538" y="159"/>
                    <a:pt x="1539" y="147"/>
                    <a:pt x="1540" y="122"/>
                  </a:cubicBezTo>
                  <a:cubicBezTo>
                    <a:pt x="1540" y="104"/>
                    <a:pt x="1541" y="81"/>
                    <a:pt x="1559" y="60"/>
                  </a:cubicBezTo>
                  <a:cubicBezTo>
                    <a:pt x="1571" y="46"/>
                    <a:pt x="1584" y="40"/>
                    <a:pt x="1596" y="42"/>
                  </a:cubicBezTo>
                  <a:cubicBezTo>
                    <a:pt x="1619" y="45"/>
                    <a:pt x="1630" y="70"/>
                    <a:pt x="1641" y="92"/>
                  </a:cubicBezTo>
                  <a:cubicBezTo>
                    <a:pt x="1645" y="100"/>
                    <a:pt x="1649" y="110"/>
                    <a:pt x="1652" y="113"/>
                  </a:cubicBezTo>
                  <a:cubicBezTo>
                    <a:pt x="1654" y="116"/>
                    <a:pt x="1657" y="117"/>
                    <a:pt x="1660" y="119"/>
                  </a:cubicBezTo>
                  <a:cubicBezTo>
                    <a:pt x="1667" y="123"/>
                    <a:pt x="1680" y="130"/>
                    <a:pt x="1678" y="150"/>
                  </a:cubicBezTo>
                  <a:cubicBezTo>
                    <a:pt x="1676" y="169"/>
                    <a:pt x="1656" y="182"/>
                    <a:pt x="1638" y="194"/>
                  </a:cubicBezTo>
                  <a:cubicBezTo>
                    <a:pt x="1634" y="197"/>
                    <a:pt x="1629" y="200"/>
                    <a:pt x="1626" y="203"/>
                  </a:cubicBezTo>
                  <a:cubicBezTo>
                    <a:pt x="1608" y="219"/>
                    <a:pt x="1602" y="232"/>
                    <a:pt x="1605" y="250"/>
                  </a:cubicBezTo>
                  <a:cubicBezTo>
                    <a:pt x="1607" y="258"/>
                    <a:pt x="1608" y="260"/>
                    <a:pt x="1611" y="265"/>
                  </a:cubicBezTo>
                  <a:cubicBezTo>
                    <a:pt x="1611" y="265"/>
                    <a:pt x="1611" y="265"/>
                    <a:pt x="1611" y="265"/>
                  </a:cubicBezTo>
                  <a:cubicBezTo>
                    <a:pt x="1614" y="264"/>
                    <a:pt x="1617" y="264"/>
                    <a:pt x="1621" y="265"/>
                  </a:cubicBezTo>
                  <a:cubicBezTo>
                    <a:pt x="1625" y="267"/>
                    <a:pt x="1630" y="270"/>
                    <a:pt x="1633" y="278"/>
                  </a:cubicBezTo>
                  <a:cubicBezTo>
                    <a:pt x="1637" y="291"/>
                    <a:pt x="1632" y="294"/>
                    <a:pt x="1587" y="328"/>
                  </a:cubicBezTo>
                  <a:cubicBezTo>
                    <a:pt x="1568" y="342"/>
                    <a:pt x="1536" y="366"/>
                    <a:pt x="1531" y="372"/>
                  </a:cubicBezTo>
                  <a:cubicBezTo>
                    <a:pt x="1508" y="412"/>
                    <a:pt x="1502" y="496"/>
                    <a:pt x="1512" y="538"/>
                  </a:cubicBezTo>
                  <a:cubicBezTo>
                    <a:pt x="1524" y="587"/>
                    <a:pt x="1492" y="619"/>
                    <a:pt x="1465" y="645"/>
                  </a:cubicBezTo>
                  <a:cubicBezTo>
                    <a:pt x="1446" y="664"/>
                    <a:pt x="1433" y="681"/>
                    <a:pt x="1417" y="702"/>
                  </a:cubicBezTo>
                  <a:cubicBezTo>
                    <a:pt x="1412" y="708"/>
                    <a:pt x="1412" y="708"/>
                    <a:pt x="1412" y="708"/>
                  </a:cubicBezTo>
                  <a:cubicBezTo>
                    <a:pt x="1407" y="716"/>
                    <a:pt x="1400" y="722"/>
                    <a:pt x="1394" y="728"/>
                  </a:cubicBezTo>
                  <a:cubicBezTo>
                    <a:pt x="1385" y="735"/>
                    <a:pt x="1377" y="743"/>
                    <a:pt x="1374" y="751"/>
                  </a:cubicBezTo>
                  <a:cubicBezTo>
                    <a:pt x="1360" y="784"/>
                    <a:pt x="1389" y="833"/>
                    <a:pt x="1413" y="872"/>
                  </a:cubicBezTo>
                  <a:cubicBezTo>
                    <a:pt x="1420" y="884"/>
                    <a:pt x="1427" y="895"/>
                    <a:pt x="1433" y="905"/>
                  </a:cubicBezTo>
                  <a:cubicBezTo>
                    <a:pt x="1446" y="930"/>
                    <a:pt x="1459" y="963"/>
                    <a:pt x="1444" y="994"/>
                  </a:cubicBezTo>
                  <a:cubicBezTo>
                    <a:pt x="1438" y="1006"/>
                    <a:pt x="1431" y="1018"/>
                    <a:pt x="1418" y="1020"/>
                  </a:cubicBezTo>
                  <a:cubicBezTo>
                    <a:pt x="1404" y="1022"/>
                    <a:pt x="1395" y="1012"/>
                    <a:pt x="1385" y="1002"/>
                  </a:cubicBezTo>
                  <a:cubicBezTo>
                    <a:pt x="1383" y="999"/>
                    <a:pt x="1380" y="996"/>
                    <a:pt x="1378" y="994"/>
                  </a:cubicBezTo>
                  <a:cubicBezTo>
                    <a:pt x="1374" y="990"/>
                    <a:pt x="1370" y="986"/>
                    <a:pt x="1365" y="982"/>
                  </a:cubicBezTo>
                  <a:cubicBezTo>
                    <a:pt x="1350" y="968"/>
                    <a:pt x="1332" y="951"/>
                    <a:pt x="1322" y="931"/>
                  </a:cubicBezTo>
                  <a:cubicBezTo>
                    <a:pt x="1316" y="918"/>
                    <a:pt x="1314" y="905"/>
                    <a:pt x="1313" y="895"/>
                  </a:cubicBezTo>
                  <a:cubicBezTo>
                    <a:pt x="1312" y="880"/>
                    <a:pt x="1311" y="870"/>
                    <a:pt x="1298" y="860"/>
                  </a:cubicBezTo>
                  <a:cubicBezTo>
                    <a:pt x="1284" y="850"/>
                    <a:pt x="1279" y="852"/>
                    <a:pt x="1268" y="857"/>
                  </a:cubicBezTo>
                  <a:cubicBezTo>
                    <a:pt x="1259" y="861"/>
                    <a:pt x="1247" y="866"/>
                    <a:pt x="1232" y="864"/>
                  </a:cubicBezTo>
                  <a:cubicBezTo>
                    <a:pt x="1221" y="863"/>
                    <a:pt x="1215" y="857"/>
                    <a:pt x="1210" y="852"/>
                  </a:cubicBezTo>
                  <a:cubicBezTo>
                    <a:pt x="1208" y="850"/>
                    <a:pt x="1206" y="848"/>
                    <a:pt x="1204" y="847"/>
                  </a:cubicBezTo>
                  <a:cubicBezTo>
                    <a:pt x="1198" y="845"/>
                    <a:pt x="1185" y="846"/>
                    <a:pt x="1176" y="846"/>
                  </a:cubicBezTo>
                  <a:cubicBezTo>
                    <a:pt x="1172" y="846"/>
                    <a:pt x="1169" y="847"/>
                    <a:pt x="1166" y="847"/>
                  </a:cubicBezTo>
                  <a:cubicBezTo>
                    <a:pt x="1163" y="847"/>
                    <a:pt x="1159" y="846"/>
                    <a:pt x="1154" y="846"/>
                  </a:cubicBezTo>
                  <a:cubicBezTo>
                    <a:pt x="1145" y="846"/>
                    <a:pt x="1118" y="845"/>
                    <a:pt x="1110" y="848"/>
                  </a:cubicBezTo>
                  <a:cubicBezTo>
                    <a:pt x="1108" y="855"/>
                    <a:pt x="1108" y="873"/>
                    <a:pt x="1111" y="877"/>
                  </a:cubicBezTo>
                  <a:cubicBezTo>
                    <a:pt x="1111" y="877"/>
                    <a:pt x="1109" y="875"/>
                    <a:pt x="1106" y="874"/>
                  </a:cubicBezTo>
                  <a:cubicBezTo>
                    <a:pt x="1099" y="903"/>
                    <a:pt x="1099" y="903"/>
                    <a:pt x="1099" y="903"/>
                  </a:cubicBezTo>
                  <a:cubicBezTo>
                    <a:pt x="1085" y="899"/>
                    <a:pt x="1071" y="899"/>
                    <a:pt x="1056" y="899"/>
                  </a:cubicBezTo>
                  <a:cubicBezTo>
                    <a:pt x="1040" y="899"/>
                    <a:pt x="1024" y="899"/>
                    <a:pt x="1005" y="895"/>
                  </a:cubicBezTo>
                  <a:cubicBezTo>
                    <a:pt x="995" y="892"/>
                    <a:pt x="995" y="892"/>
                    <a:pt x="995" y="892"/>
                  </a:cubicBezTo>
                  <a:cubicBezTo>
                    <a:pt x="978" y="888"/>
                    <a:pt x="956" y="882"/>
                    <a:pt x="941" y="885"/>
                  </a:cubicBezTo>
                  <a:cubicBezTo>
                    <a:pt x="931" y="888"/>
                    <a:pt x="922" y="895"/>
                    <a:pt x="912" y="903"/>
                  </a:cubicBezTo>
                  <a:cubicBezTo>
                    <a:pt x="906" y="908"/>
                    <a:pt x="900" y="913"/>
                    <a:pt x="893" y="917"/>
                  </a:cubicBezTo>
                  <a:cubicBezTo>
                    <a:pt x="881" y="925"/>
                    <a:pt x="881" y="925"/>
                    <a:pt x="881" y="925"/>
                  </a:cubicBezTo>
                  <a:cubicBezTo>
                    <a:pt x="846" y="947"/>
                    <a:pt x="846" y="947"/>
                    <a:pt x="846" y="992"/>
                  </a:cubicBezTo>
                  <a:cubicBezTo>
                    <a:pt x="846" y="1012"/>
                    <a:pt x="837" y="1036"/>
                    <a:pt x="817" y="1044"/>
                  </a:cubicBezTo>
                  <a:cubicBezTo>
                    <a:pt x="814" y="1046"/>
                    <a:pt x="809" y="1047"/>
                    <a:pt x="804" y="104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Text Box 21">
            <a:extLst>
              <a:ext uri="{FF2B5EF4-FFF2-40B4-BE49-F238E27FC236}">
                <a16:creationId xmlns="" xmlns:a16="http://schemas.microsoft.com/office/drawing/2014/main" id="{DA34E8A2-63D0-2F47-9C79-C6104744F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6043931"/>
            <a:ext cx="8547100" cy="24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 anchorCtr="0"/>
          <a:lstStyle>
            <a:lvl1pPr algn="l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37931725" indent="-37474525" algn="l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700" dirty="0">
                <a:solidFill>
                  <a:srgbClr val="002060"/>
                </a:solidFill>
              </a:rPr>
              <a:t>*Supplemental benefit for certain plans</a:t>
            </a:r>
          </a:p>
          <a:p>
            <a:r>
              <a:rPr lang="en-US" sz="700" dirty="0" smtClean="0">
                <a:solidFill>
                  <a:srgbClr val="002060"/>
                </a:solidFill>
              </a:rPr>
              <a:t>1. </a:t>
            </a:r>
            <a:r>
              <a:rPr lang="en-US" sz="700" dirty="0" err="1" smtClean="0">
                <a:solidFill>
                  <a:srgbClr val="002060"/>
                </a:solidFill>
              </a:rPr>
              <a:t>Gallucci</a:t>
            </a:r>
            <a:r>
              <a:rPr lang="en-US" sz="700" dirty="0" smtClean="0">
                <a:solidFill>
                  <a:srgbClr val="002060"/>
                </a:solidFill>
              </a:rPr>
              <a:t>, Gerard, Swartz, Wayne &amp; </a:t>
            </a:r>
            <a:r>
              <a:rPr lang="en-US" sz="700" dirty="0" err="1" smtClean="0">
                <a:solidFill>
                  <a:srgbClr val="002060"/>
                </a:solidFill>
              </a:rPr>
              <a:t>Hackerman</a:t>
            </a:r>
            <a:r>
              <a:rPr lang="en-US" sz="700" dirty="0" smtClean="0">
                <a:solidFill>
                  <a:srgbClr val="002060"/>
                </a:solidFill>
              </a:rPr>
              <a:t>, Florence (2005). Impact of the Wait for an Initial Appointment on the Rate of Kept Appointments at the Mental Health Center. </a:t>
            </a:r>
            <a:r>
              <a:rPr lang="en-US" sz="700" i="1" dirty="0" smtClean="0">
                <a:solidFill>
                  <a:srgbClr val="002060"/>
                </a:solidFill>
              </a:rPr>
              <a:t>Psychiatric Services</a:t>
            </a:r>
            <a:r>
              <a:rPr lang="en-US" sz="700" dirty="0" smtClean="0">
                <a:solidFill>
                  <a:srgbClr val="002060"/>
                </a:solidFill>
              </a:rPr>
              <a:t>, Vol. 56, No. 3, 344-346. 2. </a:t>
            </a:r>
            <a:r>
              <a:rPr lang="en-US" sz="700" dirty="0" err="1" smtClean="0">
                <a:solidFill>
                  <a:srgbClr val="002060"/>
                </a:solidFill>
              </a:rPr>
              <a:t>Pande</a:t>
            </a:r>
            <a:r>
              <a:rPr lang="en-US" sz="700" dirty="0" smtClean="0">
                <a:solidFill>
                  <a:srgbClr val="002060"/>
                </a:solidFill>
              </a:rPr>
              <a:t> R, Morris M, Peters A, </a:t>
            </a:r>
            <a:r>
              <a:rPr lang="en-US" sz="700" dirty="0" err="1" smtClean="0">
                <a:solidFill>
                  <a:srgbClr val="002060"/>
                </a:solidFill>
              </a:rPr>
              <a:t>Spettell</a:t>
            </a:r>
            <a:r>
              <a:rPr lang="en-US" sz="700" dirty="0" smtClean="0">
                <a:solidFill>
                  <a:srgbClr val="002060"/>
                </a:solidFill>
              </a:rPr>
              <a:t> C, </a:t>
            </a:r>
            <a:r>
              <a:rPr lang="en-US" sz="700" dirty="0" err="1" smtClean="0">
                <a:solidFill>
                  <a:srgbClr val="002060"/>
                </a:solidFill>
              </a:rPr>
              <a:t>Feifer</a:t>
            </a:r>
            <a:r>
              <a:rPr lang="en-US" sz="700" dirty="0" smtClean="0">
                <a:solidFill>
                  <a:srgbClr val="002060"/>
                </a:solidFill>
              </a:rPr>
              <a:t> R and Gillis W. Leveraging Remote Behavior Health Interventions to Improve Medical Outcomes and Reduce Costs. </a:t>
            </a:r>
            <a:r>
              <a:rPr lang="en-US" sz="700" i="1" dirty="0" smtClean="0">
                <a:solidFill>
                  <a:srgbClr val="002060"/>
                </a:solidFill>
              </a:rPr>
              <a:t>Am J </a:t>
            </a:r>
            <a:r>
              <a:rPr lang="en-US" sz="700" i="1" dirty="0" err="1" smtClean="0">
                <a:solidFill>
                  <a:srgbClr val="002060"/>
                </a:solidFill>
              </a:rPr>
              <a:t>Manag</a:t>
            </a:r>
            <a:r>
              <a:rPr lang="en-US" sz="700" i="1" dirty="0" smtClean="0">
                <a:solidFill>
                  <a:srgbClr val="002060"/>
                </a:solidFill>
              </a:rPr>
              <a:t> Care</a:t>
            </a:r>
            <a:r>
              <a:rPr lang="en-US" sz="700" dirty="0" smtClean="0">
                <a:solidFill>
                  <a:srgbClr val="002060"/>
                </a:solidFill>
              </a:rPr>
              <a:t>, 2015; 21(2).</a:t>
            </a:r>
            <a:endParaRPr lang="en-US" sz="700" dirty="0">
              <a:solidFill>
                <a:srgbClr val="002060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315533" y="1212076"/>
            <a:ext cx="8566530" cy="914400"/>
            <a:chOff x="315533" y="1212076"/>
            <a:chExt cx="8566530" cy="914400"/>
          </a:xfrm>
        </p:grpSpPr>
        <p:sp>
          <p:nvSpPr>
            <p:cNvPr id="78" name="Rectangle 77">
              <a:extLst>
                <a:ext uri="{FF2B5EF4-FFF2-40B4-BE49-F238E27FC236}">
                  <a16:creationId xmlns="" xmlns:a16="http://schemas.microsoft.com/office/drawing/2014/main" id="{C2066831-037B-4340-AD93-68E22C2CD104}"/>
                </a:ext>
              </a:extLst>
            </p:cNvPr>
            <p:cNvSpPr/>
            <p:nvPr/>
          </p:nvSpPr>
          <p:spPr>
            <a:xfrm>
              <a:off x="315533" y="1212076"/>
              <a:ext cx="913003" cy="914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Text Placeholder 5">
              <a:extLst>
                <a:ext uri="{FF2B5EF4-FFF2-40B4-BE49-F238E27FC236}">
                  <a16:creationId xmlns="" xmlns:a16="http://schemas.microsoft.com/office/drawing/2014/main" id="{CC054A8B-C7A5-E248-9C61-FFF33474A810}"/>
                </a:ext>
              </a:extLst>
            </p:cNvPr>
            <p:cNvSpPr txBox="1">
              <a:spLocks/>
            </p:cNvSpPr>
            <p:nvPr/>
          </p:nvSpPr>
          <p:spPr>
            <a:xfrm>
              <a:off x="1284843" y="1212076"/>
              <a:ext cx="7597220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lIns="182880" tIns="0" rIns="0" bIns="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>
                  <a:solidFill>
                    <a:srgbClr val="002060"/>
                  </a:solidFill>
                </a:rPr>
                <a:t>Make it possible for people to get convenient care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228C862B-2F0B-CF4A-8A86-311B65AD1C58}"/>
              </a:ext>
            </a:extLst>
          </p:cNvPr>
          <p:cNvGrpSpPr/>
          <p:nvPr/>
        </p:nvGrpSpPr>
        <p:grpSpPr>
          <a:xfrm>
            <a:off x="600162" y="1422666"/>
            <a:ext cx="306032" cy="471448"/>
            <a:chOff x="2767013" y="2630488"/>
            <a:chExt cx="373062" cy="574675"/>
          </a:xfrm>
          <a:solidFill>
            <a:schemeClr val="bg1"/>
          </a:solidFill>
        </p:grpSpPr>
        <p:sp>
          <p:nvSpPr>
            <p:cNvPr id="81" name="Freeform 25">
              <a:extLst>
                <a:ext uri="{FF2B5EF4-FFF2-40B4-BE49-F238E27FC236}">
                  <a16:creationId xmlns="" xmlns:a16="http://schemas.microsoft.com/office/drawing/2014/main" id="{3AB3F2CC-F6C2-374A-B8CD-C84A0EF37A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5275" y="2630488"/>
              <a:ext cx="304800" cy="574675"/>
            </a:xfrm>
            <a:custGeom>
              <a:avLst/>
              <a:gdLst>
                <a:gd name="T0" fmla="*/ 344 w 432"/>
                <a:gd name="T1" fmla="*/ 371 h 815"/>
                <a:gd name="T2" fmla="*/ 304 w 432"/>
                <a:gd name="T3" fmla="*/ 371 h 815"/>
                <a:gd name="T4" fmla="*/ 304 w 432"/>
                <a:gd name="T5" fmla="*/ 411 h 815"/>
                <a:gd name="T6" fmla="*/ 280 w 432"/>
                <a:gd name="T7" fmla="*/ 411 h 815"/>
                <a:gd name="T8" fmla="*/ 280 w 432"/>
                <a:gd name="T9" fmla="*/ 371 h 815"/>
                <a:gd name="T10" fmla="*/ 240 w 432"/>
                <a:gd name="T11" fmla="*/ 371 h 815"/>
                <a:gd name="T12" fmla="*/ 240 w 432"/>
                <a:gd name="T13" fmla="*/ 347 h 815"/>
                <a:gd name="T14" fmla="*/ 280 w 432"/>
                <a:gd name="T15" fmla="*/ 347 h 815"/>
                <a:gd name="T16" fmla="*/ 280 w 432"/>
                <a:gd name="T17" fmla="*/ 307 h 815"/>
                <a:gd name="T18" fmla="*/ 304 w 432"/>
                <a:gd name="T19" fmla="*/ 307 h 815"/>
                <a:gd name="T20" fmla="*/ 304 w 432"/>
                <a:gd name="T21" fmla="*/ 347 h 815"/>
                <a:gd name="T22" fmla="*/ 344 w 432"/>
                <a:gd name="T23" fmla="*/ 347 h 815"/>
                <a:gd name="T24" fmla="*/ 344 w 432"/>
                <a:gd name="T25" fmla="*/ 371 h 815"/>
                <a:gd name="T26" fmla="*/ 432 w 432"/>
                <a:gd name="T27" fmla="*/ 583 h 815"/>
                <a:gd name="T28" fmla="*/ 344 w 432"/>
                <a:gd name="T29" fmla="*/ 583 h 815"/>
                <a:gd name="T30" fmla="*/ 344 w 432"/>
                <a:gd name="T31" fmla="*/ 815 h 815"/>
                <a:gd name="T32" fmla="*/ 320 w 432"/>
                <a:gd name="T33" fmla="*/ 815 h 815"/>
                <a:gd name="T34" fmla="*/ 320 w 432"/>
                <a:gd name="T35" fmla="*/ 507 h 815"/>
                <a:gd name="T36" fmla="*/ 344 w 432"/>
                <a:gd name="T37" fmla="*/ 507 h 815"/>
                <a:gd name="T38" fmla="*/ 344 w 432"/>
                <a:gd name="T39" fmla="*/ 559 h 815"/>
                <a:gd name="T40" fmla="*/ 404 w 432"/>
                <a:gd name="T41" fmla="*/ 559 h 815"/>
                <a:gd name="T42" fmla="*/ 404 w 432"/>
                <a:gd name="T43" fmla="*/ 409 h 815"/>
                <a:gd name="T44" fmla="*/ 214 w 432"/>
                <a:gd name="T45" fmla="*/ 219 h 815"/>
                <a:gd name="T46" fmla="*/ 24 w 432"/>
                <a:gd name="T47" fmla="*/ 409 h 815"/>
                <a:gd name="T48" fmla="*/ 24 w 432"/>
                <a:gd name="T49" fmla="*/ 559 h 815"/>
                <a:gd name="T50" fmla="*/ 92 w 432"/>
                <a:gd name="T51" fmla="*/ 559 h 815"/>
                <a:gd name="T52" fmla="*/ 92 w 432"/>
                <a:gd name="T53" fmla="*/ 507 h 815"/>
                <a:gd name="T54" fmla="*/ 116 w 432"/>
                <a:gd name="T55" fmla="*/ 507 h 815"/>
                <a:gd name="T56" fmla="*/ 116 w 432"/>
                <a:gd name="T57" fmla="*/ 815 h 815"/>
                <a:gd name="T58" fmla="*/ 92 w 432"/>
                <a:gd name="T59" fmla="*/ 815 h 815"/>
                <a:gd name="T60" fmla="*/ 92 w 432"/>
                <a:gd name="T61" fmla="*/ 583 h 815"/>
                <a:gd name="T62" fmla="*/ 0 w 432"/>
                <a:gd name="T63" fmla="*/ 583 h 815"/>
                <a:gd name="T64" fmla="*/ 0 w 432"/>
                <a:gd name="T65" fmla="*/ 409 h 815"/>
                <a:gd name="T66" fmla="*/ 161 w 432"/>
                <a:gd name="T67" fmla="*/ 201 h 815"/>
                <a:gd name="T68" fmla="*/ 108 w 432"/>
                <a:gd name="T69" fmla="*/ 108 h 815"/>
                <a:gd name="T70" fmla="*/ 215 w 432"/>
                <a:gd name="T71" fmla="*/ 0 h 815"/>
                <a:gd name="T72" fmla="*/ 323 w 432"/>
                <a:gd name="T73" fmla="*/ 108 h 815"/>
                <a:gd name="T74" fmla="*/ 270 w 432"/>
                <a:gd name="T75" fmla="*/ 201 h 815"/>
                <a:gd name="T76" fmla="*/ 432 w 432"/>
                <a:gd name="T77" fmla="*/ 409 h 815"/>
                <a:gd name="T78" fmla="*/ 432 w 432"/>
                <a:gd name="T79" fmla="*/ 583 h 815"/>
                <a:gd name="T80" fmla="*/ 215 w 432"/>
                <a:gd name="T81" fmla="*/ 190 h 815"/>
                <a:gd name="T82" fmla="*/ 298 w 432"/>
                <a:gd name="T83" fmla="*/ 108 h 815"/>
                <a:gd name="T84" fmla="*/ 215 w 432"/>
                <a:gd name="T85" fmla="*/ 25 h 815"/>
                <a:gd name="T86" fmla="*/ 133 w 432"/>
                <a:gd name="T87" fmla="*/ 108 h 815"/>
                <a:gd name="T88" fmla="*/ 215 w 432"/>
                <a:gd name="T89" fmla="*/ 190 h 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2" h="815">
                  <a:moveTo>
                    <a:pt x="344" y="371"/>
                  </a:moveTo>
                  <a:cubicBezTo>
                    <a:pt x="304" y="371"/>
                    <a:pt x="304" y="371"/>
                    <a:pt x="304" y="371"/>
                  </a:cubicBezTo>
                  <a:cubicBezTo>
                    <a:pt x="304" y="411"/>
                    <a:pt x="304" y="411"/>
                    <a:pt x="304" y="411"/>
                  </a:cubicBezTo>
                  <a:cubicBezTo>
                    <a:pt x="280" y="411"/>
                    <a:pt x="280" y="411"/>
                    <a:pt x="280" y="411"/>
                  </a:cubicBezTo>
                  <a:cubicBezTo>
                    <a:pt x="280" y="371"/>
                    <a:pt x="280" y="371"/>
                    <a:pt x="280" y="371"/>
                  </a:cubicBezTo>
                  <a:cubicBezTo>
                    <a:pt x="240" y="371"/>
                    <a:pt x="240" y="371"/>
                    <a:pt x="240" y="371"/>
                  </a:cubicBezTo>
                  <a:cubicBezTo>
                    <a:pt x="240" y="347"/>
                    <a:pt x="240" y="347"/>
                    <a:pt x="240" y="347"/>
                  </a:cubicBezTo>
                  <a:cubicBezTo>
                    <a:pt x="280" y="347"/>
                    <a:pt x="280" y="347"/>
                    <a:pt x="280" y="347"/>
                  </a:cubicBezTo>
                  <a:cubicBezTo>
                    <a:pt x="280" y="307"/>
                    <a:pt x="280" y="307"/>
                    <a:pt x="280" y="307"/>
                  </a:cubicBezTo>
                  <a:cubicBezTo>
                    <a:pt x="304" y="307"/>
                    <a:pt x="304" y="307"/>
                    <a:pt x="304" y="307"/>
                  </a:cubicBezTo>
                  <a:cubicBezTo>
                    <a:pt x="304" y="347"/>
                    <a:pt x="304" y="347"/>
                    <a:pt x="304" y="347"/>
                  </a:cubicBezTo>
                  <a:cubicBezTo>
                    <a:pt x="344" y="347"/>
                    <a:pt x="344" y="347"/>
                    <a:pt x="344" y="347"/>
                  </a:cubicBezTo>
                  <a:lnTo>
                    <a:pt x="344" y="371"/>
                  </a:lnTo>
                  <a:close/>
                  <a:moveTo>
                    <a:pt x="432" y="583"/>
                  </a:moveTo>
                  <a:cubicBezTo>
                    <a:pt x="344" y="583"/>
                    <a:pt x="344" y="583"/>
                    <a:pt x="344" y="583"/>
                  </a:cubicBezTo>
                  <a:cubicBezTo>
                    <a:pt x="344" y="815"/>
                    <a:pt x="344" y="815"/>
                    <a:pt x="344" y="815"/>
                  </a:cubicBezTo>
                  <a:cubicBezTo>
                    <a:pt x="320" y="815"/>
                    <a:pt x="320" y="815"/>
                    <a:pt x="320" y="815"/>
                  </a:cubicBezTo>
                  <a:cubicBezTo>
                    <a:pt x="320" y="507"/>
                    <a:pt x="320" y="507"/>
                    <a:pt x="320" y="507"/>
                  </a:cubicBezTo>
                  <a:cubicBezTo>
                    <a:pt x="344" y="507"/>
                    <a:pt x="344" y="507"/>
                    <a:pt x="344" y="507"/>
                  </a:cubicBezTo>
                  <a:cubicBezTo>
                    <a:pt x="344" y="559"/>
                    <a:pt x="344" y="559"/>
                    <a:pt x="344" y="559"/>
                  </a:cubicBezTo>
                  <a:cubicBezTo>
                    <a:pt x="404" y="559"/>
                    <a:pt x="404" y="559"/>
                    <a:pt x="404" y="559"/>
                  </a:cubicBezTo>
                  <a:cubicBezTo>
                    <a:pt x="404" y="409"/>
                    <a:pt x="404" y="409"/>
                    <a:pt x="404" y="409"/>
                  </a:cubicBezTo>
                  <a:cubicBezTo>
                    <a:pt x="404" y="304"/>
                    <a:pt x="319" y="219"/>
                    <a:pt x="214" y="219"/>
                  </a:cubicBezTo>
                  <a:cubicBezTo>
                    <a:pt x="109" y="219"/>
                    <a:pt x="24" y="304"/>
                    <a:pt x="24" y="409"/>
                  </a:cubicBezTo>
                  <a:cubicBezTo>
                    <a:pt x="24" y="559"/>
                    <a:pt x="24" y="559"/>
                    <a:pt x="24" y="559"/>
                  </a:cubicBezTo>
                  <a:cubicBezTo>
                    <a:pt x="92" y="559"/>
                    <a:pt x="92" y="559"/>
                    <a:pt x="92" y="559"/>
                  </a:cubicBezTo>
                  <a:cubicBezTo>
                    <a:pt x="92" y="507"/>
                    <a:pt x="92" y="507"/>
                    <a:pt x="92" y="507"/>
                  </a:cubicBezTo>
                  <a:cubicBezTo>
                    <a:pt x="116" y="507"/>
                    <a:pt x="116" y="507"/>
                    <a:pt x="116" y="507"/>
                  </a:cubicBezTo>
                  <a:cubicBezTo>
                    <a:pt x="116" y="815"/>
                    <a:pt x="116" y="815"/>
                    <a:pt x="116" y="815"/>
                  </a:cubicBezTo>
                  <a:cubicBezTo>
                    <a:pt x="92" y="815"/>
                    <a:pt x="92" y="815"/>
                    <a:pt x="92" y="815"/>
                  </a:cubicBezTo>
                  <a:cubicBezTo>
                    <a:pt x="92" y="583"/>
                    <a:pt x="92" y="583"/>
                    <a:pt x="92" y="583"/>
                  </a:cubicBezTo>
                  <a:cubicBezTo>
                    <a:pt x="0" y="583"/>
                    <a:pt x="0" y="583"/>
                    <a:pt x="0" y="583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0" y="309"/>
                    <a:pt x="68" y="225"/>
                    <a:pt x="161" y="201"/>
                  </a:cubicBezTo>
                  <a:cubicBezTo>
                    <a:pt x="129" y="182"/>
                    <a:pt x="108" y="147"/>
                    <a:pt x="108" y="108"/>
                  </a:cubicBezTo>
                  <a:cubicBezTo>
                    <a:pt x="108" y="48"/>
                    <a:pt x="156" y="0"/>
                    <a:pt x="215" y="0"/>
                  </a:cubicBezTo>
                  <a:cubicBezTo>
                    <a:pt x="275" y="0"/>
                    <a:pt x="323" y="48"/>
                    <a:pt x="323" y="108"/>
                  </a:cubicBezTo>
                  <a:cubicBezTo>
                    <a:pt x="323" y="147"/>
                    <a:pt x="302" y="182"/>
                    <a:pt x="270" y="201"/>
                  </a:cubicBezTo>
                  <a:cubicBezTo>
                    <a:pt x="363" y="225"/>
                    <a:pt x="432" y="309"/>
                    <a:pt x="432" y="409"/>
                  </a:cubicBezTo>
                  <a:lnTo>
                    <a:pt x="432" y="583"/>
                  </a:lnTo>
                  <a:close/>
                  <a:moveTo>
                    <a:pt x="215" y="190"/>
                  </a:moveTo>
                  <a:cubicBezTo>
                    <a:pt x="261" y="190"/>
                    <a:pt x="298" y="153"/>
                    <a:pt x="298" y="108"/>
                  </a:cubicBezTo>
                  <a:cubicBezTo>
                    <a:pt x="298" y="62"/>
                    <a:pt x="261" y="25"/>
                    <a:pt x="215" y="25"/>
                  </a:cubicBezTo>
                  <a:cubicBezTo>
                    <a:pt x="170" y="25"/>
                    <a:pt x="133" y="62"/>
                    <a:pt x="133" y="108"/>
                  </a:cubicBezTo>
                  <a:cubicBezTo>
                    <a:pt x="133" y="153"/>
                    <a:pt x="170" y="190"/>
                    <a:pt x="215" y="19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26">
              <a:extLst>
                <a:ext uri="{FF2B5EF4-FFF2-40B4-BE49-F238E27FC236}">
                  <a16:creationId xmlns="" xmlns:a16="http://schemas.microsoft.com/office/drawing/2014/main" id="{A368F8E1-F39E-884C-B8A4-03AEC2E310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67013" y="2717801"/>
              <a:ext cx="204788" cy="230188"/>
            </a:xfrm>
            <a:custGeom>
              <a:avLst/>
              <a:gdLst>
                <a:gd name="T0" fmla="*/ 239 w 290"/>
                <a:gd name="T1" fmla="*/ 225 h 327"/>
                <a:gd name="T2" fmla="*/ 195 w 290"/>
                <a:gd name="T3" fmla="*/ 251 h 327"/>
                <a:gd name="T4" fmla="*/ 27 w 290"/>
                <a:gd name="T5" fmla="*/ 106 h 327"/>
                <a:gd name="T6" fmla="*/ 51 w 290"/>
                <a:gd name="T7" fmla="*/ 64 h 327"/>
                <a:gd name="T8" fmla="*/ 189 w 290"/>
                <a:gd name="T9" fmla="*/ 108 h 327"/>
                <a:gd name="T10" fmla="*/ 211 w 290"/>
                <a:gd name="T11" fmla="*/ 95 h 327"/>
                <a:gd name="T12" fmla="*/ 38 w 290"/>
                <a:gd name="T13" fmla="*/ 42 h 327"/>
                <a:gd name="T14" fmla="*/ 2 w 290"/>
                <a:gd name="T15" fmla="*/ 108 h 327"/>
                <a:gd name="T16" fmla="*/ 188 w 290"/>
                <a:gd name="T17" fmla="*/ 276 h 327"/>
                <a:gd name="T18" fmla="*/ 188 w 290"/>
                <a:gd name="T19" fmla="*/ 276 h 327"/>
                <a:gd name="T20" fmla="*/ 239 w 290"/>
                <a:gd name="T21" fmla="*/ 327 h 327"/>
                <a:gd name="T22" fmla="*/ 290 w 290"/>
                <a:gd name="T23" fmla="*/ 276 h 327"/>
                <a:gd name="T24" fmla="*/ 239 w 290"/>
                <a:gd name="T25" fmla="*/ 225 h 327"/>
                <a:gd name="T26" fmla="*/ 239 w 290"/>
                <a:gd name="T27" fmla="*/ 302 h 327"/>
                <a:gd name="T28" fmla="*/ 214 w 290"/>
                <a:gd name="T29" fmla="*/ 276 h 327"/>
                <a:gd name="T30" fmla="*/ 239 w 290"/>
                <a:gd name="T31" fmla="*/ 251 h 327"/>
                <a:gd name="T32" fmla="*/ 264 w 290"/>
                <a:gd name="T33" fmla="*/ 276 h 327"/>
                <a:gd name="T34" fmla="*/ 239 w 290"/>
                <a:gd name="T35" fmla="*/ 30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0" h="327">
                  <a:moveTo>
                    <a:pt x="239" y="225"/>
                  </a:moveTo>
                  <a:cubicBezTo>
                    <a:pt x="220" y="225"/>
                    <a:pt x="203" y="236"/>
                    <a:pt x="195" y="251"/>
                  </a:cubicBezTo>
                  <a:cubicBezTo>
                    <a:pt x="84" y="206"/>
                    <a:pt x="31" y="146"/>
                    <a:pt x="27" y="106"/>
                  </a:cubicBezTo>
                  <a:cubicBezTo>
                    <a:pt x="26" y="88"/>
                    <a:pt x="34" y="74"/>
                    <a:pt x="51" y="64"/>
                  </a:cubicBezTo>
                  <a:cubicBezTo>
                    <a:pt x="121" y="23"/>
                    <a:pt x="188" y="107"/>
                    <a:pt x="189" y="108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181" y="57"/>
                    <a:pt x="109" y="0"/>
                    <a:pt x="38" y="42"/>
                  </a:cubicBezTo>
                  <a:cubicBezTo>
                    <a:pt x="12" y="57"/>
                    <a:pt x="0" y="81"/>
                    <a:pt x="2" y="108"/>
                  </a:cubicBezTo>
                  <a:cubicBezTo>
                    <a:pt x="7" y="167"/>
                    <a:pt x="78" y="231"/>
                    <a:pt x="188" y="276"/>
                  </a:cubicBezTo>
                  <a:cubicBezTo>
                    <a:pt x="188" y="276"/>
                    <a:pt x="188" y="276"/>
                    <a:pt x="188" y="276"/>
                  </a:cubicBezTo>
                  <a:cubicBezTo>
                    <a:pt x="188" y="304"/>
                    <a:pt x="211" y="327"/>
                    <a:pt x="239" y="327"/>
                  </a:cubicBezTo>
                  <a:cubicBezTo>
                    <a:pt x="267" y="327"/>
                    <a:pt x="290" y="304"/>
                    <a:pt x="290" y="276"/>
                  </a:cubicBezTo>
                  <a:cubicBezTo>
                    <a:pt x="290" y="248"/>
                    <a:pt x="267" y="225"/>
                    <a:pt x="239" y="225"/>
                  </a:cubicBezTo>
                  <a:close/>
                  <a:moveTo>
                    <a:pt x="239" y="302"/>
                  </a:moveTo>
                  <a:cubicBezTo>
                    <a:pt x="225" y="302"/>
                    <a:pt x="214" y="290"/>
                    <a:pt x="214" y="276"/>
                  </a:cubicBezTo>
                  <a:cubicBezTo>
                    <a:pt x="214" y="262"/>
                    <a:pt x="225" y="251"/>
                    <a:pt x="239" y="251"/>
                  </a:cubicBezTo>
                  <a:cubicBezTo>
                    <a:pt x="253" y="251"/>
                    <a:pt x="264" y="262"/>
                    <a:pt x="264" y="276"/>
                  </a:cubicBezTo>
                  <a:cubicBezTo>
                    <a:pt x="264" y="290"/>
                    <a:pt x="253" y="302"/>
                    <a:pt x="239" y="3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83" name="Straight Connector 82"/>
          <p:cNvCxnSpPr/>
          <p:nvPr/>
        </p:nvCxnSpPr>
        <p:spPr>
          <a:xfrm>
            <a:off x="4615138" y="2259224"/>
            <a:ext cx="0" cy="3557376"/>
          </a:xfrm>
          <a:prstGeom prst="line">
            <a:avLst/>
          </a:prstGeom>
          <a:ln w="19050" cap="rnd">
            <a:solidFill>
              <a:schemeClr val="accent5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334963" y="2395245"/>
            <a:ext cx="4280175" cy="623009"/>
            <a:chOff x="334963" y="2420483"/>
            <a:chExt cx="4280175" cy="623009"/>
          </a:xfrm>
        </p:grpSpPr>
        <p:sp>
          <p:nvSpPr>
            <p:cNvPr id="84" name="Text Placeholder 5">
              <a:extLst>
                <a:ext uri="{FF2B5EF4-FFF2-40B4-BE49-F238E27FC236}">
                  <a16:creationId xmlns="" xmlns:a16="http://schemas.microsoft.com/office/drawing/2014/main" id="{4EAFFD5A-F65E-FF43-9CA0-B96C61D66223}"/>
                </a:ext>
              </a:extLst>
            </p:cNvPr>
            <p:cNvSpPr txBox="1">
              <a:spLocks/>
            </p:cNvSpPr>
            <p:nvPr/>
          </p:nvSpPr>
          <p:spPr>
            <a:xfrm>
              <a:off x="334963" y="2420483"/>
              <a:ext cx="4263231" cy="379587"/>
            </a:xfrm>
            <a:prstGeom prst="rect">
              <a:avLst/>
            </a:prstGeom>
          </p:spPr>
          <p:txBody>
            <a:bodyPr vert="horz" lIns="0" tIns="0" rIns="0" bIns="91440" rtlCol="0" anchor="b" anchorCtr="0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buClr>
                  <a:srgbClr val="E87722"/>
                </a:buClr>
              </a:pPr>
              <a:r>
                <a:rPr lang="en-US" sz="1400" cap="all" spc="120" dirty="0" smtClean="0">
                  <a:solidFill>
                    <a:schemeClr val="accent4"/>
                  </a:solidFill>
                </a:rPr>
                <a:t>Express access network</a:t>
              </a:r>
              <a:endParaRPr lang="en-US" sz="1400" cap="all" spc="120" dirty="0">
                <a:solidFill>
                  <a:schemeClr val="accent4"/>
                </a:solidFill>
              </a:endParaRPr>
            </a:p>
          </p:txBody>
        </p:sp>
        <p:pic>
          <p:nvPicPr>
            <p:cNvPr id="85" name="Picture 201" descr="spike_for_PPT.png">
              <a:extLst>
                <a:ext uri="{FF2B5EF4-FFF2-40B4-BE49-F238E27FC236}">
                  <a16:creationId xmlns="" xmlns:a16="http://schemas.microsoft.com/office/drawing/2014/main" id="{3818492D-F3C1-794F-A6C2-0A87DC6DF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963" y="2849151"/>
              <a:ext cx="4280175" cy="194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4581250" y="2395245"/>
            <a:ext cx="4280175" cy="623009"/>
            <a:chOff x="334963" y="2420483"/>
            <a:chExt cx="4280175" cy="623009"/>
          </a:xfrm>
        </p:grpSpPr>
        <p:sp>
          <p:nvSpPr>
            <p:cNvPr id="90" name="Text Placeholder 5">
              <a:extLst>
                <a:ext uri="{FF2B5EF4-FFF2-40B4-BE49-F238E27FC236}">
                  <a16:creationId xmlns="" xmlns:a16="http://schemas.microsoft.com/office/drawing/2014/main" id="{4EAFFD5A-F65E-FF43-9CA0-B96C61D66223}"/>
                </a:ext>
              </a:extLst>
            </p:cNvPr>
            <p:cNvSpPr txBox="1">
              <a:spLocks/>
            </p:cNvSpPr>
            <p:nvPr/>
          </p:nvSpPr>
          <p:spPr>
            <a:xfrm>
              <a:off x="334963" y="2420483"/>
              <a:ext cx="4263231" cy="379587"/>
            </a:xfrm>
            <a:prstGeom prst="rect">
              <a:avLst/>
            </a:prstGeom>
          </p:spPr>
          <p:txBody>
            <a:bodyPr vert="horz" lIns="0" tIns="0" rIns="0" bIns="91440" rtlCol="0" anchor="b" anchorCtr="0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buClr>
                  <a:srgbClr val="E87722"/>
                </a:buClr>
              </a:pPr>
              <a:r>
                <a:rPr lang="en-US" sz="1400" cap="all" spc="120" dirty="0">
                  <a:solidFill>
                    <a:schemeClr val="accent4"/>
                  </a:solidFill>
                </a:rPr>
                <a:t>Virtual visits*</a:t>
              </a:r>
            </a:p>
          </p:txBody>
        </p:sp>
        <p:pic>
          <p:nvPicPr>
            <p:cNvPr id="91" name="Picture 201" descr="spike_for_PPT.png">
              <a:extLst>
                <a:ext uri="{FF2B5EF4-FFF2-40B4-BE49-F238E27FC236}">
                  <a16:creationId xmlns="" xmlns:a16="http://schemas.microsoft.com/office/drawing/2014/main" id="{3818492D-F3C1-794F-A6C2-0A87DC6DF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963" y="2849151"/>
              <a:ext cx="4280175" cy="194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" name="Rectangle 91">
            <a:extLst>
              <a:ext uri="{FF2B5EF4-FFF2-40B4-BE49-F238E27FC236}">
                <a16:creationId xmlns="" xmlns:a16="http://schemas.microsoft.com/office/drawing/2014/main" id="{111347B2-5F92-1B40-A4DE-F619880D779E}"/>
              </a:ext>
            </a:extLst>
          </p:cNvPr>
          <p:cNvSpPr/>
          <p:nvPr/>
        </p:nvSpPr>
        <p:spPr>
          <a:xfrm>
            <a:off x="315533" y="2966239"/>
            <a:ext cx="4282661" cy="461665"/>
          </a:xfrm>
          <a:prstGeom prst="rect">
            <a:avLst/>
          </a:prstGeom>
        </p:spPr>
        <p:txBody>
          <a:bodyPr wrap="square" lIns="182880" tIns="0" rIns="0" bIns="0">
            <a:no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</a:rPr>
              <a:t>The industry standard </a:t>
            </a:r>
            <a:r>
              <a:rPr lang="en-US" sz="1200" dirty="0">
                <a:solidFill>
                  <a:srgbClr val="002060"/>
                </a:solidFill>
              </a:rPr>
              <a:t>for treatment </a:t>
            </a:r>
            <a:r>
              <a:rPr lang="en-US" sz="1200" dirty="0" smtClean="0">
                <a:solidFill>
                  <a:srgbClr val="002060"/>
                </a:solidFill>
              </a:rPr>
              <a:t/>
            </a:r>
            <a:br>
              <a:rPr lang="en-US" sz="1200" dirty="0" smtClean="0">
                <a:solidFill>
                  <a:srgbClr val="002060"/>
                </a:solidFill>
              </a:rPr>
            </a:br>
            <a:r>
              <a:rPr lang="en-US" sz="1200" dirty="0" smtClean="0">
                <a:solidFill>
                  <a:srgbClr val="002060"/>
                </a:solidFill>
              </a:rPr>
              <a:t>is </a:t>
            </a:r>
            <a:r>
              <a:rPr lang="en-US" sz="1200" b="1" dirty="0">
                <a:solidFill>
                  <a:srgbClr val="002060"/>
                </a:solidFill>
              </a:rPr>
              <a:t>14 days </a:t>
            </a:r>
            <a:r>
              <a:rPr lang="en-US" sz="1200" dirty="0" smtClean="0">
                <a:solidFill>
                  <a:srgbClr val="002060"/>
                </a:solidFill>
              </a:rPr>
              <a:t>for </a:t>
            </a:r>
            <a:r>
              <a:rPr lang="en-US" sz="1200" dirty="0">
                <a:solidFill>
                  <a:srgbClr val="002060"/>
                </a:solidFill>
              </a:rPr>
              <a:t>a </a:t>
            </a:r>
            <a:r>
              <a:rPr lang="en-US" sz="1200" dirty="0" smtClean="0">
                <a:solidFill>
                  <a:srgbClr val="002060"/>
                </a:solidFill>
              </a:rPr>
              <a:t>routine </a:t>
            </a:r>
            <a:r>
              <a:rPr lang="en-US" sz="1200" dirty="0">
                <a:solidFill>
                  <a:srgbClr val="002060"/>
                </a:solidFill>
              </a:rPr>
              <a:t>appointment.</a:t>
            </a:r>
            <a:r>
              <a:rPr lang="en-US" sz="1200" baseline="30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BF2FD55B-5B37-A94C-8A74-3D6BFC3D5F26}"/>
              </a:ext>
            </a:extLst>
          </p:cNvPr>
          <p:cNvSpPr/>
          <p:nvPr/>
        </p:nvSpPr>
        <p:spPr>
          <a:xfrm>
            <a:off x="4615137" y="2966239"/>
            <a:ext cx="4266925" cy="369332"/>
          </a:xfrm>
          <a:prstGeom prst="rect">
            <a:avLst/>
          </a:prstGeom>
        </p:spPr>
        <p:txBody>
          <a:bodyPr wrap="square" lIns="182880" tIns="0" rIns="0" bIns="0">
            <a:noAutofit/>
          </a:bodyPr>
          <a:lstStyle/>
          <a:p>
            <a:pPr algn="ctr">
              <a:spcAft>
                <a:spcPts val="600"/>
              </a:spcAft>
              <a:buClr>
                <a:srgbClr val="E87722"/>
              </a:buClr>
            </a:pPr>
            <a:r>
              <a:rPr lang="en-US" sz="1200" dirty="0">
                <a:solidFill>
                  <a:srgbClr val="002060"/>
                </a:solidFill>
              </a:rPr>
              <a:t>Members with faster access to behavioral care have </a:t>
            </a:r>
            <a:r>
              <a:rPr lang="en-US" sz="1200" b="1" dirty="0">
                <a:solidFill>
                  <a:srgbClr val="002060"/>
                </a:solidFill>
              </a:rPr>
              <a:t>higher levels of engagement and better treatment outcomes.</a:t>
            </a:r>
            <a:r>
              <a:rPr lang="en-US" sz="1200" baseline="30000" dirty="0">
                <a:solidFill>
                  <a:srgbClr val="002060"/>
                </a:solidFill>
              </a:rPr>
              <a:t>1</a:t>
            </a:r>
            <a:endParaRPr lang="en-US" sz="1200" dirty="0">
              <a:solidFill>
                <a:srgbClr val="002060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315534" y="5027157"/>
            <a:ext cx="8528947" cy="0"/>
          </a:xfrm>
          <a:prstGeom prst="line">
            <a:avLst/>
          </a:prstGeom>
          <a:ln w="19050" cap="rnd">
            <a:solidFill>
              <a:schemeClr val="accent5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5221146" y="5133952"/>
            <a:ext cx="3604860" cy="709741"/>
            <a:chOff x="334963" y="5041702"/>
            <a:chExt cx="3604860" cy="709741"/>
          </a:xfrm>
        </p:grpSpPr>
        <p:sp>
          <p:nvSpPr>
            <p:cNvPr id="96" name="Rectangle 95">
              <a:extLst>
                <a:ext uri="{FF2B5EF4-FFF2-40B4-BE49-F238E27FC236}">
                  <a16:creationId xmlns="" xmlns:a16="http://schemas.microsoft.com/office/drawing/2014/main" id="{C04A0A38-252D-BD44-A807-0C13D67D040B}"/>
                </a:ext>
              </a:extLst>
            </p:cNvPr>
            <p:cNvSpPr/>
            <p:nvPr/>
          </p:nvSpPr>
          <p:spPr>
            <a:xfrm>
              <a:off x="2409330" y="5041702"/>
              <a:ext cx="1530493" cy="709741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wrap="square" lIns="91440" tIns="0" rIns="0" bIns="0" anchor="ctr" anchorCtr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400" dirty="0">
                  <a:solidFill>
                    <a:srgbClr val="002060"/>
                  </a:solidFill>
                  <a:cs typeface="Arial" pitchFamily="34" charset="0"/>
                </a:rPr>
                <a:t>v</a:t>
              </a:r>
              <a:r>
                <a:rPr lang="en-US" sz="1400" dirty="0" smtClean="0">
                  <a:solidFill>
                    <a:srgbClr val="002060"/>
                  </a:solidFill>
                  <a:cs typeface="Arial" pitchFamily="34" charset="0"/>
                </a:rPr>
                <a:t>irtual </a:t>
              </a:r>
              <a:r>
                <a:rPr lang="en-US" sz="1400" dirty="0">
                  <a:solidFill>
                    <a:srgbClr val="002060"/>
                  </a:solidFill>
                  <a:cs typeface="Arial" pitchFamily="34" charset="0"/>
                </a:rPr>
                <a:t>v</a:t>
              </a:r>
              <a:r>
                <a:rPr lang="en-US" sz="1400" dirty="0" smtClean="0">
                  <a:solidFill>
                    <a:srgbClr val="002060"/>
                  </a:solidFill>
                  <a:cs typeface="Arial" pitchFamily="34" charset="0"/>
                </a:rPr>
                <a:t>isits</a:t>
              </a:r>
              <a:br>
                <a:rPr lang="en-US" sz="1400" dirty="0" smtClean="0">
                  <a:solidFill>
                    <a:srgbClr val="002060"/>
                  </a:solidFill>
                  <a:cs typeface="Arial" pitchFamily="34" charset="0"/>
                </a:rPr>
              </a:br>
              <a:r>
                <a:rPr lang="en-US" sz="1400" dirty="0" smtClean="0">
                  <a:solidFill>
                    <a:srgbClr val="002060"/>
                  </a:solidFill>
                  <a:cs typeface="Arial" pitchFamily="34" charset="0"/>
                </a:rPr>
                <a:t>providers</a:t>
              </a:r>
              <a:endParaRPr lang="en-US" sz="1400" baseline="30000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334963" y="5047437"/>
              <a:ext cx="2331524" cy="704006"/>
              <a:chOff x="792069" y="5309567"/>
              <a:chExt cx="2331524" cy="704006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="" xmlns:a16="http://schemas.microsoft.com/office/drawing/2014/main" id="{8F66F5EF-24B5-A646-B9D1-F6FA284AED42}"/>
                  </a:ext>
                </a:extLst>
              </p:cNvPr>
              <p:cNvSpPr/>
              <p:nvPr/>
            </p:nvSpPr>
            <p:spPr>
              <a:xfrm>
                <a:off x="1423843" y="5309567"/>
                <a:ext cx="1699750" cy="704006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lIns="0" tIns="0" rIns="0" bIns="0" anchor="ctr" anchorCtr="0">
                <a:noAutofit/>
              </a:bodyPr>
              <a:lstStyle/>
              <a:p>
                <a:pPr>
                  <a:lnSpc>
                    <a:spcPct val="95000"/>
                  </a:lnSpc>
                  <a:defRPr/>
                </a:pPr>
                <a:r>
                  <a:rPr lang="en-US" sz="4400" b="1" dirty="0" smtClean="0">
                    <a:solidFill>
                      <a:schemeClr val="accent1"/>
                    </a:solidFill>
                    <a:cs typeface="Arial" pitchFamily="34" charset="0"/>
                  </a:rPr>
                  <a:t>1,800</a:t>
                </a:r>
                <a:endParaRPr lang="en-US" sz="4400" b="1" baseline="300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="" xmlns:a16="http://schemas.microsoft.com/office/drawing/2014/main" id="{278DB04B-C81A-7A4D-AAB7-E3BF7CCDD732}"/>
                  </a:ext>
                </a:extLst>
              </p:cNvPr>
              <p:cNvSpPr/>
              <p:nvPr/>
            </p:nvSpPr>
            <p:spPr>
              <a:xfrm>
                <a:off x="792069" y="5480164"/>
                <a:ext cx="574624" cy="362812"/>
              </a:xfrm>
              <a:prstGeom prst="rect">
                <a:avLst/>
              </a:prstGeom>
              <a:noFill/>
              <a:ln w="19050">
                <a:noFill/>
              </a:ln>
              <a:effectLst/>
            </p:spPr>
            <p:txBody>
              <a:bodyPr wrap="square" lIns="0" tIns="0" rIns="0" bIns="0" anchor="ctr" anchorCtr="0">
                <a:noAutofit/>
              </a:bodyPr>
              <a:lstStyle/>
              <a:p>
                <a:pPr algn="r">
                  <a:lnSpc>
                    <a:spcPct val="90000"/>
                  </a:lnSpc>
                </a:pPr>
                <a:r>
                  <a:rPr lang="en-US" sz="1400" b="1" dirty="0">
                    <a:solidFill>
                      <a:schemeClr val="accent1"/>
                    </a:solidFill>
                    <a:cs typeface="Arial" pitchFamily="34" charset="0"/>
                  </a:rPr>
                  <a:t>More </a:t>
                </a:r>
                <a:r>
                  <a:rPr lang="en-US" sz="1400" b="1" dirty="0" smtClean="0">
                    <a:solidFill>
                      <a:schemeClr val="accent1"/>
                    </a:solidFill>
                    <a:cs typeface="Arial" pitchFamily="34" charset="0"/>
                  </a:rPr>
                  <a:t/>
                </a:r>
                <a:br>
                  <a:rPr lang="en-US" sz="1400" b="1" dirty="0" smtClean="0">
                    <a:solidFill>
                      <a:schemeClr val="accent1"/>
                    </a:solidFill>
                    <a:cs typeface="Arial" pitchFamily="34" charset="0"/>
                  </a:rPr>
                </a:br>
                <a:r>
                  <a:rPr lang="en-US" sz="1400" b="1" dirty="0" smtClean="0">
                    <a:solidFill>
                      <a:schemeClr val="accent1"/>
                    </a:solidFill>
                    <a:cs typeface="Arial" pitchFamily="34" charset="0"/>
                  </a:rPr>
                  <a:t>than</a:t>
                </a:r>
                <a:endParaRPr lang="en-US" sz="1400" b="1" baseline="30000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86" name="Rectangle 85"/>
          <p:cNvSpPr/>
          <p:nvPr/>
        </p:nvSpPr>
        <p:spPr>
          <a:xfrm>
            <a:off x="7549212" y="4200363"/>
            <a:ext cx="1366188" cy="454477"/>
          </a:xfrm>
          <a:prstGeom prst="rect">
            <a:avLst/>
          </a:prstGeom>
          <a:noFill/>
          <a:ln w="19050">
            <a:noFill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accent1"/>
                </a:solidFill>
                <a:latin typeface="Arial" panose="020B0604020202020204"/>
                <a:cs typeface="Arial" pitchFamily="34" charset="0"/>
              </a:rPr>
              <a:t>savings 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/>
                <a:cs typeface="Arial" pitchFamily="34" charset="0"/>
              </a:rPr>
              <a:t>per case </a:t>
            </a:r>
            <a:r>
              <a:rPr lang="en-US" sz="1200" dirty="0">
                <a:solidFill>
                  <a:srgbClr val="002060"/>
                </a:solidFill>
              </a:rPr>
              <a:t>for individuals with comorbid conditions</a:t>
            </a:r>
            <a:r>
              <a:rPr lang="en-US" sz="1200" baseline="30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661573" y="3556988"/>
            <a:ext cx="1141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cs typeface="Arial" pitchFamily="34" charset="0"/>
              </a:rPr>
              <a:t>$11K</a:t>
            </a:r>
            <a:endParaRPr lang="en-US" sz="3200" dirty="0">
              <a:solidFill>
                <a:schemeClr val="accent1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7461693" y="3486150"/>
            <a:ext cx="0" cy="1396094"/>
          </a:xfrm>
          <a:prstGeom prst="line">
            <a:avLst/>
          </a:prstGeom>
          <a:ln w="19050" cap="rnd">
            <a:solidFill>
              <a:schemeClr val="accent5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1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D90E270-F8B8-FA48-9685-353A6878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700" dirty="0">
                <a:solidFill>
                  <a:srgbClr val="002060"/>
                </a:solidFill>
              </a:rPr>
              <a:t>Confidential property of Optum. Do not distribute or reproduce without express permission from Optum.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7B21533-91C3-8F4A-AC4D-EA6DE877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>
                <a:solidFill>
                  <a:srgbClr val="002060"/>
                </a:solidFill>
              </a:rPr>
              <a:t>7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A6C8D86-CE50-D944-8C68-54BCC404955E}"/>
              </a:ext>
            </a:extLst>
          </p:cNvPr>
          <p:cNvSpPr/>
          <p:nvPr/>
        </p:nvSpPr>
        <p:spPr>
          <a:xfrm>
            <a:off x="0" y="0"/>
            <a:ext cx="9144000" cy="61167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xmlns="" id="{D6CB53B1-32B1-A14C-BC1B-16EE3DBC35AE}"/>
              </a:ext>
            </a:extLst>
          </p:cNvPr>
          <p:cNvSpPr txBox="1">
            <a:spLocks/>
          </p:cNvSpPr>
          <p:nvPr/>
        </p:nvSpPr>
        <p:spPr>
          <a:xfrm>
            <a:off x="845046" y="1234972"/>
            <a:ext cx="5925456" cy="119737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</a:pPr>
            <a:r>
              <a:rPr lang="en-US" sz="4800" dirty="0">
                <a:solidFill>
                  <a:schemeClr val="bg1"/>
                </a:solidFill>
              </a:rPr>
              <a:t>Guiding high-impact,</a:t>
            </a:r>
          </a:p>
          <a:p>
            <a:pPr>
              <a:lnSpc>
                <a:spcPts val="4800"/>
              </a:lnSpc>
            </a:pPr>
            <a:r>
              <a:rPr lang="en-US" sz="4800" dirty="0">
                <a:solidFill>
                  <a:schemeClr val="bg1"/>
                </a:solidFill>
              </a:rPr>
              <a:t>integrated care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xmlns="" id="{5F809CE7-6727-2D43-95D0-66C82BA4AC08}"/>
              </a:ext>
            </a:extLst>
          </p:cNvPr>
          <p:cNvSpPr txBox="1">
            <a:spLocks/>
          </p:cNvSpPr>
          <p:nvPr/>
        </p:nvSpPr>
        <p:spPr>
          <a:xfrm>
            <a:off x="845047" y="2835172"/>
            <a:ext cx="4571780" cy="13341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50" marR="0" indent="0" algn="l" defTabSz="685754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400"/>
              </a:spcAft>
              <a:buClrTx/>
              <a:buSzPct val="90000"/>
              <a:buFont typeface="Arial" pitchFamily="34" charset="0"/>
              <a:buNone/>
              <a:tabLst/>
              <a:defRPr lang="en-US" sz="1800" kern="1200" spc="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6688" indent="-166688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3225" indent="-17145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</a:rPr>
              <a:t>With groundbreaking data analytics and insights lighting the way, we offer </a:t>
            </a:r>
            <a:r>
              <a:rPr lang="en-US" sz="1800" b="1" dirty="0">
                <a:solidFill>
                  <a:schemeClr val="bg1"/>
                </a:solidFill>
              </a:rPr>
              <a:t>a more intelligent approach to integrating care for greatest impact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11" name="Group 47">
            <a:extLst>
              <a:ext uri="{FF2B5EF4-FFF2-40B4-BE49-F238E27FC236}">
                <a16:creationId xmlns:a16="http://schemas.microsoft.com/office/drawing/2014/main" xmlns="" id="{79B8AF9D-6F2D-FC43-A65D-C8E446633CB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70502" y="1833661"/>
            <a:ext cx="1568443" cy="2063923"/>
            <a:chOff x="809" y="1394"/>
            <a:chExt cx="459" cy="604"/>
          </a:xfrm>
          <a:solidFill>
            <a:schemeClr val="bg1"/>
          </a:solidFill>
        </p:grpSpPr>
        <p:sp>
          <p:nvSpPr>
            <p:cNvPr id="12" name="Rectangle 48">
              <a:extLst>
                <a:ext uri="{FF2B5EF4-FFF2-40B4-BE49-F238E27FC236}">
                  <a16:creationId xmlns:a16="http://schemas.microsoft.com/office/drawing/2014/main" xmlns="" id="{E6D819F4-061A-D84E-AFDF-38FF8CD7B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" y="1736"/>
              <a:ext cx="312" cy="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49">
              <a:extLst>
                <a:ext uri="{FF2B5EF4-FFF2-40B4-BE49-F238E27FC236}">
                  <a16:creationId xmlns:a16="http://schemas.microsoft.com/office/drawing/2014/main" xmlns="" id="{48BBA92C-E845-5647-B782-CE491411D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" y="1791"/>
              <a:ext cx="312" cy="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Rectangle 50">
              <a:extLst>
                <a:ext uri="{FF2B5EF4-FFF2-40B4-BE49-F238E27FC236}">
                  <a16:creationId xmlns:a16="http://schemas.microsoft.com/office/drawing/2014/main" xmlns="" id="{8D6CD776-E10C-4048-B18B-9C47BBB1D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" y="1845"/>
              <a:ext cx="312" cy="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Rectangle 51">
              <a:extLst>
                <a:ext uri="{FF2B5EF4-FFF2-40B4-BE49-F238E27FC236}">
                  <a16:creationId xmlns:a16="http://schemas.microsoft.com/office/drawing/2014/main" xmlns="" id="{3E03EFFC-7A3E-4342-AF06-74FF9FBE4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" y="1590"/>
              <a:ext cx="19" cy="1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Rectangle 52">
              <a:extLst>
                <a:ext uri="{FF2B5EF4-FFF2-40B4-BE49-F238E27FC236}">
                  <a16:creationId xmlns:a16="http://schemas.microsoft.com/office/drawing/2014/main" xmlns="" id="{ACFF64E0-7AFF-3B43-BCF1-8967ABF89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1" y="1635"/>
              <a:ext cx="111" cy="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53">
              <a:extLst>
                <a:ext uri="{FF2B5EF4-FFF2-40B4-BE49-F238E27FC236}">
                  <a16:creationId xmlns:a16="http://schemas.microsoft.com/office/drawing/2014/main" xmlns="" id="{194C0A49-939D-CC4A-80BA-AE336ADA0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" y="1422"/>
              <a:ext cx="459" cy="576"/>
            </a:xfrm>
            <a:custGeom>
              <a:avLst/>
              <a:gdLst>
                <a:gd name="T0" fmla="*/ 459 w 459"/>
                <a:gd name="T1" fmla="*/ 576 h 576"/>
                <a:gd name="T2" fmla="*/ 0 w 459"/>
                <a:gd name="T3" fmla="*/ 576 h 576"/>
                <a:gd name="T4" fmla="*/ 0 w 459"/>
                <a:gd name="T5" fmla="*/ 0 h 576"/>
                <a:gd name="T6" fmla="*/ 76 w 459"/>
                <a:gd name="T7" fmla="*/ 0 h 576"/>
                <a:gd name="T8" fmla="*/ 76 w 459"/>
                <a:gd name="T9" fmla="*/ 19 h 576"/>
                <a:gd name="T10" fmla="*/ 19 w 459"/>
                <a:gd name="T11" fmla="*/ 19 h 576"/>
                <a:gd name="T12" fmla="*/ 19 w 459"/>
                <a:gd name="T13" fmla="*/ 558 h 576"/>
                <a:gd name="T14" fmla="*/ 440 w 459"/>
                <a:gd name="T15" fmla="*/ 558 h 576"/>
                <a:gd name="T16" fmla="*/ 440 w 459"/>
                <a:gd name="T17" fmla="*/ 19 h 576"/>
                <a:gd name="T18" fmla="*/ 386 w 459"/>
                <a:gd name="T19" fmla="*/ 19 h 576"/>
                <a:gd name="T20" fmla="*/ 386 w 459"/>
                <a:gd name="T21" fmla="*/ 0 h 576"/>
                <a:gd name="T22" fmla="*/ 459 w 459"/>
                <a:gd name="T23" fmla="*/ 0 h 576"/>
                <a:gd name="T24" fmla="*/ 459 w 459"/>
                <a:gd name="T25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9" h="576">
                  <a:moveTo>
                    <a:pt x="459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19"/>
                  </a:lnTo>
                  <a:lnTo>
                    <a:pt x="19" y="19"/>
                  </a:lnTo>
                  <a:lnTo>
                    <a:pt x="19" y="558"/>
                  </a:lnTo>
                  <a:lnTo>
                    <a:pt x="440" y="558"/>
                  </a:lnTo>
                  <a:lnTo>
                    <a:pt x="440" y="19"/>
                  </a:lnTo>
                  <a:lnTo>
                    <a:pt x="386" y="19"/>
                  </a:lnTo>
                  <a:lnTo>
                    <a:pt x="386" y="0"/>
                  </a:lnTo>
                  <a:lnTo>
                    <a:pt x="459" y="0"/>
                  </a:lnTo>
                  <a:lnTo>
                    <a:pt x="459" y="5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54">
              <a:extLst>
                <a:ext uri="{FF2B5EF4-FFF2-40B4-BE49-F238E27FC236}">
                  <a16:creationId xmlns:a16="http://schemas.microsoft.com/office/drawing/2014/main" xmlns="" id="{E454921D-D55B-B842-8B6D-0CD507DC1A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6" y="1394"/>
              <a:ext cx="328" cy="83"/>
            </a:xfrm>
            <a:custGeom>
              <a:avLst/>
              <a:gdLst>
                <a:gd name="T0" fmla="*/ 128 w 139"/>
                <a:gd name="T1" fmla="*/ 35 h 35"/>
                <a:gd name="T2" fmla="*/ 11 w 139"/>
                <a:gd name="T3" fmla="*/ 35 h 35"/>
                <a:gd name="T4" fmla="*/ 0 w 139"/>
                <a:gd name="T5" fmla="*/ 23 h 35"/>
                <a:gd name="T6" fmla="*/ 0 w 139"/>
                <a:gd name="T7" fmla="*/ 12 h 35"/>
                <a:gd name="T8" fmla="*/ 11 w 139"/>
                <a:gd name="T9" fmla="*/ 0 h 35"/>
                <a:gd name="T10" fmla="*/ 128 w 139"/>
                <a:gd name="T11" fmla="*/ 0 h 35"/>
                <a:gd name="T12" fmla="*/ 139 w 139"/>
                <a:gd name="T13" fmla="*/ 12 h 35"/>
                <a:gd name="T14" fmla="*/ 139 w 139"/>
                <a:gd name="T15" fmla="*/ 23 h 35"/>
                <a:gd name="T16" fmla="*/ 128 w 139"/>
                <a:gd name="T17" fmla="*/ 35 h 35"/>
                <a:gd name="T18" fmla="*/ 11 w 139"/>
                <a:gd name="T19" fmla="*/ 8 h 35"/>
                <a:gd name="T20" fmla="*/ 8 w 139"/>
                <a:gd name="T21" fmla="*/ 12 h 35"/>
                <a:gd name="T22" fmla="*/ 8 w 139"/>
                <a:gd name="T23" fmla="*/ 23 h 35"/>
                <a:gd name="T24" fmla="*/ 11 w 139"/>
                <a:gd name="T25" fmla="*/ 27 h 35"/>
                <a:gd name="T26" fmla="*/ 128 w 139"/>
                <a:gd name="T27" fmla="*/ 27 h 35"/>
                <a:gd name="T28" fmla="*/ 131 w 139"/>
                <a:gd name="T29" fmla="*/ 23 h 35"/>
                <a:gd name="T30" fmla="*/ 131 w 139"/>
                <a:gd name="T31" fmla="*/ 12 h 35"/>
                <a:gd name="T32" fmla="*/ 128 w 139"/>
                <a:gd name="T33" fmla="*/ 8 h 35"/>
                <a:gd name="T34" fmla="*/ 11 w 139"/>
                <a:gd name="T35" fmla="*/ 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9" h="35">
                  <a:moveTo>
                    <a:pt x="128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5" y="35"/>
                    <a:pt x="0" y="30"/>
                    <a:pt x="0" y="2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4" y="0"/>
                    <a:pt x="139" y="5"/>
                    <a:pt x="139" y="12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39" y="30"/>
                    <a:pt x="134" y="35"/>
                    <a:pt x="128" y="35"/>
                  </a:cubicBezTo>
                  <a:close/>
                  <a:moveTo>
                    <a:pt x="11" y="8"/>
                  </a:moveTo>
                  <a:cubicBezTo>
                    <a:pt x="9" y="8"/>
                    <a:pt x="8" y="10"/>
                    <a:pt x="8" y="1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5"/>
                    <a:pt x="9" y="27"/>
                    <a:pt x="11" y="27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30" y="27"/>
                    <a:pt x="131" y="25"/>
                    <a:pt x="131" y="23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31" y="10"/>
                    <a:pt x="130" y="8"/>
                    <a:pt x="128" y="8"/>
                  </a:cubicBezTo>
                  <a:lnTo>
                    <a:pt x="11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373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1D673B-6D74-D142-8CCC-67D7A285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high-impact, integrated 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6399E70-DB40-3F43-A9E3-FDC93398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>
                <a:solidFill>
                  <a:srgbClr val="002060"/>
                </a:solidFill>
              </a:rPr>
              <a:t>8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6F8F28-A0F2-444F-A770-6C42FD86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700" dirty="0">
                <a:solidFill>
                  <a:srgbClr val="002060"/>
                </a:solidFill>
              </a:rPr>
              <a:t>Confidential property of Optum. Do not distribute or reproduce without express permission from Optum.</a:t>
            </a:r>
          </a:p>
        </p:txBody>
      </p:sp>
      <p:sp>
        <p:nvSpPr>
          <p:cNvPr id="87" name="Text Placeholder 10">
            <a:extLst>
              <a:ext uri="{FF2B5EF4-FFF2-40B4-BE49-F238E27FC236}">
                <a16:creationId xmlns:a16="http://schemas.microsoft.com/office/drawing/2014/main" xmlns="" id="{AE9FE099-9FB4-7043-AEAF-CA66FFECCF2C}"/>
              </a:ext>
            </a:extLst>
          </p:cNvPr>
          <p:cNvSpPr txBox="1">
            <a:spLocks/>
          </p:cNvSpPr>
          <p:nvPr/>
        </p:nvSpPr>
        <p:spPr bwMode="gray">
          <a:xfrm>
            <a:off x="1144880" y="2772268"/>
            <a:ext cx="4425603" cy="768096"/>
          </a:xfrm>
          <a:prstGeom prst="rect">
            <a:avLst/>
          </a:prstGeom>
        </p:spPr>
        <p:txBody>
          <a:bodyPr vert="horz" lIns="182880" tIns="0" rIns="0" bIns="0" rtlCol="0" anchor="ctr">
            <a:noAutofit/>
          </a:bodyPr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ts val="800"/>
              </a:spcBef>
              <a:spcAft>
                <a:spcPts val="450"/>
              </a:spcAft>
              <a:buFont typeface="Arial" panose="020B0604020202020204" pitchFamily="34" charset="0"/>
              <a:buChar char="​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" indent="-22860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8463" indent="-169863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Patient-centered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care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based on advanced identification and risk stratification algorithms</a:t>
            </a:r>
          </a:p>
        </p:txBody>
      </p:sp>
      <p:sp>
        <p:nvSpPr>
          <p:cNvPr id="88" name="Text Placeholder 11">
            <a:extLst>
              <a:ext uri="{FF2B5EF4-FFF2-40B4-BE49-F238E27FC236}">
                <a16:creationId xmlns:a16="http://schemas.microsoft.com/office/drawing/2014/main" xmlns="" id="{B51CC6C4-815D-BF48-9A85-C67F177100BA}"/>
              </a:ext>
            </a:extLst>
          </p:cNvPr>
          <p:cNvSpPr txBox="1">
            <a:spLocks/>
          </p:cNvSpPr>
          <p:nvPr/>
        </p:nvSpPr>
        <p:spPr bwMode="gray">
          <a:xfrm>
            <a:off x="1144880" y="3590380"/>
            <a:ext cx="4503191" cy="768096"/>
          </a:xfrm>
          <a:prstGeom prst="rect">
            <a:avLst/>
          </a:prstGeom>
        </p:spPr>
        <p:txBody>
          <a:bodyPr vert="horz" lIns="182880" tIns="0" rIns="0" bIns="0" rtlCol="0" anchor="ctr">
            <a:noAutofit/>
          </a:bodyPr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ts val="800"/>
              </a:spcBef>
              <a:spcAft>
                <a:spcPts val="450"/>
              </a:spcAft>
              <a:buFont typeface="Arial" panose="020B0604020202020204" pitchFamily="34" charset="0"/>
              <a:buChar char="​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" indent="-22860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8463" indent="-169863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/>
              </a:rPr>
              <a:t>Diverse and innovative clinical expertise designing </a:t>
            </a:r>
            <a:r>
              <a:rPr lang="en-US" dirty="0" smtClean="0">
                <a:solidFill>
                  <a:srgbClr val="002060"/>
                </a:solidFill>
                <a:latin typeface="Arial" panose="020B0604020202020204"/>
              </a:rPr>
              <a:t>care </a:t>
            </a:r>
            <a:r>
              <a:rPr lang="en-US" dirty="0">
                <a:solidFill>
                  <a:srgbClr val="002060"/>
                </a:solidFill>
                <a:latin typeface="Arial" panose="020B0604020202020204"/>
              </a:rPr>
              <a:t>management programming</a:t>
            </a:r>
          </a:p>
        </p:txBody>
      </p:sp>
      <p:sp>
        <p:nvSpPr>
          <p:cNvPr id="89" name="Text Placeholder 12">
            <a:extLst>
              <a:ext uri="{FF2B5EF4-FFF2-40B4-BE49-F238E27FC236}">
                <a16:creationId xmlns:a16="http://schemas.microsoft.com/office/drawing/2014/main" xmlns="" id="{678B0F24-2801-C946-87C6-148E71BF4C0F}"/>
              </a:ext>
            </a:extLst>
          </p:cNvPr>
          <p:cNvSpPr txBox="1">
            <a:spLocks/>
          </p:cNvSpPr>
          <p:nvPr/>
        </p:nvSpPr>
        <p:spPr bwMode="gray">
          <a:xfrm>
            <a:off x="1144880" y="4408492"/>
            <a:ext cx="4503191" cy="768096"/>
          </a:xfrm>
          <a:prstGeom prst="rect">
            <a:avLst/>
          </a:prstGeom>
        </p:spPr>
        <p:txBody>
          <a:bodyPr vert="horz" lIns="182880" tIns="0" rIns="0" bIns="0" rtlCol="0" anchor="ctr">
            <a:noAutofit/>
          </a:bodyPr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ts val="800"/>
              </a:spcBef>
              <a:spcAft>
                <a:spcPts val="450"/>
              </a:spcAft>
              <a:buFont typeface="Arial" panose="020B0604020202020204" pitchFamily="34" charset="0"/>
              <a:buChar char="​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" indent="-22860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8463" indent="-169863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/>
              </a:rPr>
              <a:t>Trusted clinical insights based on vast quantities of data and analytics </a:t>
            </a:r>
          </a:p>
        </p:txBody>
      </p:sp>
      <p:sp>
        <p:nvSpPr>
          <p:cNvPr id="91" name="Text Placeholder 26">
            <a:extLst>
              <a:ext uri="{FF2B5EF4-FFF2-40B4-BE49-F238E27FC236}">
                <a16:creationId xmlns:a16="http://schemas.microsoft.com/office/drawing/2014/main" xmlns="" id="{EC1A4048-95D1-614F-B289-F5D0C8986AC3}"/>
              </a:ext>
            </a:extLst>
          </p:cNvPr>
          <p:cNvSpPr txBox="1">
            <a:spLocks/>
          </p:cNvSpPr>
          <p:nvPr/>
        </p:nvSpPr>
        <p:spPr bwMode="gray">
          <a:xfrm>
            <a:off x="1144880" y="5226604"/>
            <a:ext cx="4503191" cy="768096"/>
          </a:xfrm>
          <a:prstGeom prst="rect">
            <a:avLst/>
          </a:prstGeom>
        </p:spPr>
        <p:txBody>
          <a:bodyPr vert="horz" lIns="182880" tIns="0" rIns="0" bIns="0" rtlCol="0" anchor="ctr">
            <a:noAutofit/>
          </a:bodyPr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ts val="800"/>
              </a:spcBef>
              <a:spcAft>
                <a:spcPts val="450"/>
              </a:spcAft>
              <a:buFont typeface="Arial" panose="020B0604020202020204" pitchFamily="34" charset="0"/>
              <a:buChar char="​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" indent="-22860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8463" indent="-169863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/>
              </a:rPr>
              <a:t>Focus on triple aim of health care to improve outcomes, lower costs, and enhance the member experience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46630" y="2772268"/>
            <a:ext cx="787853" cy="768096"/>
            <a:chOff x="346630" y="2772268"/>
            <a:chExt cx="787853" cy="768096"/>
          </a:xfrm>
        </p:grpSpPr>
        <p:sp>
          <p:nvSpPr>
            <p:cNvPr id="84" name="Text Placeholder 7">
              <a:extLst>
                <a:ext uri="{FF2B5EF4-FFF2-40B4-BE49-F238E27FC236}">
                  <a16:creationId xmlns:a16="http://schemas.microsoft.com/office/drawing/2014/main" xmlns="" id="{63AF757E-04EF-AA46-9289-D32D6737E9FB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346630" y="2772268"/>
              <a:ext cx="787853" cy="768096"/>
            </a:xfrm>
            <a:prstGeom prst="rect">
              <a:avLst/>
            </a:prstGeom>
            <a:solidFill>
              <a:schemeClr val="accent1"/>
            </a:solidFill>
          </p:spPr>
          <p:txBody>
            <a:bodyPr vert="horz" lIns="45720" tIns="0" rIns="0" bIns="0" rtlCol="0" anchor="ctr">
              <a:no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​"/>
                <a:defRPr sz="600" kern="1200">
                  <a:solidFill>
                    <a:schemeClr val="tx1">
                      <a:lumMod val="20000"/>
                      <a:lumOff val="8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0188" indent="-230188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" indent="-22860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Clr>
                  <a:schemeClr val="accent1"/>
                </a:buClr>
                <a:buFont typeface="Arial" panose="020B0604020202020204" pitchFamily="34" charset="0"/>
                <a:buChar char="​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98463" indent="-169863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7150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​"/>
                <a:tabLst/>
                <a:defRPr/>
              </a:pPr>
              <a:r>
                <a:rPr kumimoji="0" lang="en-US" sz="600" b="0" i="0" u="none" strike="noStrike" kern="1200" cap="none" spc="0" normalizeH="0" baseline="0" noProof="0">
                  <a:ln>
                    <a:noFill/>
                  </a:ln>
                  <a:solidFill>
                    <a:srgbClr val="55565A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endPara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2" name="Freeform 58">
              <a:extLst>
                <a:ext uri="{FF2B5EF4-FFF2-40B4-BE49-F238E27FC236}">
                  <a16:creationId xmlns:a16="http://schemas.microsoft.com/office/drawing/2014/main" xmlns="" id="{5BC12012-62FB-F140-9FCD-B7C8EF178B07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553251" y="2907083"/>
              <a:ext cx="374610" cy="498466"/>
            </a:xfrm>
            <a:custGeom>
              <a:avLst/>
              <a:gdLst>
                <a:gd name="T0" fmla="*/ 72 w 192"/>
                <a:gd name="T1" fmla="*/ 109 h 256"/>
                <a:gd name="T2" fmla="*/ 59 w 192"/>
                <a:gd name="T3" fmla="*/ 98 h 256"/>
                <a:gd name="T4" fmla="*/ 39 w 192"/>
                <a:gd name="T5" fmla="*/ 76 h 256"/>
                <a:gd name="T6" fmla="*/ 35 w 192"/>
                <a:gd name="T7" fmla="*/ 59 h 256"/>
                <a:gd name="T8" fmla="*/ 42 w 192"/>
                <a:gd name="T9" fmla="*/ 41 h 256"/>
                <a:gd name="T10" fmla="*/ 55 w 192"/>
                <a:gd name="T11" fmla="*/ 34 h 256"/>
                <a:gd name="T12" fmla="*/ 70 w 192"/>
                <a:gd name="T13" fmla="*/ 36 h 256"/>
                <a:gd name="T14" fmla="*/ 76 w 192"/>
                <a:gd name="T15" fmla="*/ 39 h 256"/>
                <a:gd name="T16" fmla="*/ 105 w 192"/>
                <a:gd name="T17" fmla="*/ 37 h 256"/>
                <a:gd name="T18" fmla="*/ 115 w 192"/>
                <a:gd name="T19" fmla="*/ 52 h 256"/>
                <a:gd name="T20" fmla="*/ 114 w 192"/>
                <a:gd name="T21" fmla="*/ 72 h 256"/>
                <a:gd name="T22" fmla="*/ 98 w 192"/>
                <a:gd name="T23" fmla="*/ 93 h 256"/>
                <a:gd name="T24" fmla="*/ 79 w 192"/>
                <a:gd name="T25" fmla="*/ 109 h 256"/>
                <a:gd name="T26" fmla="*/ 59 w 192"/>
                <a:gd name="T27" fmla="*/ 42 h 256"/>
                <a:gd name="T28" fmla="*/ 51 w 192"/>
                <a:gd name="T29" fmla="*/ 44 h 256"/>
                <a:gd name="T30" fmla="*/ 45 w 192"/>
                <a:gd name="T31" fmla="*/ 50 h 256"/>
                <a:gd name="T32" fmla="*/ 43 w 192"/>
                <a:gd name="T33" fmla="*/ 64 h 256"/>
                <a:gd name="T34" fmla="*/ 52 w 192"/>
                <a:gd name="T35" fmla="*/ 80 h 256"/>
                <a:gd name="T36" fmla="*/ 74 w 192"/>
                <a:gd name="T37" fmla="*/ 100 h 256"/>
                <a:gd name="T38" fmla="*/ 79 w 192"/>
                <a:gd name="T39" fmla="*/ 99 h 256"/>
                <a:gd name="T40" fmla="*/ 101 w 192"/>
                <a:gd name="T41" fmla="*/ 78 h 256"/>
                <a:gd name="T42" fmla="*/ 108 w 192"/>
                <a:gd name="T43" fmla="*/ 61 h 256"/>
                <a:gd name="T44" fmla="*/ 107 w 192"/>
                <a:gd name="T45" fmla="*/ 52 h 256"/>
                <a:gd name="T46" fmla="*/ 87 w 192"/>
                <a:gd name="T47" fmla="*/ 42 h 256"/>
                <a:gd name="T48" fmla="*/ 79 w 192"/>
                <a:gd name="T49" fmla="*/ 48 h 256"/>
                <a:gd name="T50" fmla="*/ 73 w 192"/>
                <a:gd name="T51" fmla="*/ 48 h 256"/>
                <a:gd name="T52" fmla="*/ 62 w 192"/>
                <a:gd name="T53" fmla="*/ 42 h 256"/>
                <a:gd name="T54" fmla="*/ 100 w 192"/>
                <a:gd name="T55" fmla="*/ 256 h 256"/>
                <a:gd name="T56" fmla="*/ 25 w 192"/>
                <a:gd name="T57" fmla="*/ 212 h 256"/>
                <a:gd name="T58" fmla="*/ 11 w 192"/>
                <a:gd name="T59" fmla="*/ 145 h 256"/>
                <a:gd name="T60" fmla="*/ 84 w 192"/>
                <a:gd name="T61" fmla="*/ 0 h 256"/>
                <a:gd name="T62" fmla="*/ 177 w 192"/>
                <a:gd name="T63" fmla="*/ 77 h 256"/>
                <a:gd name="T64" fmla="*/ 174 w 192"/>
                <a:gd name="T65" fmla="*/ 94 h 256"/>
                <a:gd name="T66" fmla="*/ 189 w 192"/>
                <a:gd name="T67" fmla="*/ 129 h 256"/>
                <a:gd name="T68" fmla="*/ 181 w 192"/>
                <a:gd name="T69" fmla="*/ 152 h 256"/>
                <a:gd name="T70" fmla="*/ 170 w 192"/>
                <a:gd name="T71" fmla="*/ 186 h 256"/>
                <a:gd name="T72" fmla="*/ 131 w 192"/>
                <a:gd name="T73" fmla="*/ 209 h 256"/>
                <a:gd name="T74" fmla="*/ 114 w 192"/>
                <a:gd name="T75" fmla="*/ 242 h 256"/>
                <a:gd name="T76" fmla="*/ 100 w 192"/>
                <a:gd name="T77" fmla="*/ 256 h 256"/>
                <a:gd name="T78" fmla="*/ 8 w 192"/>
                <a:gd name="T79" fmla="*/ 85 h 256"/>
                <a:gd name="T80" fmla="*/ 29 w 192"/>
                <a:gd name="T81" fmla="*/ 205 h 256"/>
                <a:gd name="T82" fmla="*/ 103 w 192"/>
                <a:gd name="T83" fmla="*/ 247 h 256"/>
                <a:gd name="T84" fmla="*/ 106 w 192"/>
                <a:gd name="T85" fmla="*/ 227 h 256"/>
                <a:gd name="T86" fmla="*/ 145 w 192"/>
                <a:gd name="T87" fmla="*/ 201 h 256"/>
                <a:gd name="T88" fmla="*/ 165 w 192"/>
                <a:gd name="T89" fmla="*/ 152 h 256"/>
                <a:gd name="T90" fmla="*/ 178 w 192"/>
                <a:gd name="T91" fmla="*/ 144 h 256"/>
                <a:gd name="T92" fmla="*/ 182 w 192"/>
                <a:gd name="T93" fmla="*/ 133 h 256"/>
                <a:gd name="T94" fmla="*/ 166 w 192"/>
                <a:gd name="T95" fmla="*/ 92 h 256"/>
                <a:gd name="T96" fmla="*/ 101 w 192"/>
                <a:gd name="T97" fmla="*/ 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" h="256">
                  <a:moveTo>
                    <a:pt x="76" y="110"/>
                  </a:moveTo>
                  <a:cubicBezTo>
                    <a:pt x="75" y="110"/>
                    <a:pt x="73" y="109"/>
                    <a:pt x="72" y="109"/>
                  </a:cubicBezTo>
                  <a:cubicBezTo>
                    <a:pt x="71" y="108"/>
                    <a:pt x="70" y="107"/>
                    <a:pt x="69" y="106"/>
                  </a:cubicBezTo>
                  <a:cubicBezTo>
                    <a:pt x="65" y="104"/>
                    <a:pt x="62" y="101"/>
                    <a:pt x="59" y="98"/>
                  </a:cubicBezTo>
                  <a:cubicBezTo>
                    <a:pt x="54" y="94"/>
                    <a:pt x="49" y="90"/>
                    <a:pt x="46" y="86"/>
                  </a:cubicBezTo>
                  <a:cubicBezTo>
                    <a:pt x="43" y="82"/>
                    <a:pt x="41" y="79"/>
                    <a:pt x="39" y="76"/>
                  </a:cubicBezTo>
                  <a:cubicBezTo>
                    <a:pt x="37" y="73"/>
                    <a:pt x="36" y="69"/>
                    <a:pt x="35" y="66"/>
                  </a:cubicBezTo>
                  <a:cubicBezTo>
                    <a:pt x="35" y="63"/>
                    <a:pt x="35" y="61"/>
                    <a:pt x="35" y="59"/>
                  </a:cubicBezTo>
                  <a:cubicBezTo>
                    <a:pt x="35" y="54"/>
                    <a:pt x="36" y="50"/>
                    <a:pt x="38" y="46"/>
                  </a:cubicBezTo>
                  <a:cubicBezTo>
                    <a:pt x="39" y="44"/>
                    <a:pt x="41" y="42"/>
                    <a:pt x="42" y="41"/>
                  </a:cubicBezTo>
                  <a:cubicBezTo>
                    <a:pt x="44" y="39"/>
                    <a:pt x="45" y="38"/>
                    <a:pt x="48" y="37"/>
                  </a:cubicBezTo>
                  <a:cubicBezTo>
                    <a:pt x="50" y="35"/>
                    <a:pt x="53" y="35"/>
                    <a:pt x="55" y="34"/>
                  </a:cubicBezTo>
                  <a:cubicBezTo>
                    <a:pt x="58" y="34"/>
                    <a:pt x="60" y="34"/>
                    <a:pt x="63" y="34"/>
                  </a:cubicBezTo>
                  <a:cubicBezTo>
                    <a:pt x="65" y="35"/>
                    <a:pt x="68" y="35"/>
                    <a:pt x="70" y="36"/>
                  </a:cubicBezTo>
                  <a:cubicBezTo>
                    <a:pt x="72" y="37"/>
                    <a:pt x="74" y="38"/>
                    <a:pt x="76" y="40"/>
                  </a:cubicBezTo>
                  <a:cubicBezTo>
                    <a:pt x="76" y="40"/>
                    <a:pt x="76" y="39"/>
                    <a:pt x="76" y="39"/>
                  </a:cubicBezTo>
                  <a:cubicBezTo>
                    <a:pt x="79" y="37"/>
                    <a:pt x="82" y="35"/>
                    <a:pt x="85" y="35"/>
                  </a:cubicBezTo>
                  <a:cubicBezTo>
                    <a:pt x="92" y="33"/>
                    <a:pt x="99" y="34"/>
                    <a:pt x="105" y="37"/>
                  </a:cubicBezTo>
                  <a:cubicBezTo>
                    <a:pt x="109" y="40"/>
                    <a:pt x="112" y="44"/>
                    <a:pt x="114" y="48"/>
                  </a:cubicBezTo>
                  <a:cubicBezTo>
                    <a:pt x="115" y="50"/>
                    <a:pt x="115" y="51"/>
                    <a:pt x="115" y="52"/>
                  </a:cubicBezTo>
                  <a:cubicBezTo>
                    <a:pt x="116" y="56"/>
                    <a:pt x="116" y="59"/>
                    <a:pt x="116" y="62"/>
                  </a:cubicBezTo>
                  <a:cubicBezTo>
                    <a:pt x="116" y="65"/>
                    <a:pt x="115" y="69"/>
                    <a:pt x="114" y="72"/>
                  </a:cubicBezTo>
                  <a:cubicBezTo>
                    <a:pt x="113" y="76"/>
                    <a:pt x="110" y="80"/>
                    <a:pt x="107" y="83"/>
                  </a:cubicBezTo>
                  <a:cubicBezTo>
                    <a:pt x="105" y="87"/>
                    <a:pt x="102" y="90"/>
                    <a:pt x="98" y="93"/>
                  </a:cubicBezTo>
                  <a:cubicBezTo>
                    <a:pt x="94" y="97"/>
                    <a:pt x="89" y="102"/>
                    <a:pt x="84" y="106"/>
                  </a:cubicBezTo>
                  <a:cubicBezTo>
                    <a:pt x="82" y="107"/>
                    <a:pt x="80" y="108"/>
                    <a:pt x="79" y="109"/>
                  </a:cubicBezTo>
                  <a:cubicBezTo>
                    <a:pt x="78" y="109"/>
                    <a:pt x="77" y="110"/>
                    <a:pt x="76" y="110"/>
                  </a:cubicBezTo>
                  <a:close/>
                  <a:moveTo>
                    <a:pt x="59" y="42"/>
                  </a:moveTo>
                  <a:cubicBezTo>
                    <a:pt x="58" y="42"/>
                    <a:pt x="57" y="42"/>
                    <a:pt x="57" y="42"/>
                  </a:cubicBezTo>
                  <a:cubicBezTo>
                    <a:pt x="55" y="42"/>
                    <a:pt x="53" y="43"/>
                    <a:pt x="51" y="44"/>
                  </a:cubicBezTo>
                  <a:cubicBezTo>
                    <a:pt x="50" y="45"/>
                    <a:pt x="49" y="46"/>
                    <a:pt x="48" y="46"/>
                  </a:cubicBezTo>
                  <a:cubicBezTo>
                    <a:pt x="47" y="47"/>
                    <a:pt x="46" y="49"/>
                    <a:pt x="45" y="50"/>
                  </a:cubicBezTo>
                  <a:cubicBezTo>
                    <a:pt x="44" y="53"/>
                    <a:pt x="43" y="56"/>
                    <a:pt x="43" y="59"/>
                  </a:cubicBezTo>
                  <a:cubicBezTo>
                    <a:pt x="43" y="61"/>
                    <a:pt x="43" y="63"/>
                    <a:pt x="43" y="64"/>
                  </a:cubicBezTo>
                  <a:cubicBezTo>
                    <a:pt x="44" y="67"/>
                    <a:pt x="45" y="70"/>
                    <a:pt x="46" y="72"/>
                  </a:cubicBezTo>
                  <a:cubicBezTo>
                    <a:pt x="47" y="75"/>
                    <a:pt x="49" y="77"/>
                    <a:pt x="52" y="80"/>
                  </a:cubicBezTo>
                  <a:cubicBezTo>
                    <a:pt x="55" y="84"/>
                    <a:pt x="59" y="88"/>
                    <a:pt x="64" y="92"/>
                  </a:cubicBezTo>
                  <a:cubicBezTo>
                    <a:pt x="67" y="95"/>
                    <a:pt x="70" y="97"/>
                    <a:pt x="74" y="100"/>
                  </a:cubicBezTo>
                  <a:cubicBezTo>
                    <a:pt x="74" y="100"/>
                    <a:pt x="75" y="101"/>
                    <a:pt x="76" y="101"/>
                  </a:cubicBezTo>
                  <a:cubicBezTo>
                    <a:pt x="77" y="101"/>
                    <a:pt x="78" y="100"/>
                    <a:pt x="79" y="99"/>
                  </a:cubicBezTo>
                  <a:cubicBezTo>
                    <a:pt x="84" y="95"/>
                    <a:pt x="89" y="91"/>
                    <a:pt x="93" y="87"/>
                  </a:cubicBezTo>
                  <a:cubicBezTo>
                    <a:pt x="96" y="85"/>
                    <a:pt x="99" y="82"/>
                    <a:pt x="101" y="78"/>
                  </a:cubicBezTo>
                  <a:cubicBezTo>
                    <a:pt x="104" y="75"/>
                    <a:pt x="105" y="72"/>
                    <a:pt x="106" y="69"/>
                  </a:cubicBezTo>
                  <a:cubicBezTo>
                    <a:pt x="107" y="67"/>
                    <a:pt x="108" y="64"/>
                    <a:pt x="108" y="61"/>
                  </a:cubicBezTo>
                  <a:cubicBezTo>
                    <a:pt x="108" y="59"/>
                    <a:pt x="108" y="56"/>
                    <a:pt x="108" y="54"/>
                  </a:cubicBezTo>
                  <a:cubicBezTo>
                    <a:pt x="107" y="53"/>
                    <a:pt x="107" y="52"/>
                    <a:pt x="107" y="52"/>
                  </a:cubicBezTo>
                  <a:cubicBezTo>
                    <a:pt x="106" y="48"/>
                    <a:pt x="104" y="46"/>
                    <a:pt x="101" y="44"/>
                  </a:cubicBezTo>
                  <a:cubicBezTo>
                    <a:pt x="97" y="42"/>
                    <a:pt x="92" y="41"/>
                    <a:pt x="87" y="42"/>
                  </a:cubicBezTo>
                  <a:cubicBezTo>
                    <a:pt x="85" y="43"/>
                    <a:pt x="83" y="44"/>
                    <a:pt x="82" y="45"/>
                  </a:cubicBezTo>
                  <a:cubicBezTo>
                    <a:pt x="80" y="46"/>
                    <a:pt x="80" y="47"/>
                    <a:pt x="79" y="48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3" y="48"/>
                    <a:pt x="73" y="48"/>
                    <a:pt x="73" y="48"/>
                  </a:cubicBezTo>
                  <a:cubicBezTo>
                    <a:pt x="71" y="46"/>
                    <a:pt x="69" y="45"/>
                    <a:pt x="67" y="44"/>
                  </a:cubicBezTo>
                  <a:cubicBezTo>
                    <a:pt x="65" y="43"/>
                    <a:pt x="64" y="42"/>
                    <a:pt x="62" y="42"/>
                  </a:cubicBezTo>
                  <a:cubicBezTo>
                    <a:pt x="61" y="42"/>
                    <a:pt x="60" y="42"/>
                    <a:pt x="59" y="42"/>
                  </a:cubicBezTo>
                  <a:close/>
                  <a:moveTo>
                    <a:pt x="100" y="256"/>
                  </a:moveTo>
                  <a:cubicBezTo>
                    <a:pt x="98" y="256"/>
                    <a:pt x="95" y="255"/>
                    <a:pt x="93" y="254"/>
                  </a:cubicBezTo>
                  <a:cubicBezTo>
                    <a:pt x="25" y="212"/>
                    <a:pt x="25" y="212"/>
                    <a:pt x="25" y="212"/>
                  </a:cubicBezTo>
                  <a:cubicBezTo>
                    <a:pt x="23" y="211"/>
                    <a:pt x="21" y="208"/>
                    <a:pt x="21" y="205"/>
                  </a:cubicBezTo>
                  <a:cubicBezTo>
                    <a:pt x="21" y="182"/>
                    <a:pt x="16" y="163"/>
                    <a:pt x="11" y="145"/>
                  </a:cubicBezTo>
                  <a:cubicBezTo>
                    <a:pt x="5" y="127"/>
                    <a:pt x="0" y="108"/>
                    <a:pt x="0" y="85"/>
                  </a:cubicBezTo>
                  <a:cubicBezTo>
                    <a:pt x="0" y="38"/>
                    <a:pt x="38" y="0"/>
                    <a:pt x="8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43" y="0"/>
                    <a:pt x="177" y="34"/>
                    <a:pt x="177" y="77"/>
                  </a:cubicBezTo>
                  <a:cubicBezTo>
                    <a:pt x="177" y="77"/>
                    <a:pt x="177" y="78"/>
                    <a:pt x="177" y="78"/>
                  </a:cubicBezTo>
                  <a:cubicBezTo>
                    <a:pt x="174" y="94"/>
                    <a:pt x="174" y="94"/>
                    <a:pt x="174" y="94"/>
                  </a:cubicBezTo>
                  <a:cubicBezTo>
                    <a:pt x="174" y="96"/>
                    <a:pt x="174" y="98"/>
                    <a:pt x="175" y="100"/>
                  </a:cubicBezTo>
                  <a:cubicBezTo>
                    <a:pt x="189" y="129"/>
                    <a:pt x="189" y="129"/>
                    <a:pt x="189" y="129"/>
                  </a:cubicBezTo>
                  <a:cubicBezTo>
                    <a:pt x="191" y="133"/>
                    <a:pt x="192" y="138"/>
                    <a:pt x="190" y="142"/>
                  </a:cubicBezTo>
                  <a:cubicBezTo>
                    <a:pt x="188" y="147"/>
                    <a:pt x="185" y="150"/>
                    <a:pt x="181" y="152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0" y="186"/>
                    <a:pt x="170" y="186"/>
                    <a:pt x="170" y="186"/>
                  </a:cubicBezTo>
                  <a:cubicBezTo>
                    <a:pt x="169" y="199"/>
                    <a:pt x="158" y="209"/>
                    <a:pt x="145" y="209"/>
                  </a:cubicBezTo>
                  <a:cubicBezTo>
                    <a:pt x="131" y="209"/>
                    <a:pt x="131" y="209"/>
                    <a:pt x="131" y="209"/>
                  </a:cubicBezTo>
                  <a:cubicBezTo>
                    <a:pt x="121" y="209"/>
                    <a:pt x="114" y="217"/>
                    <a:pt x="114" y="227"/>
                  </a:cubicBezTo>
                  <a:cubicBezTo>
                    <a:pt x="114" y="242"/>
                    <a:pt x="114" y="242"/>
                    <a:pt x="114" y="242"/>
                  </a:cubicBezTo>
                  <a:cubicBezTo>
                    <a:pt x="114" y="247"/>
                    <a:pt x="111" y="252"/>
                    <a:pt x="107" y="254"/>
                  </a:cubicBezTo>
                  <a:cubicBezTo>
                    <a:pt x="105" y="255"/>
                    <a:pt x="102" y="256"/>
                    <a:pt x="100" y="256"/>
                  </a:cubicBezTo>
                  <a:close/>
                  <a:moveTo>
                    <a:pt x="84" y="8"/>
                  </a:moveTo>
                  <a:cubicBezTo>
                    <a:pt x="42" y="8"/>
                    <a:pt x="8" y="43"/>
                    <a:pt x="8" y="85"/>
                  </a:cubicBezTo>
                  <a:cubicBezTo>
                    <a:pt x="8" y="107"/>
                    <a:pt x="13" y="125"/>
                    <a:pt x="18" y="143"/>
                  </a:cubicBezTo>
                  <a:cubicBezTo>
                    <a:pt x="24" y="161"/>
                    <a:pt x="29" y="181"/>
                    <a:pt x="29" y="205"/>
                  </a:cubicBezTo>
                  <a:cubicBezTo>
                    <a:pt x="97" y="247"/>
                    <a:pt x="97" y="247"/>
                    <a:pt x="97" y="247"/>
                  </a:cubicBezTo>
                  <a:cubicBezTo>
                    <a:pt x="99" y="248"/>
                    <a:pt x="101" y="248"/>
                    <a:pt x="103" y="247"/>
                  </a:cubicBezTo>
                  <a:cubicBezTo>
                    <a:pt x="105" y="246"/>
                    <a:pt x="106" y="244"/>
                    <a:pt x="106" y="242"/>
                  </a:cubicBezTo>
                  <a:cubicBezTo>
                    <a:pt x="106" y="227"/>
                    <a:pt x="106" y="227"/>
                    <a:pt x="106" y="227"/>
                  </a:cubicBezTo>
                  <a:cubicBezTo>
                    <a:pt x="106" y="212"/>
                    <a:pt x="117" y="201"/>
                    <a:pt x="131" y="201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54" y="201"/>
                    <a:pt x="161" y="194"/>
                    <a:pt x="162" y="185"/>
                  </a:cubicBezTo>
                  <a:cubicBezTo>
                    <a:pt x="165" y="152"/>
                    <a:pt x="165" y="152"/>
                    <a:pt x="165" y="152"/>
                  </a:cubicBezTo>
                  <a:cubicBezTo>
                    <a:pt x="165" y="150"/>
                    <a:pt x="166" y="149"/>
                    <a:pt x="167" y="148"/>
                  </a:cubicBezTo>
                  <a:cubicBezTo>
                    <a:pt x="178" y="144"/>
                    <a:pt x="178" y="144"/>
                    <a:pt x="178" y="144"/>
                  </a:cubicBezTo>
                  <a:cubicBezTo>
                    <a:pt x="180" y="143"/>
                    <a:pt x="182" y="142"/>
                    <a:pt x="182" y="139"/>
                  </a:cubicBezTo>
                  <a:cubicBezTo>
                    <a:pt x="183" y="137"/>
                    <a:pt x="183" y="135"/>
                    <a:pt x="182" y="133"/>
                  </a:cubicBezTo>
                  <a:cubicBezTo>
                    <a:pt x="168" y="103"/>
                    <a:pt x="168" y="103"/>
                    <a:pt x="168" y="103"/>
                  </a:cubicBezTo>
                  <a:cubicBezTo>
                    <a:pt x="166" y="100"/>
                    <a:pt x="165" y="96"/>
                    <a:pt x="166" y="92"/>
                  </a:cubicBezTo>
                  <a:cubicBezTo>
                    <a:pt x="169" y="77"/>
                    <a:pt x="169" y="77"/>
                    <a:pt x="169" y="77"/>
                  </a:cubicBezTo>
                  <a:cubicBezTo>
                    <a:pt x="169" y="39"/>
                    <a:pt x="139" y="8"/>
                    <a:pt x="101" y="8"/>
                  </a:cubicBezTo>
                  <a:lnTo>
                    <a:pt x="84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/>
          </p:spPr>
          <p:txBody>
            <a:bodyPr vert="horz" wrap="square" lIns="67236" tIns="33618" rIns="67236" bIns="336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6630" y="3592692"/>
            <a:ext cx="787853" cy="768096"/>
            <a:chOff x="346630" y="3592692"/>
            <a:chExt cx="787853" cy="768096"/>
          </a:xfrm>
        </p:grpSpPr>
        <p:sp>
          <p:nvSpPr>
            <p:cNvPr id="85" name="Text Placeholder 8">
              <a:extLst>
                <a:ext uri="{FF2B5EF4-FFF2-40B4-BE49-F238E27FC236}">
                  <a16:creationId xmlns:a16="http://schemas.microsoft.com/office/drawing/2014/main" xmlns="" id="{476E22AC-1E9E-874B-A55E-62D63DAD313C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346630" y="3592692"/>
              <a:ext cx="787853" cy="768096"/>
            </a:xfrm>
            <a:prstGeom prst="rect">
              <a:avLst/>
            </a:prstGeom>
            <a:solidFill>
              <a:schemeClr val="accent1">
                <a:alpha val="80000"/>
              </a:schemeClr>
            </a:solidFill>
          </p:spPr>
          <p:txBody>
            <a:bodyPr vert="horz" lIns="45720" tIns="0" rIns="0" bIns="0" rtlCol="0" anchor="ctr">
              <a:no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​"/>
                <a:defRPr sz="675" kern="1200">
                  <a:solidFill>
                    <a:schemeClr val="tx1">
                      <a:lumMod val="20000"/>
                      <a:lumOff val="8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0188" indent="-230188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" indent="-22860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Clr>
                  <a:schemeClr val="accent1"/>
                </a:buClr>
                <a:buFont typeface="Arial" panose="020B0604020202020204" pitchFamily="34" charset="0"/>
                <a:buChar char="​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98463" indent="-169863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7150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​"/>
                <a:tabLst/>
                <a:defRPr/>
              </a:pPr>
              <a:r>
                <a:rPr kumimoji="0" lang="en-US" sz="675" b="0" i="0" u="none" strike="noStrike" kern="1200" cap="none" spc="0" normalizeH="0" baseline="0" noProof="0">
                  <a:ln>
                    <a:noFill/>
                  </a:ln>
                  <a:solidFill>
                    <a:srgbClr val="55565A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endParaRPr kumimoji="0" lang="en-US" sz="675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xmlns="" id="{14407622-0243-2949-A268-12765E1ADEDF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564091" y="3727507"/>
              <a:ext cx="349514" cy="498466"/>
              <a:chOff x="3822700" y="1501775"/>
              <a:chExt cx="365125" cy="520701"/>
            </a:xfrm>
            <a:solidFill>
              <a:srgbClr val="FFFFFF"/>
            </a:solidFill>
          </p:grpSpPr>
          <p:sp>
            <p:nvSpPr>
              <p:cNvPr id="94" name="Freeform 19">
                <a:extLst>
                  <a:ext uri="{FF2B5EF4-FFF2-40B4-BE49-F238E27FC236}">
                    <a16:creationId xmlns:a16="http://schemas.microsoft.com/office/drawing/2014/main" xmlns="" id="{4C0D8B8D-35EB-874D-B549-DB3EB63C414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3822700" y="1531938"/>
                <a:ext cx="365125" cy="490538"/>
              </a:xfrm>
              <a:custGeom>
                <a:avLst/>
                <a:gdLst>
                  <a:gd name="T0" fmla="*/ 357 w 584"/>
                  <a:gd name="T1" fmla="*/ 279 h 783"/>
                  <a:gd name="T2" fmla="*/ 438 w 584"/>
                  <a:gd name="T3" fmla="*/ 147 h 783"/>
                  <a:gd name="T4" fmla="*/ 291 w 584"/>
                  <a:gd name="T5" fmla="*/ 0 h 783"/>
                  <a:gd name="T6" fmla="*/ 143 w 584"/>
                  <a:gd name="T7" fmla="*/ 147 h 783"/>
                  <a:gd name="T8" fmla="*/ 226 w 584"/>
                  <a:gd name="T9" fmla="*/ 279 h 783"/>
                  <a:gd name="T10" fmla="*/ 0 w 584"/>
                  <a:gd name="T11" fmla="*/ 577 h 783"/>
                  <a:gd name="T12" fmla="*/ 0 w 584"/>
                  <a:gd name="T13" fmla="*/ 783 h 783"/>
                  <a:gd name="T14" fmla="*/ 24 w 584"/>
                  <a:gd name="T15" fmla="*/ 783 h 783"/>
                  <a:gd name="T16" fmla="*/ 24 w 584"/>
                  <a:gd name="T17" fmla="*/ 577 h 783"/>
                  <a:gd name="T18" fmla="*/ 290 w 584"/>
                  <a:gd name="T19" fmla="*/ 297 h 783"/>
                  <a:gd name="T20" fmla="*/ 556 w 584"/>
                  <a:gd name="T21" fmla="*/ 564 h 783"/>
                  <a:gd name="T22" fmla="*/ 556 w 584"/>
                  <a:gd name="T23" fmla="*/ 783 h 783"/>
                  <a:gd name="T24" fmla="*/ 584 w 584"/>
                  <a:gd name="T25" fmla="*/ 783 h 783"/>
                  <a:gd name="T26" fmla="*/ 584 w 584"/>
                  <a:gd name="T27" fmla="*/ 564 h 783"/>
                  <a:gd name="T28" fmla="*/ 357 w 584"/>
                  <a:gd name="T29" fmla="*/ 279 h 783"/>
                  <a:gd name="T30" fmla="*/ 169 w 584"/>
                  <a:gd name="T31" fmla="*/ 147 h 783"/>
                  <a:gd name="T32" fmla="*/ 291 w 584"/>
                  <a:gd name="T33" fmla="*/ 26 h 783"/>
                  <a:gd name="T34" fmla="*/ 412 w 584"/>
                  <a:gd name="T35" fmla="*/ 147 h 783"/>
                  <a:gd name="T36" fmla="*/ 291 w 584"/>
                  <a:gd name="T37" fmla="*/ 269 h 783"/>
                  <a:gd name="T38" fmla="*/ 169 w 584"/>
                  <a:gd name="T39" fmla="*/ 147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4" h="783">
                    <a:moveTo>
                      <a:pt x="357" y="279"/>
                    </a:moveTo>
                    <a:cubicBezTo>
                      <a:pt x="405" y="255"/>
                      <a:pt x="438" y="205"/>
                      <a:pt x="438" y="147"/>
                    </a:cubicBezTo>
                    <a:cubicBezTo>
                      <a:pt x="438" y="66"/>
                      <a:pt x="372" y="0"/>
                      <a:pt x="291" y="0"/>
                    </a:cubicBezTo>
                    <a:cubicBezTo>
                      <a:pt x="210" y="0"/>
                      <a:pt x="143" y="66"/>
                      <a:pt x="143" y="147"/>
                    </a:cubicBezTo>
                    <a:cubicBezTo>
                      <a:pt x="143" y="205"/>
                      <a:pt x="178" y="255"/>
                      <a:pt x="226" y="279"/>
                    </a:cubicBezTo>
                    <a:cubicBezTo>
                      <a:pt x="98" y="311"/>
                      <a:pt x="0" y="435"/>
                      <a:pt x="0" y="577"/>
                    </a:cubicBezTo>
                    <a:cubicBezTo>
                      <a:pt x="0" y="783"/>
                      <a:pt x="0" y="783"/>
                      <a:pt x="0" y="783"/>
                    </a:cubicBezTo>
                    <a:cubicBezTo>
                      <a:pt x="24" y="783"/>
                      <a:pt x="24" y="783"/>
                      <a:pt x="24" y="783"/>
                    </a:cubicBezTo>
                    <a:cubicBezTo>
                      <a:pt x="24" y="577"/>
                      <a:pt x="24" y="577"/>
                      <a:pt x="24" y="577"/>
                    </a:cubicBezTo>
                    <a:cubicBezTo>
                      <a:pt x="24" y="426"/>
                      <a:pt x="145" y="297"/>
                      <a:pt x="290" y="297"/>
                    </a:cubicBezTo>
                    <a:cubicBezTo>
                      <a:pt x="437" y="297"/>
                      <a:pt x="556" y="417"/>
                      <a:pt x="556" y="564"/>
                    </a:cubicBezTo>
                    <a:cubicBezTo>
                      <a:pt x="556" y="783"/>
                      <a:pt x="556" y="783"/>
                      <a:pt x="556" y="783"/>
                    </a:cubicBezTo>
                    <a:cubicBezTo>
                      <a:pt x="584" y="783"/>
                      <a:pt x="584" y="783"/>
                      <a:pt x="584" y="783"/>
                    </a:cubicBezTo>
                    <a:cubicBezTo>
                      <a:pt x="584" y="564"/>
                      <a:pt x="584" y="564"/>
                      <a:pt x="584" y="564"/>
                    </a:cubicBezTo>
                    <a:cubicBezTo>
                      <a:pt x="584" y="425"/>
                      <a:pt x="487" y="309"/>
                      <a:pt x="357" y="279"/>
                    </a:cubicBezTo>
                    <a:close/>
                    <a:moveTo>
                      <a:pt x="169" y="147"/>
                    </a:moveTo>
                    <a:cubicBezTo>
                      <a:pt x="169" y="80"/>
                      <a:pt x="224" y="26"/>
                      <a:pt x="291" y="26"/>
                    </a:cubicBezTo>
                    <a:cubicBezTo>
                      <a:pt x="358" y="26"/>
                      <a:pt x="412" y="80"/>
                      <a:pt x="412" y="147"/>
                    </a:cubicBezTo>
                    <a:cubicBezTo>
                      <a:pt x="412" y="214"/>
                      <a:pt x="358" y="269"/>
                      <a:pt x="291" y="269"/>
                    </a:cubicBezTo>
                    <a:cubicBezTo>
                      <a:pt x="224" y="269"/>
                      <a:pt x="169" y="214"/>
                      <a:pt x="169" y="14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Freeform 20">
                <a:extLst>
                  <a:ext uri="{FF2B5EF4-FFF2-40B4-BE49-F238E27FC236}">
                    <a16:creationId xmlns:a16="http://schemas.microsoft.com/office/drawing/2014/main" xmlns="" id="{F7BC806C-72F1-DA4F-AAEF-7A63E1AA2AA1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3854450" y="1501775"/>
                <a:ext cx="269875" cy="385763"/>
              </a:xfrm>
              <a:custGeom>
                <a:avLst/>
                <a:gdLst>
                  <a:gd name="T0" fmla="*/ 425 w 430"/>
                  <a:gd name="T1" fmla="*/ 555 h 615"/>
                  <a:gd name="T2" fmla="*/ 357 w 430"/>
                  <a:gd name="T3" fmla="*/ 555 h 615"/>
                  <a:gd name="T4" fmla="*/ 357 w 430"/>
                  <a:gd name="T5" fmla="*/ 615 h 615"/>
                  <a:gd name="T6" fmla="*/ 333 w 430"/>
                  <a:gd name="T7" fmla="*/ 615 h 615"/>
                  <a:gd name="T8" fmla="*/ 333 w 430"/>
                  <a:gd name="T9" fmla="*/ 555 h 615"/>
                  <a:gd name="T10" fmla="*/ 265 w 430"/>
                  <a:gd name="T11" fmla="*/ 555 h 615"/>
                  <a:gd name="T12" fmla="*/ 265 w 430"/>
                  <a:gd name="T13" fmla="*/ 527 h 615"/>
                  <a:gd name="T14" fmla="*/ 333 w 430"/>
                  <a:gd name="T15" fmla="*/ 527 h 615"/>
                  <a:gd name="T16" fmla="*/ 333 w 430"/>
                  <a:gd name="T17" fmla="*/ 467 h 615"/>
                  <a:gd name="T18" fmla="*/ 357 w 430"/>
                  <a:gd name="T19" fmla="*/ 467 h 615"/>
                  <a:gd name="T20" fmla="*/ 357 w 430"/>
                  <a:gd name="T21" fmla="*/ 527 h 615"/>
                  <a:gd name="T22" fmla="*/ 425 w 430"/>
                  <a:gd name="T23" fmla="*/ 527 h 615"/>
                  <a:gd name="T24" fmla="*/ 425 w 430"/>
                  <a:gd name="T25" fmla="*/ 555 h 615"/>
                  <a:gd name="T26" fmla="*/ 420 w 430"/>
                  <a:gd name="T27" fmla="*/ 137 h 615"/>
                  <a:gd name="T28" fmla="*/ 403 w 430"/>
                  <a:gd name="T29" fmla="*/ 130 h 615"/>
                  <a:gd name="T30" fmla="*/ 245 w 430"/>
                  <a:gd name="T31" fmla="*/ 26 h 615"/>
                  <a:gd name="T32" fmla="*/ 73 w 430"/>
                  <a:gd name="T33" fmla="*/ 198 h 615"/>
                  <a:gd name="T34" fmla="*/ 73 w 430"/>
                  <a:gd name="T35" fmla="*/ 198 h 615"/>
                  <a:gd name="T36" fmla="*/ 73 w 430"/>
                  <a:gd name="T37" fmla="*/ 227 h 615"/>
                  <a:gd name="T38" fmla="*/ 69 w 430"/>
                  <a:gd name="T39" fmla="*/ 237 h 615"/>
                  <a:gd name="T40" fmla="*/ 59 w 430"/>
                  <a:gd name="T41" fmla="*/ 240 h 615"/>
                  <a:gd name="T42" fmla="*/ 0 w 430"/>
                  <a:gd name="T43" fmla="*/ 181 h 615"/>
                  <a:gd name="T44" fmla="*/ 59 w 430"/>
                  <a:gd name="T45" fmla="*/ 121 h 615"/>
                  <a:gd name="T46" fmla="*/ 62 w 430"/>
                  <a:gd name="T47" fmla="*/ 121 h 615"/>
                  <a:gd name="T48" fmla="*/ 245 w 430"/>
                  <a:gd name="T49" fmla="*/ 0 h 615"/>
                  <a:gd name="T50" fmla="*/ 427 w 430"/>
                  <a:gd name="T51" fmla="*/ 120 h 615"/>
                  <a:gd name="T52" fmla="*/ 420 w 430"/>
                  <a:gd name="T53" fmla="*/ 137 h 615"/>
                  <a:gd name="T54" fmla="*/ 45 w 430"/>
                  <a:gd name="T55" fmla="*/ 150 h 615"/>
                  <a:gd name="T56" fmla="*/ 24 w 430"/>
                  <a:gd name="T57" fmla="*/ 181 h 615"/>
                  <a:gd name="T58" fmla="*/ 45 w 430"/>
                  <a:gd name="T59" fmla="*/ 212 h 615"/>
                  <a:gd name="T60" fmla="*/ 45 w 430"/>
                  <a:gd name="T61" fmla="*/ 150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0" h="615">
                    <a:moveTo>
                      <a:pt x="425" y="555"/>
                    </a:moveTo>
                    <a:cubicBezTo>
                      <a:pt x="357" y="555"/>
                      <a:pt x="357" y="555"/>
                      <a:pt x="357" y="555"/>
                    </a:cubicBezTo>
                    <a:cubicBezTo>
                      <a:pt x="357" y="615"/>
                      <a:pt x="357" y="615"/>
                      <a:pt x="357" y="615"/>
                    </a:cubicBezTo>
                    <a:cubicBezTo>
                      <a:pt x="333" y="615"/>
                      <a:pt x="333" y="615"/>
                      <a:pt x="333" y="615"/>
                    </a:cubicBezTo>
                    <a:cubicBezTo>
                      <a:pt x="333" y="555"/>
                      <a:pt x="333" y="555"/>
                      <a:pt x="333" y="555"/>
                    </a:cubicBezTo>
                    <a:cubicBezTo>
                      <a:pt x="265" y="555"/>
                      <a:pt x="265" y="555"/>
                      <a:pt x="265" y="555"/>
                    </a:cubicBezTo>
                    <a:cubicBezTo>
                      <a:pt x="265" y="527"/>
                      <a:pt x="265" y="527"/>
                      <a:pt x="265" y="527"/>
                    </a:cubicBezTo>
                    <a:cubicBezTo>
                      <a:pt x="333" y="527"/>
                      <a:pt x="333" y="527"/>
                      <a:pt x="333" y="527"/>
                    </a:cubicBezTo>
                    <a:cubicBezTo>
                      <a:pt x="333" y="467"/>
                      <a:pt x="333" y="467"/>
                      <a:pt x="333" y="467"/>
                    </a:cubicBezTo>
                    <a:cubicBezTo>
                      <a:pt x="357" y="467"/>
                      <a:pt x="357" y="467"/>
                      <a:pt x="357" y="467"/>
                    </a:cubicBezTo>
                    <a:cubicBezTo>
                      <a:pt x="357" y="527"/>
                      <a:pt x="357" y="527"/>
                      <a:pt x="357" y="527"/>
                    </a:cubicBezTo>
                    <a:cubicBezTo>
                      <a:pt x="425" y="527"/>
                      <a:pt x="425" y="527"/>
                      <a:pt x="425" y="527"/>
                    </a:cubicBezTo>
                    <a:lnTo>
                      <a:pt x="425" y="555"/>
                    </a:lnTo>
                    <a:close/>
                    <a:moveTo>
                      <a:pt x="420" y="137"/>
                    </a:moveTo>
                    <a:cubicBezTo>
                      <a:pt x="414" y="139"/>
                      <a:pt x="406" y="136"/>
                      <a:pt x="403" y="130"/>
                    </a:cubicBezTo>
                    <a:cubicBezTo>
                      <a:pt x="376" y="67"/>
                      <a:pt x="314" y="26"/>
                      <a:pt x="245" y="26"/>
                    </a:cubicBezTo>
                    <a:cubicBezTo>
                      <a:pt x="150" y="26"/>
                      <a:pt x="73" y="103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227"/>
                      <a:pt x="73" y="227"/>
                      <a:pt x="73" y="227"/>
                    </a:cubicBezTo>
                    <a:cubicBezTo>
                      <a:pt x="73" y="231"/>
                      <a:pt x="71" y="234"/>
                      <a:pt x="69" y="237"/>
                    </a:cubicBezTo>
                    <a:cubicBezTo>
                      <a:pt x="66" y="239"/>
                      <a:pt x="63" y="240"/>
                      <a:pt x="59" y="240"/>
                    </a:cubicBezTo>
                    <a:cubicBezTo>
                      <a:pt x="26" y="240"/>
                      <a:pt x="0" y="214"/>
                      <a:pt x="0" y="181"/>
                    </a:cubicBezTo>
                    <a:cubicBezTo>
                      <a:pt x="0" y="148"/>
                      <a:pt x="26" y="121"/>
                      <a:pt x="59" y="121"/>
                    </a:cubicBezTo>
                    <a:cubicBezTo>
                      <a:pt x="60" y="121"/>
                      <a:pt x="61" y="121"/>
                      <a:pt x="62" y="121"/>
                    </a:cubicBezTo>
                    <a:cubicBezTo>
                      <a:pt x="92" y="50"/>
                      <a:pt x="163" y="0"/>
                      <a:pt x="245" y="0"/>
                    </a:cubicBezTo>
                    <a:cubicBezTo>
                      <a:pt x="324" y="0"/>
                      <a:pt x="395" y="47"/>
                      <a:pt x="427" y="120"/>
                    </a:cubicBezTo>
                    <a:cubicBezTo>
                      <a:pt x="430" y="126"/>
                      <a:pt x="427" y="134"/>
                      <a:pt x="420" y="137"/>
                    </a:cubicBezTo>
                    <a:close/>
                    <a:moveTo>
                      <a:pt x="45" y="150"/>
                    </a:moveTo>
                    <a:cubicBezTo>
                      <a:pt x="33" y="155"/>
                      <a:pt x="24" y="167"/>
                      <a:pt x="24" y="181"/>
                    </a:cubicBezTo>
                    <a:cubicBezTo>
                      <a:pt x="24" y="195"/>
                      <a:pt x="33" y="207"/>
                      <a:pt x="45" y="212"/>
                    </a:cubicBezTo>
                    <a:lnTo>
                      <a:pt x="45" y="15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46630" y="5233540"/>
            <a:ext cx="787853" cy="768096"/>
            <a:chOff x="346630" y="5233540"/>
            <a:chExt cx="787853" cy="768096"/>
          </a:xfrm>
        </p:grpSpPr>
        <p:sp>
          <p:nvSpPr>
            <p:cNvPr id="90" name="Text Placeholder 25">
              <a:extLst>
                <a:ext uri="{FF2B5EF4-FFF2-40B4-BE49-F238E27FC236}">
                  <a16:creationId xmlns:a16="http://schemas.microsoft.com/office/drawing/2014/main" xmlns="" id="{73DF6975-11E1-6E4D-AFCA-CDBD5DEA0896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346630" y="5233540"/>
              <a:ext cx="787853" cy="768096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</p:spPr>
          <p:txBody>
            <a:bodyPr vert="horz" lIns="45720" tIns="0" rIns="0" bIns="0" rtlCol="0" anchor="ctr">
              <a:no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​"/>
                <a:defRPr sz="675" kern="1200">
                  <a:solidFill>
                    <a:schemeClr val="tx1">
                      <a:lumMod val="20000"/>
                      <a:lumOff val="8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0188" indent="-230188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" indent="-22860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Clr>
                  <a:schemeClr val="accent1"/>
                </a:buClr>
                <a:buFont typeface="Arial" panose="020B0604020202020204" pitchFamily="34" charset="0"/>
                <a:buChar char="​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98463" indent="-169863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7150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​"/>
                <a:tabLst/>
                <a:defRPr/>
              </a:pPr>
              <a:r>
                <a:rPr kumimoji="0" lang="en-US" sz="675" b="0" i="0" u="none" strike="noStrike" kern="1200" cap="none" spc="0" normalizeH="0" baseline="0" noProof="0">
                  <a:ln>
                    <a:noFill/>
                  </a:ln>
                  <a:solidFill>
                    <a:srgbClr val="55565A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endParaRPr kumimoji="0" lang="en-US" sz="675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xmlns="" id="{056D4144-DBB3-6745-A4EB-1A5415DA6E48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545641" y="5368355"/>
              <a:ext cx="389830" cy="498466"/>
              <a:chOff x="4840287" y="2714625"/>
              <a:chExt cx="319088" cy="407988"/>
            </a:xfrm>
            <a:solidFill>
              <a:srgbClr val="FFFFFF"/>
            </a:solidFill>
          </p:grpSpPr>
          <p:sp>
            <p:nvSpPr>
              <p:cNvPr id="97" name="Freeform 37">
                <a:extLst>
                  <a:ext uri="{FF2B5EF4-FFF2-40B4-BE49-F238E27FC236}">
                    <a16:creationId xmlns:a16="http://schemas.microsoft.com/office/drawing/2014/main" xmlns="" id="{B6A30017-56AE-1641-A061-A9248197FB39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4840287" y="2714625"/>
                <a:ext cx="319088" cy="407988"/>
              </a:xfrm>
              <a:custGeom>
                <a:avLst/>
                <a:gdLst>
                  <a:gd name="T0" fmla="*/ 201 w 201"/>
                  <a:gd name="T1" fmla="*/ 0 h 257"/>
                  <a:gd name="T2" fmla="*/ 24 w 201"/>
                  <a:gd name="T3" fmla="*/ 0 h 257"/>
                  <a:gd name="T4" fmla="*/ 24 w 201"/>
                  <a:gd name="T5" fmla="*/ 24 h 257"/>
                  <a:gd name="T6" fmla="*/ 0 w 201"/>
                  <a:gd name="T7" fmla="*/ 24 h 257"/>
                  <a:gd name="T8" fmla="*/ 0 w 201"/>
                  <a:gd name="T9" fmla="*/ 257 h 257"/>
                  <a:gd name="T10" fmla="*/ 177 w 201"/>
                  <a:gd name="T11" fmla="*/ 257 h 257"/>
                  <a:gd name="T12" fmla="*/ 177 w 201"/>
                  <a:gd name="T13" fmla="*/ 233 h 257"/>
                  <a:gd name="T14" fmla="*/ 201 w 201"/>
                  <a:gd name="T15" fmla="*/ 233 h 257"/>
                  <a:gd name="T16" fmla="*/ 201 w 201"/>
                  <a:gd name="T17" fmla="*/ 0 h 257"/>
                  <a:gd name="T18" fmla="*/ 193 w 201"/>
                  <a:gd name="T19" fmla="*/ 225 h 257"/>
                  <a:gd name="T20" fmla="*/ 32 w 201"/>
                  <a:gd name="T21" fmla="*/ 225 h 257"/>
                  <a:gd name="T22" fmla="*/ 32 w 201"/>
                  <a:gd name="T23" fmla="*/ 8 h 257"/>
                  <a:gd name="T24" fmla="*/ 193 w 201"/>
                  <a:gd name="T25" fmla="*/ 8 h 257"/>
                  <a:gd name="T26" fmla="*/ 193 w 201"/>
                  <a:gd name="T27" fmla="*/ 225 h 257"/>
                  <a:gd name="T28" fmla="*/ 8 w 201"/>
                  <a:gd name="T29" fmla="*/ 249 h 257"/>
                  <a:gd name="T30" fmla="*/ 8 w 201"/>
                  <a:gd name="T31" fmla="*/ 32 h 257"/>
                  <a:gd name="T32" fmla="*/ 24 w 201"/>
                  <a:gd name="T33" fmla="*/ 32 h 257"/>
                  <a:gd name="T34" fmla="*/ 24 w 201"/>
                  <a:gd name="T35" fmla="*/ 233 h 257"/>
                  <a:gd name="T36" fmla="*/ 169 w 201"/>
                  <a:gd name="T37" fmla="*/ 233 h 257"/>
                  <a:gd name="T38" fmla="*/ 169 w 201"/>
                  <a:gd name="T39" fmla="*/ 249 h 257"/>
                  <a:gd name="T40" fmla="*/ 8 w 201"/>
                  <a:gd name="T41" fmla="*/ 249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1" h="257">
                    <a:moveTo>
                      <a:pt x="201" y="0"/>
                    </a:moveTo>
                    <a:lnTo>
                      <a:pt x="24" y="0"/>
                    </a:lnTo>
                    <a:lnTo>
                      <a:pt x="24" y="24"/>
                    </a:lnTo>
                    <a:lnTo>
                      <a:pt x="0" y="24"/>
                    </a:lnTo>
                    <a:lnTo>
                      <a:pt x="0" y="257"/>
                    </a:lnTo>
                    <a:lnTo>
                      <a:pt x="177" y="257"/>
                    </a:lnTo>
                    <a:lnTo>
                      <a:pt x="177" y="233"/>
                    </a:lnTo>
                    <a:lnTo>
                      <a:pt x="201" y="233"/>
                    </a:lnTo>
                    <a:lnTo>
                      <a:pt x="201" y="0"/>
                    </a:lnTo>
                    <a:close/>
                    <a:moveTo>
                      <a:pt x="193" y="225"/>
                    </a:moveTo>
                    <a:lnTo>
                      <a:pt x="32" y="225"/>
                    </a:lnTo>
                    <a:lnTo>
                      <a:pt x="32" y="8"/>
                    </a:lnTo>
                    <a:lnTo>
                      <a:pt x="193" y="8"/>
                    </a:lnTo>
                    <a:lnTo>
                      <a:pt x="193" y="225"/>
                    </a:lnTo>
                    <a:close/>
                    <a:moveTo>
                      <a:pt x="8" y="249"/>
                    </a:moveTo>
                    <a:lnTo>
                      <a:pt x="8" y="32"/>
                    </a:lnTo>
                    <a:lnTo>
                      <a:pt x="24" y="32"/>
                    </a:lnTo>
                    <a:lnTo>
                      <a:pt x="24" y="233"/>
                    </a:lnTo>
                    <a:lnTo>
                      <a:pt x="169" y="233"/>
                    </a:lnTo>
                    <a:lnTo>
                      <a:pt x="169" y="249"/>
                    </a:lnTo>
                    <a:lnTo>
                      <a:pt x="8" y="24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Freeform 38">
                <a:extLst>
                  <a:ext uri="{FF2B5EF4-FFF2-40B4-BE49-F238E27FC236}">
                    <a16:creationId xmlns:a16="http://schemas.microsoft.com/office/drawing/2014/main" xmlns="" id="{91462080-32A8-874D-8AF7-87C6D3392F31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4926013" y="2778125"/>
                <a:ext cx="188913" cy="230188"/>
              </a:xfrm>
              <a:custGeom>
                <a:avLst/>
                <a:gdLst>
                  <a:gd name="T0" fmla="*/ 2 w 119"/>
                  <a:gd name="T1" fmla="*/ 137 h 145"/>
                  <a:gd name="T2" fmla="*/ 115 w 119"/>
                  <a:gd name="T3" fmla="*/ 137 h 145"/>
                  <a:gd name="T4" fmla="*/ 115 w 119"/>
                  <a:gd name="T5" fmla="*/ 145 h 145"/>
                  <a:gd name="T6" fmla="*/ 2 w 119"/>
                  <a:gd name="T7" fmla="*/ 145 h 145"/>
                  <a:gd name="T8" fmla="*/ 2 w 119"/>
                  <a:gd name="T9" fmla="*/ 137 h 145"/>
                  <a:gd name="T10" fmla="*/ 2 w 119"/>
                  <a:gd name="T11" fmla="*/ 121 h 145"/>
                  <a:gd name="T12" fmla="*/ 115 w 119"/>
                  <a:gd name="T13" fmla="*/ 121 h 145"/>
                  <a:gd name="T14" fmla="*/ 115 w 119"/>
                  <a:gd name="T15" fmla="*/ 113 h 145"/>
                  <a:gd name="T16" fmla="*/ 2 w 119"/>
                  <a:gd name="T17" fmla="*/ 113 h 145"/>
                  <a:gd name="T18" fmla="*/ 2 w 119"/>
                  <a:gd name="T19" fmla="*/ 121 h 145"/>
                  <a:gd name="T20" fmla="*/ 2 w 119"/>
                  <a:gd name="T21" fmla="*/ 97 h 145"/>
                  <a:gd name="T22" fmla="*/ 115 w 119"/>
                  <a:gd name="T23" fmla="*/ 97 h 145"/>
                  <a:gd name="T24" fmla="*/ 115 w 119"/>
                  <a:gd name="T25" fmla="*/ 89 h 145"/>
                  <a:gd name="T26" fmla="*/ 2 w 119"/>
                  <a:gd name="T27" fmla="*/ 89 h 145"/>
                  <a:gd name="T28" fmla="*/ 2 w 119"/>
                  <a:gd name="T29" fmla="*/ 97 h 145"/>
                  <a:gd name="T30" fmla="*/ 113 w 119"/>
                  <a:gd name="T31" fmla="*/ 0 h 145"/>
                  <a:gd name="T32" fmla="*/ 75 w 119"/>
                  <a:gd name="T33" fmla="*/ 47 h 145"/>
                  <a:gd name="T34" fmla="*/ 33 w 119"/>
                  <a:gd name="T35" fmla="*/ 19 h 145"/>
                  <a:gd name="T36" fmla="*/ 0 w 119"/>
                  <a:gd name="T37" fmla="*/ 62 h 145"/>
                  <a:gd name="T38" fmla="*/ 6 w 119"/>
                  <a:gd name="T39" fmla="*/ 66 h 145"/>
                  <a:gd name="T40" fmla="*/ 34 w 119"/>
                  <a:gd name="T41" fmla="*/ 29 h 145"/>
                  <a:gd name="T42" fmla="*/ 77 w 119"/>
                  <a:gd name="T43" fmla="*/ 57 h 145"/>
                  <a:gd name="T44" fmla="*/ 119 w 119"/>
                  <a:gd name="T45" fmla="*/ 5 h 145"/>
                  <a:gd name="T46" fmla="*/ 113 w 119"/>
                  <a:gd name="T47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9" h="145">
                    <a:moveTo>
                      <a:pt x="2" y="137"/>
                    </a:moveTo>
                    <a:lnTo>
                      <a:pt x="115" y="137"/>
                    </a:lnTo>
                    <a:lnTo>
                      <a:pt x="115" y="145"/>
                    </a:lnTo>
                    <a:lnTo>
                      <a:pt x="2" y="145"/>
                    </a:lnTo>
                    <a:lnTo>
                      <a:pt x="2" y="137"/>
                    </a:lnTo>
                    <a:close/>
                    <a:moveTo>
                      <a:pt x="2" y="121"/>
                    </a:moveTo>
                    <a:lnTo>
                      <a:pt x="115" y="121"/>
                    </a:lnTo>
                    <a:lnTo>
                      <a:pt x="115" y="113"/>
                    </a:lnTo>
                    <a:lnTo>
                      <a:pt x="2" y="113"/>
                    </a:lnTo>
                    <a:lnTo>
                      <a:pt x="2" y="121"/>
                    </a:lnTo>
                    <a:close/>
                    <a:moveTo>
                      <a:pt x="2" y="97"/>
                    </a:moveTo>
                    <a:lnTo>
                      <a:pt x="115" y="97"/>
                    </a:lnTo>
                    <a:lnTo>
                      <a:pt x="115" y="89"/>
                    </a:lnTo>
                    <a:lnTo>
                      <a:pt x="2" y="89"/>
                    </a:lnTo>
                    <a:lnTo>
                      <a:pt x="2" y="97"/>
                    </a:lnTo>
                    <a:close/>
                    <a:moveTo>
                      <a:pt x="113" y="0"/>
                    </a:moveTo>
                    <a:lnTo>
                      <a:pt x="75" y="47"/>
                    </a:lnTo>
                    <a:lnTo>
                      <a:pt x="33" y="19"/>
                    </a:lnTo>
                    <a:lnTo>
                      <a:pt x="0" y="62"/>
                    </a:lnTo>
                    <a:lnTo>
                      <a:pt x="6" y="66"/>
                    </a:lnTo>
                    <a:lnTo>
                      <a:pt x="34" y="29"/>
                    </a:lnTo>
                    <a:lnTo>
                      <a:pt x="77" y="57"/>
                    </a:lnTo>
                    <a:lnTo>
                      <a:pt x="119" y="5"/>
                    </a:lnTo>
                    <a:lnTo>
                      <a:pt x="11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46630" y="4413116"/>
            <a:ext cx="787853" cy="768096"/>
            <a:chOff x="346630" y="4413116"/>
            <a:chExt cx="787853" cy="768096"/>
          </a:xfrm>
        </p:grpSpPr>
        <p:sp>
          <p:nvSpPr>
            <p:cNvPr id="86" name="Text Placeholder 9">
              <a:extLst>
                <a:ext uri="{FF2B5EF4-FFF2-40B4-BE49-F238E27FC236}">
                  <a16:creationId xmlns:a16="http://schemas.microsoft.com/office/drawing/2014/main" xmlns="" id="{01CBBAA9-3F9B-124C-9CD8-C8834A390F30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346630" y="4413116"/>
              <a:ext cx="787853" cy="768096"/>
            </a:xfrm>
            <a:prstGeom prst="rect">
              <a:avLst/>
            </a:prstGeom>
            <a:solidFill>
              <a:schemeClr val="accent1">
                <a:alpha val="60000"/>
              </a:schemeClr>
            </a:solidFill>
          </p:spPr>
          <p:txBody>
            <a:bodyPr vert="horz" lIns="45720" tIns="0" rIns="0" bIns="0" rtlCol="0" anchor="ctr">
              <a:noAutofit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​"/>
                <a:defRPr sz="675" kern="1200">
                  <a:solidFill>
                    <a:schemeClr val="tx1">
                      <a:lumMod val="20000"/>
                      <a:lumOff val="8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230188" indent="-230188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28600" indent="-22860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Clr>
                  <a:schemeClr val="accent1"/>
                </a:buClr>
                <a:buFont typeface="Arial" panose="020B0604020202020204" pitchFamily="34" charset="0"/>
                <a:buChar char="​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98463" indent="-169863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7150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42950" indent="-171450" algn="l" defTabSz="6858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−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​"/>
                <a:tabLst/>
                <a:defRPr/>
              </a:pPr>
              <a:r>
                <a:rPr kumimoji="0" lang="en-US" sz="675" b="0" i="0" u="none" strike="noStrike" kern="1200" cap="none" spc="0" normalizeH="0" baseline="0" noProof="0">
                  <a:ln>
                    <a:noFill/>
                  </a:ln>
                  <a:solidFill>
                    <a:srgbClr val="55565A">
                      <a:lumMod val="20000"/>
                      <a:lumOff val="80000"/>
                    </a:srgb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</a:t>
              </a:r>
              <a:endParaRPr kumimoji="0" lang="en-US" sz="675" b="0" i="0" u="none" strike="noStrike" kern="1200" cap="none" spc="0" normalizeH="0" baseline="0" noProof="0" dirty="0">
                <a:ln>
                  <a:noFill/>
                </a:ln>
                <a:solidFill>
                  <a:srgbClr val="55565A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xmlns="" id="{10FF48FA-9AED-6345-B876-1CE5B50ACD8D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491323" y="4594011"/>
              <a:ext cx="498466" cy="406306"/>
              <a:chOff x="2751138" y="1573213"/>
              <a:chExt cx="463550" cy="377825"/>
            </a:xfrm>
            <a:solidFill>
              <a:srgbClr val="FFFFFF"/>
            </a:solidFill>
          </p:grpSpPr>
          <p:sp>
            <p:nvSpPr>
              <p:cNvPr id="100" name="Freeform 14">
                <a:extLst>
                  <a:ext uri="{FF2B5EF4-FFF2-40B4-BE49-F238E27FC236}">
                    <a16:creationId xmlns:a16="http://schemas.microsoft.com/office/drawing/2014/main" xmlns="" id="{8CB03D35-A26A-4349-B926-0A635EA4A259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2751138" y="1573213"/>
                <a:ext cx="463550" cy="377825"/>
              </a:xfrm>
              <a:custGeom>
                <a:avLst/>
                <a:gdLst>
                  <a:gd name="T0" fmla="*/ 292 w 292"/>
                  <a:gd name="T1" fmla="*/ 192 h 238"/>
                  <a:gd name="T2" fmla="*/ 292 w 292"/>
                  <a:gd name="T3" fmla="*/ 0 h 238"/>
                  <a:gd name="T4" fmla="*/ 0 w 292"/>
                  <a:gd name="T5" fmla="*/ 0 h 238"/>
                  <a:gd name="T6" fmla="*/ 0 w 292"/>
                  <a:gd name="T7" fmla="*/ 192 h 238"/>
                  <a:gd name="T8" fmla="*/ 87 w 292"/>
                  <a:gd name="T9" fmla="*/ 192 h 238"/>
                  <a:gd name="T10" fmla="*/ 87 w 292"/>
                  <a:gd name="T11" fmla="*/ 211 h 238"/>
                  <a:gd name="T12" fmla="*/ 47 w 292"/>
                  <a:gd name="T13" fmla="*/ 211 h 238"/>
                  <a:gd name="T14" fmla="*/ 47 w 292"/>
                  <a:gd name="T15" fmla="*/ 238 h 238"/>
                  <a:gd name="T16" fmla="*/ 249 w 292"/>
                  <a:gd name="T17" fmla="*/ 238 h 238"/>
                  <a:gd name="T18" fmla="*/ 249 w 292"/>
                  <a:gd name="T19" fmla="*/ 211 h 238"/>
                  <a:gd name="T20" fmla="*/ 208 w 292"/>
                  <a:gd name="T21" fmla="*/ 211 h 238"/>
                  <a:gd name="T22" fmla="*/ 208 w 292"/>
                  <a:gd name="T23" fmla="*/ 192 h 238"/>
                  <a:gd name="T24" fmla="*/ 292 w 292"/>
                  <a:gd name="T25" fmla="*/ 192 h 238"/>
                  <a:gd name="T26" fmla="*/ 240 w 292"/>
                  <a:gd name="T27" fmla="*/ 228 h 238"/>
                  <a:gd name="T28" fmla="*/ 55 w 292"/>
                  <a:gd name="T29" fmla="*/ 228 h 238"/>
                  <a:gd name="T30" fmla="*/ 55 w 292"/>
                  <a:gd name="T31" fmla="*/ 220 h 238"/>
                  <a:gd name="T32" fmla="*/ 240 w 292"/>
                  <a:gd name="T33" fmla="*/ 220 h 238"/>
                  <a:gd name="T34" fmla="*/ 240 w 292"/>
                  <a:gd name="T35" fmla="*/ 228 h 238"/>
                  <a:gd name="T36" fmla="*/ 200 w 292"/>
                  <a:gd name="T37" fmla="*/ 197 h 238"/>
                  <a:gd name="T38" fmla="*/ 200 w 292"/>
                  <a:gd name="T39" fmla="*/ 211 h 238"/>
                  <a:gd name="T40" fmla="*/ 95 w 292"/>
                  <a:gd name="T41" fmla="*/ 211 h 238"/>
                  <a:gd name="T42" fmla="*/ 95 w 292"/>
                  <a:gd name="T43" fmla="*/ 197 h 238"/>
                  <a:gd name="T44" fmla="*/ 200 w 292"/>
                  <a:gd name="T45" fmla="*/ 197 h 238"/>
                  <a:gd name="T46" fmla="*/ 8 w 292"/>
                  <a:gd name="T47" fmla="*/ 9 h 238"/>
                  <a:gd name="T48" fmla="*/ 284 w 292"/>
                  <a:gd name="T49" fmla="*/ 9 h 238"/>
                  <a:gd name="T50" fmla="*/ 284 w 292"/>
                  <a:gd name="T51" fmla="*/ 183 h 238"/>
                  <a:gd name="T52" fmla="*/ 8 w 292"/>
                  <a:gd name="T53" fmla="*/ 183 h 238"/>
                  <a:gd name="T54" fmla="*/ 8 w 292"/>
                  <a:gd name="T55" fmla="*/ 9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92" h="238">
                    <a:moveTo>
                      <a:pt x="292" y="192"/>
                    </a:moveTo>
                    <a:lnTo>
                      <a:pt x="292" y="0"/>
                    </a:lnTo>
                    <a:lnTo>
                      <a:pt x="0" y="0"/>
                    </a:lnTo>
                    <a:lnTo>
                      <a:pt x="0" y="192"/>
                    </a:lnTo>
                    <a:lnTo>
                      <a:pt x="87" y="192"/>
                    </a:lnTo>
                    <a:lnTo>
                      <a:pt x="87" y="211"/>
                    </a:lnTo>
                    <a:lnTo>
                      <a:pt x="47" y="211"/>
                    </a:lnTo>
                    <a:lnTo>
                      <a:pt x="47" y="238"/>
                    </a:lnTo>
                    <a:lnTo>
                      <a:pt x="249" y="238"/>
                    </a:lnTo>
                    <a:lnTo>
                      <a:pt x="249" y="211"/>
                    </a:lnTo>
                    <a:lnTo>
                      <a:pt x="208" y="211"/>
                    </a:lnTo>
                    <a:lnTo>
                      <a:pt x="208" y="192"/>
                    </a:lnTo>
                    <a:lnTo>
                      <a:pt x="292" y="192"/>
                    </a:lnTo>
                    <a:close/>
                    <a:moveTo>
                      <a:pt x="240" y="228"/>
                    </a:moveTo>
                    <a:lnTo>
                      <a:pt x="55" y="228"/>
                    </a:lnTo>
                    <a:lnTo>
                      <a:pt x="55" y="220"/>
                    </a:lnTo>
                    <a:lnTo>
                      <a:pt x="240" y="220"/>
                    </a:lnTo>
                    <a:lnTo>
                      <a:pt x="240" y="228"/>
                    </a:lnTo>
                    <a:close/>
                    <a:moveTo>
                      <a:pt x="200" y="197"/>
                    </a:moveTo>
                    <a:lnTo>
                      <a:pt x="200" y="211"/>
                    </a:lnTo>
                    <a:lnTo>
                      <a:pt x="95" y="211"/>
                    </a:lnTo>
                    <a:lnTo>
                      <a:pt x="95" y="197"/>
                    </a:lnTo>
                    <a:lnTo>
                      <a:pt x="200" y="197"/>
                    </a:lnTo>
                    <a:close/>
                    <a:moveTo>
                      <a:pt x="8" y="9"/>
                    </a:moveTo>
                    <a:lnTo>
                      <a:pt x="284" y="9"/>
                    </a:lnTo>
                    <a:lnTo>
                      <a:pt x="284" y="183"/>
                    </a:lnTo>
                    <a:lnTo>
                      <a:pt x="8" y="183"/>
                    </a:lnTo>
                    <a:lnTo>
                      <a:pt x="8" y="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Freeform 15">
                <a:extLst>
                  <a:ext uri="{FF2B5EF4-FFF2-40B4-BE49-F238E27FC236}">
                    <a16:creationId xmlns:a16="http://schemas.microsoft.com/office/drawing/2014/main" xmlns="" id="{3BC556C1-C469-C346-8EFB-F2457557B247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2797176" y="1616076"/>
                <a:ext cx="347663" cy="209550"/>
              </a:xfrm>
              <a:custGeom>
                <a:avLst/>
                <a:gdLst>
                  <a:gd name="T0" fmla="*/ 31 w 219"/>
                  <a:gd name="T1" fmla="*/ 132 h 132"/>
                  <a:gd name="T2" fmla="*/ 24 w 219"/>
                  <a:gd name="T3" fmla="*/ 126 h 132"/>
                  <a:gd name="T4" fmla="*/ 75 w 219"/>
                  <a:gd name="T5" fmla="*/ 57 h 132"/>
                  <a:gd name="T6" fmla="*/ 142 w 219"/>
                  <a:gd name="T7" fmla="*/ 103 h 132"/>
                  <a:gd name="T8" fmla="*/ 213 w 219"/>
                  <a:gd name="T9" fmla="*/ 31 h 132"/>
                  <a:gd name="T10" fmla="*/ 219 w 219"/>
                  <a:gd name="T11" fmla="*/ 38 h 132"/>
                  <a:gd name="T12" fmla="*/ 143 w 219"/>
                  <a:gd name="T13" fmla="*/ 115 h 132"/>
                  <a:gd name="T14" fmla="*/ 77 w 219"/>
                  <a:gd name="T15" fmla="*/ 69 h 132"/>
                  <a:gd name="T16" fmla="*/ 31 w 219"/>
                  <a:gd name="T17" fmla="*/ 132 h 132"/>
                  <a:gd name="T18" fmla="*/ 54 w 219"/>
                  <a:gd name="T19" fmla="*/ 21 h 132"/>
                  <a:gd name="T20" fmla="*/ 32 w 219"/>
                  <a:gd name="T21" fmla="*/ 21 h 132"/>
                  <a:gd name="T22" fmla="*/ 32 w 219"/>
                  <a:gd name="T23" fmla="*/ 0 h 132"/>
                  <a:gd name="T24" fmla="*/ 23 w 219"/>
                  <a:gd name="T25" fmla="*/ 0 h 132"/>
                  <a:gd name="T26" fmla="*/ 23 w 219"/>
                  <a:gd name="T27" fmla="*/ 21 h 132"/>
                  <a:gd name="T28" fmla="*/ 0 w 219"/>
                  <a:gd name="T29" fmla="*/ 21 h 132"/>
                  <a:gd name="T30" fmla="*/ 0 w 219"/>
                  <a:gd name="T31" fmla="*/ 30 h 132"/>
                  <a:gd name="T32" fmla="*/ 23 w 219"/>
                  <a:gd name="T33" fmla="*/ 30 h 132"/>
                  <a:gd name="T34" fmla="*/ 23 w 219"/>
                  <a:gd name="T35" fmla="*/ 52 h 132"/>
                  <a:gd name="T36" fmla="*/ 32 w 219"/>
                  <a:gd name="T37" fmla="*/ 52 h 132"/>
                  <a:gd name="T38" fmla="*/ 32 w 219"/>
                  <a:gd name="T39" fmla="*/ 30 h 132"/>
                  <a:gd name="T40" fmla="*/ 54 w 219"/>
                  <a:gd name="T41" fmla="*/ 30 h 132"/>
                  <a:gd name="T42" fmla="*/ 54 w 219"/>
                  <a:gd name="T43" fmla="*/ 2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9" h="132">
                    <a:moveTo>
                      <a:pt x="31" y="132"/>
                    </a:moveTo>
                    <a:lnTo>
                      <a:pt x="24" y="126"/>
                    </a:lnTo>
                    <a:lnTo>
                      <a:pt x="75" y="57"/>
                    </a:lnTo>
                    <a:lnTo>
                      <a:pt x="142" y="103"/>
                    </a:lnTo>
                    <a:lnTo>
                      <a:pt x="213" y="31"/>
                    </a:lnTo>
                    <a:lnTo>
                      <a:pt x="219" y="38"/>
                    </a:lnTo>
                    <a:lnTo>
                      <a:pt x="143" y="115"/>
                    </a:lnTo>
                    <a:lnTo>
                      <a:pt x="77" y="69"/>
                    </a:lnTo>
                    <a:lnTo>
                      <a:pt x="31" y="132"/>
                    </a:lnTo>
                    <a:close/>
                    <a:moveTo>
                      <a:pt x="54" y="21"/>
                    </a:moveTo>
                    <a:lnTo>
                      <a:pt x="32" y="21"/>
                    </a:lnTo>
                    <a:lnTo>
                      <a:pt x="32" y="0"/>
                    </a:lnTo>
                    <a:lnTo>
                      <a:pt x="23" y="0"/>
                    </a:lnTo>
                    <a:lnTo>
                      <a:pt x="23" y="21"/>
                    </a:lnTo>
                    <a:lnTo>
                      <a:pt x="0" y="21"/>
                    </a:lnTo>
                    <a:lnTo>
                      <a:pt x="0" y="30"/>
                    </a:lnTo>
                    <a:lnTo>
                      <a:pt x="23" y="30"/>
                    </a:lnTo>
                    <a:lnTo>
                      <a:pt x="23" y="52"/>
                    </a:lnTo>
                    <a:lnTo>
                      <a:pt x="32" y="52"/>
                    </a:lnTo>
                    <a:lnTo>
                      <a:pt x="32" y="30"/>
                    </a:lnTo>
                    <a:lnTo>
                      <a:pt x="54" y="30"/>
                    </a:lnTo>
                    <a:lnTo>
                      <a:pt x="54" y="2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02" name="Content Placeholder 2">
            <a:extLst>
              <a:ext uri="{FF2B5EF4-FFF2-40B4-BE49-F238E27FC236}">
                <a16:creationId xmlns:a16="http://schemas.microsoft.com/office/drawing/2014/main" xmlns="" id="{B055AD8D-C17B-E64C-A1C6-989F63DD8A02}"/>
              </a:ext>
            </a:extLst>
          </p:cNvPr>
          <p:cNvSpPr txBox="1">
            <a:spLocks/>
          </p:cNvSpPr>
          <p:nvPr/>
        </p:nvSpPr>
        <p:spPr>
          <a:xfrm>
            <a:off x="5802087" y="2819401"/>
            <a:ext cx="3000954" cy="3182236"/>
          </a:xfrm>
          <a:prstGeom prst="rect">
            <a:avLst/>
          </a:prstGeom>
        </p:spPr>
        <p:txBody>
          <a:bodyPr anchor="ctr" anchorCtr="0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ts val="800"/>
              </a:spcBef>
              <a:spcAft>
                <a:spcPts val="450"/>
              </a:spcAft>
              <a:buFont typeface="Arial" panose="020B0604020202020204" pitchFamily="34" charset="0"/>
              <a:buChar char="​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" indent="-22860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Arial" panose="020B0604020202020204" pitchFamily="34" charset="0"/>
              <a:buChar char="​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8463" indent="-169863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42950" indent="-171450" algn="l" defTabSz="6858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95000"/>
              </a:lnSpc>
              <a:spcBef>
                <a:spcPts val="800"/>
              </a:spcBef>
              <a:spcAft>
                <a:spcPts val="45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Leveraging this expertise, Optum has designed a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Care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Management (CM) program to assist members with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improving their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health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wellness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556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participating fully in their lives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recovering from mental health and/or substance use disorders.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15533" y="1212076"/>
            <a:ext cx="8566530" cy="914400"/>
            <a:chOff x="315533" y="1212076"/>
            <a:chExt cx="8566530" cy="914400"/>
          </a:xfrm>
        </p:grpSpPr>
        <p:grpSp>
          <p:nvGrpSpPr>
            <p:cNvPr id="37" name="Group 36"/>
            <p:cNvGrpSpPr/>
            <p:nvPr/>
          </p:nvGrpSpPr>
          <p:grpSpPr>
            <a:xfrm>
              <a:off x="315533" y="1212076"/>
              <a:ext cx="8566530" cy="914400"/>
              <a:chOff x="315533" y="1212076"/>
              <a:chExt cx="8566530" cy="914400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C2066831-037B-4340-AD93-68E22C2CD104}"/>
                  </a:ext>
                </a:extLst>
              </p:cNvPr>
              <p:cNvSpPr/>
              <p:nvPr/>
            </p:nvSpPr>
            <p:spPr>
              <a:xfrm>
                <a:off x="315533" y="1212076"/>
                <a:ext cx="913003" cy="914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Text Placeholder 5">
                <a:extLst>
                  <a:ext uri="{FF2B5EF4-FFF2-40B4-BE49-F238E27FC236}">
                    <a16:creationId xmlns:a16="http://schemas.microsoft.com/office/drawing/2014/main" xmlns="" id="{CC054A8B-C7A5-E248-9C61-FFF33474A81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84843" y="1212076"/>
                <a:ext cx="7597220" cy="9144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vert="horz" lIns="182880" tIns="0" rIns="0" bIns="0" rtlCol="0" anchor="ctr">
                <a:noAutofit/>
              </a:bodyPr>
              <a:lstStyle>
                <a:lvl1pPr marL="0" indent="0" algn="l" defTabSz="914400" rtl="0" eaLnBrk="1" latinLnBrk="0" hangingPunct="1">
                  <a:lnSpc>
                    <a:spcPct val="95000"/>
                  </a:lnSpc>
                  <a:spcBef>
                    <a:spcPts val="24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2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400" rtl="0" eaLnBrk="1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71450" marR="0" indent="0" algn="l" defTabSz="685754" rtl="0" eaLnBrk="1" fontAlgn="auto" latinLnBrk="0" hangingPunct="1">
                  <a:lnSpc>
                    <a:spcPct val="95000"/>
                  </a:lnSpc>
                  <a:spcBef>
                    <a:spcPts val="600"/>
                  </a:spcBef>
                  <a:spcAft>
                    <a:spcPts val="400"/>
                  </a:spcAft>
                  <a:buClrTx/>
                  <a:buSzPct val="90000"/>
                  <a:buFont typeface="Arial" pitchFamily="34" charset="0"/>
                  <a:buNone/>
                  <a:tabLst/>
                  <a:defRPr lang="en-US" sz="1800" kern="1200" spc="0" baseline="0" dirty="0" smtClean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3pPr>
                <a:lvl4pPr marL="166688" indent="-166688" algn="l" defTabSz="914400" rtl="0" eaLnBrk="1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03225" indent="-171450" algn="l" defTabSz="914400" rtl="0" eaLnBrk="1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</a:rPr>
                  <a:t>Apply a care management approach to individual member and customer needs</a:t>
                </a:r>
              </a:p>
            </p:txBody>
          </p:sp>
        </p:grpSp>
        <p:grpSp>
          <p:nvGrpSpPr>
            <p:cNvPr id="40" name="Group 47">
              <a:extLst>
                <a:ext uri="{FF2B5EF4-FFF2-40B4-BE49-F238E27FC236}">
                  <a16:creationId xmlns:a16="http://schemas.microsoft.com/office/drawing/2014/main" xmlns="" id="{3152881D-E90A-5A4C-A1CA-4813B8189D8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86686" y="1439801"/>
              <a:ext cx="310496" cy="408582"/>
              <a:chOff x="809" y="1394"/>
              <a:chExt cx="459" cy="604"/>
            </a:xfrm>
            <a:solidFill>
              <a:schemeClr val="bg1"/>
            </a:solidFill>
          </p:grpSpPr>
          <p:sp>
            <p:nvSpPr>
              <p:cNvPr id="41" name="Rectangle 48">
                <a:extLst>
                  <a:ext uri="{FF2B5EF4-FFF2-40B4-BE49-F238E27FC236}">
                    <a16:creationId xmlns:a16="http://schemas.microsoft.com/office/drawing/2014/main" xmlns="" id="{0271A340-E374-FD44-9B09-DE0A9D48C4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4" y="1736"/>
                <a:ext cx="312" cy="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Rectangle 49">
                <a:extLst>
                  <a:ext uri="{FF2B5EF4-FFF2-40B4-BE49-F238E27FC236}">
                    <a16:creationId xmlns:a16="http://schemas.microsoft.com/office/drawing/2014/main" xmlns="" id="{C10F4983-0ED7-AA48-AEEA-AF0A1A78C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4" y="1791"/>
                <a:ext cx="312" cy="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Rectangle 50">
                <a:extLst>
                  <a:ext uri="{FF2B5EF4-FFF2-40B4-BE49-F238E27FC236}">
                    <a16:creationId xmlns:a16="http://schemas.microsoft.com/office/drawing/2014/main" xmlns="" id="{D311C20F-6DD9-0C42-88EA-3964E4D15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4" y="1845"/>
                <a:ext cx="312" cy="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Rectangle 51">
                <a:extLst>
                  <a:ext uri="{FF2B5EF4-FFF2-40B4-BE49-F238E27FC236}">
                    <a16:creationId xmlns:a16="http://schemas.microsoft.com/office/drawing/2014/main" xmlns="" id="{5E81DC72-6F71-5741-9221-C672AD37A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6" y="1590"/>
                <a:ext cx="19" cy="10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Rectangle 52">
                <a:extLst>
                  <a:ext uri="{FF2B5EF4-FFF2-40B4-BE49-F238E27FC236}">
                    <a16:creationId xmlns:a16="http://schemas.microsoft.com/office/drawing/2014/main" xmlns="" id="{A6FDF47E-242B-D541-994E-2088BF3CC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1" y="1635"/>
                <a:ext cx="111" cy="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53">
                <a:extLst>
                  <a:ext uri="{FF2B5EF4-FFF2-40B4-BE49-F238E27FC236}">
                    <a16:creationId xmlns:a16="http://schemas.microsoft.com/office/drawing/2014/main" xmlns="" id="{683AD473-7527-1F47-B0C9-D1E45B9AF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" y="1422"/>
                <a:ext cx="459" cy="576"/>
              </a:xfrm>
              <a:custGeom>
                <a:avLst/>
                <a:gdLst>
                  <a:gd name="T0" fmla="*/ 459 w 459"/>
                  <a:gd name="T1" fmla="*/ 576 h 576"/>
                  <a:gd name="T2" fmla="*/ 0 w 459"/>
                  <a:gd name="T3" fmla="*/ 576 h 576"/>
                  <a:gd name="T4" fmla="*/ 0 w 459"/>
                  <a:gd name="T5" fmla="*/ 0 h 576"/>
                  <a:gd name="T6" fmla="*/ 76 w 459"/>
                  <a:gd name="T7" fmla="*/ 0 h 576"/>
                  <a:gd name="T8" fmla="*/ 76 w 459"/>
                  <a:gd name="T9" fmla="*/ 19 h 576"/>
                  <a:gd name="T10" fmla="*/ 19 w 459"/>
                  <a:gd name="T11" fmla="*/ 19 h 576"/>
                  <a:gd name="T12" fmla="*/ 19 w 459"/>
                  <a:gd name="T13" fmla="*/ 558 h 576"/>
                  <a:gd name="T14" fmla="*/ 440 w 459"/>
                  <a:gd name="T15" fmla="*/ 558 h 576"/>
                  <a:gd name="T16" fmla="*/ 440 w 459"/>
                  <a:gd name="T17" fmla="*/ 19 h 576"/>
                  <a:gd name="T18" fmla="*/ 386 w 459"/>
                  <a:gd name="T19" fmla="*/ 19 h 576"/>
                  <a:gd name="T20" fmla="*/ 386 w 459"/>
                  <a:gd name="T21" fmla="*/ 0 h 576"/>
                  <a:gd name="T22" fmla="*/ 459 w 459"/>
                  <a:gd name="T23" fmla="*/ 0 h 576"/>
                  <a:gd name="T24" fmla="*/ 459 w 459"/>
                  <a:gd name="T25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9" h="576">
                    <a:moveTo>
                      <a:pt x="459" y="576"/>
                    </a:moveTo>
                    <a:lnTo>
                      <a:pt x="0" y="576"/>
                    </a:lnTo>
                    <a:lnTo>
                      <a:pt x="0" y="0"/>
                    </a:lnTo>
                    <a:lnTo>
                      <a:pt x="76" y="0"/>
                    </a:lnTo>
                    <a:lnTo>
                      <a:pt x="76" y="19"/>
                    </a:lnTo>
                    <a:lnTo>
                      <a:pt x="19" y="19"/>
                    </a:lnTo>
                    <a:lnTo>
                      <a:pt x="19" y="558"/>
                    </a:lnTo>
                    <a:lnTo>
                      <a:pt x="440" y="558"/>
                    </a:lnTo>
                    <a:lnTo>
                      <a:pt x="440" y="19"/>
                    </a:lnTo>
                    <a:lnTo>
                      <a:pt x="386" y="19"/>
                    </a:lnTo>
                    <a:lnTo>
                      <a:pt x="386" y="0"/>
                    </a:lnTo>
                    <a:lnTo>
                      <a:pt x="459" y="0"/>
                    </a:lnTo>
                    <a:lnTo>
                      <a:pt x="459" y="5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Freeform 54">
                <a:extLst>
                  <a:ext uri="{FF2B5EF4-FFF2-40B4-BE49-F238E27FC236}">
                    <a16:creationId xmlns:a16="http://schemas.microsoft.com/office/drawing/2014/main" xmlns="" id="{E4722D9D-1B38-B34C-8363-4A717B5EBC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6" y="1394"/>
                <a:ext cx="328" cy="83"/>
              </a:xfrm>
              <a:custGeom>
                <a:avLst/>
                <a:gdLst>
                  <a:gd name="T0" fmla="*/ 128 w 139"/>
                  <a:gd name="T1" fmla="*/ 35 h 35"/>
                  <a:gd name="T2" fmla="*/ 11 w 139"/>
                  <a:gd name="T3" fmla="*/ 35 h 35"/>
                  <a:gd name="T4" fmla="*/ 0 w 139"/>
                  <a:gd name="T5" fmla="*/ 23 h 35"/>
                  <a:gd name="T6" fmla="*/ 0 w 139"/>
                  <a:gd name="T7" fmla="*/ 12 h 35"/>
                  <a:gd name="T8" fmla="*/ 11 w 139"/>
                  <a:gd name="T9" fmla="*/ 0 h 35"/>
                  <a:gd name="T10" fmla="*/ 128 w 139"/>
                  <a:gd name="T11" fmla="*/ 0 h 35"/>
                  <a:gd name="T12" fmla="*/ 139 w 139"/>
                  <a:gd name="T13" fmla="*/ 12 h 35"/>
                  <a:gd name="T14" fmla="*/ 139 w 139"/>
                  <a:gd name="T15" fmla="*/ 23 h 35"/>
                  <a:gd name="T16" fmla="*/ 128 w 139"/>
                  <a:gd name="T17" fmla="*/ 35 h 35"/>
                  <a:gd name="T18" fmla="*/ 11 w 139"/>
                  <a:gd name="T19" fmla="*/ 8 h 35"/>
                  <a:gd name="T20" fmla="*/ 8 w 139"/>
                  <a:gd name="T21" fmla="*/ 12 h 35"/>
                  <a:gd name="T22" fmla="*/ 8 w 139"/>
                  <a:gd name="T23" fmla="*/ 23 h 35"/>
                  <a:gd name="T24" fmla="*/ 11 w 139"/>
                  <a:gd name="T25" fmla="*/ 27 h 35"/>
                  <a:gd name="T26" fmla="*/ 128 w 139"/>
                  <a:gd name="T27" fmla="*/ 27 h 35"/>
                  <a:gd name="T28" fmla="*/ 131 w 139"/>
                  <a:gd name="T29" fmla="*/ 23 h 35"/>
                  <a:gd name="T30" fmla="*/ 131 w 139"/>
                  <a:gd name="T31" fmla="*/ 12 h 35"/>
                  <a:gd name="T32" fmla="*/ 128 w 139"/>
                  <a:gd name="T33" fmla="*/ 8 h 35"/>
                  <a:gd name="T34" fmla="*/ 11 w 139"/>
                  <a:gd name="T35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9" h="35">
                    <a:moveTo>
                      <a:pt x="128" y="35"/>
                    </a:moveTo>
                    <a:cubicBezTo>
                      <a:pt x="11" y="35"/>
                      <a:pt x="11" y="35"/>
                      <a:pt x="11" y="35"/>
                    </a:cubicBezTo>
                    <a:cubicBezTo>
                      <a:pt x="5" y="35"/>
                      <a:pt x="0" y="30"/>
                      <a:pt x="0" y="23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34" y="0"/>
                      <a:pt x="139" y="5"/>
                      <a:pt x="139" y="12"/>
                    </a:cubicBezTo>
                    <a:cubicBezTo>
                      <a:pt x="139" y="23"/>
                      <a:pt x="139" y="23"/>
                      <a:pt x="139" y="23"/>
                    </a:cubicBezTo>
                    <a:cubicBezTo>
                      <a:pt x="139" y="30"/>
                      <a:pt x="134" y="35"/>
                      <a:pt x="128" y="35"/>
                    </a:cubicBezTo>
                    <a:close/>
                    <a:moveTo>
                      <a:pt x="11" y="8"/>
                    </a:moveTo>
                    <a:cubicBezTo>
                      <a:pt x="9" y="8"/>
                      <a:pt x="8" y="10"/>
                      <a:pt x="8" y="12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5"/>
                      <a:pt x="9" y="27"/>
                      <a:pt x="11" y="27"/>
                    </a:cubicBezTo>
                    <a:cubicBezTo>
                      <a:pt x="128" y="27"/>
                      <a:pt x="128" y="27"/>
                      <a:pt x="128" y="27"/>
                    </a:cubicBezTo>
                    <a:cubicBezTo>
                      <a:pt x="130" y="27"/>
                      <a:pt x="131" y="25"/>
                      <a:pt x="131" y="23"/>
                    </a:cubicBezTo>
                    <a:cubicBezTo>
                      <a:pt x="131" y="12"/>
                      <a:pt x="131" y="12"/>
                      <a:pt x="131" y="12"/>
                    </a:cubicBezTo>
                    <a:cubicBezTo>
                      <a:pt x="131" y="10"/>
                      <a:pt x="130" y="8"/>
                      <a:pt x="128" y="8"/>
                    </a:cubicBezTo>
                    <a:lnTo>
                      <a:pt x="11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334963" y="2186601"/>
            <a:ext cx="5313108" cy="623009"/>
            <a:chOff x="334963" y="2420483"/>
            <a:chExt cx="5313108" cy="623009"/>
          </a:xfrm>
        </p:grpSpPr>
        <p:sp>
          <p:nvSpPr>
            <p:cNvPr id="55" name="Text Placeholder 5">
              <a:extLst>
                <a:ext uri="{FF2B5EF4-FFF2-40B4-BE49-F238E27FC236}">
                  <a16:creationId xmlns:a16="http://schemas.microsoft.com/office/drawing/2014/main" xmlns="" id="{4EAFFD5A-F65E-FF43-9CA0-B96C61D66223}"/>
                </a:ext>
              </a:extLst>
            </p:cNvPr>
            <p:cNvSpPr txBox="1">
              <a:spLocks/>
            </p:cNvSpPr>
            <p:nvPr/>
          </p:nvSpPr>
          <p:spPr>
            <a:xfrm>
              <a:off x="334963" y="2420483"/>
              <a:ext cx="5313108" cy="379587"/>
            </a:xfrm>
            <a:prstGeom prst="rect">
              <a:avLst/>
            </a:prstGeom>
          </p:spPr>
          <p:txBody>
            <a:bodyPr vert="horz" lIns="0" tIns="0" rIns="0" bIns="91440" rtlCol="0" anchor="b" anchorCtr="0">
              <a:noAutofit/>
            </a:bodyPr>
            <a:lstStyle>
              <a:lvl1pPr marL="0" indent="0" algn="l" defTabSz="914400" rtl="0" eaLnBrk="1" latinLnBrk="0" hangingPunct="1">
                <a:lnSpc>
                  <a:spcPct val="95000"/>
                </a:lnSpc>
                <a:spcBef>
                  <a:spcPts val="2400"/>
                </a:spcBef>
                <a:spcAft>
                  <a:spcPts val="600"/>
                </a:spcAft>
                <a:buFont typeface="Arial" panose="020B0604020202020204" pitchFamily="34" charset="0"/>
                <a:buNone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1450" marR="0" indent="0" algn="l" defTabSz="685754" rtl="0" eaLnBrk="1" fontAlgn="auto" latinLnBrk="0" hangingPunct="1">
                <a:lnSpc>
                  <a:spcPct val="95000"/>
                </a:lnSpc>
                <a:spcBef>
                  <a:spcPts val="600"/>
                </a:spcBef>
                <a:spcAft>
                  <a:spcPts val="400"/>
                </a:spcAft>
                <a:buClrTx/>
                <a:buSzPct val="90000"/>
                <a:buFont typeface="Arial" pitchFamily="34" charset="0"/>
                <a:buNone/>
                <a:tabLst/>
                <a:defRPr lang="en-US" sz="1800" kern="1200" spc="0" baseline="0" dirty="0" smtClean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lvl3pPr>
              <a:lvl4pPr marL="166688" indent="-166688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03225" indent="-171450" algn="l" defTabSz="914400" rtl="0" eaLnBrk="1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400"/>
                </a:spcAft>
                <a:buFont typeface="Arial" panose="020B0604020202020204" pitchFamily="34" charset="0"/>
                <a:buChar char="–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buClr>
                  <a:srgbClr val="E87722"/>
                </a:buClr>
              </a:pPr>
              <a:r>
                <a:rPr lang="en-US" sz="1400" cap="all" spc="120" dirty="0" smtClean="0">
                  <a:solidFill>
                    <a:schemeClr val="accent4"/>
                  </a:solidFill>
                </a:rPr>
                <a:t>Optum expertise</a:t>
              </a:r>
              <a:endParaRPr lang="en-US" sz="1400" cap="all" spc="120" dirty="0">
                <a:solidFill>
                  <a:schemeClr val="accent4"/>
                </a:solidFill>
              </a:endParaRPr>
            </a:p>
          </p:txBody>
        </p:sp>
        <p:pic>
          <p:nvPicPr>
            <p:cNvPr id="56" name="Picture 201" descr="spike_for_PPT.png">
              <a:extLst>
                <a:ext uri="{FF2B5EF4-FFF2-40B4-BE49-F238E27FC236}">
                  <a16:creationId xmlns:a16="http://schemas.microsoft.com/office/drawing/2014/main" xmlns="" id="{3818492D-F3C1-794F-A6C2-0A87DC6DF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963" y="2849151"/>
              <a:ext cx="5313108" cy="194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57" name="Straight Connector 56"/>
          <p:cNvCxnSpPr/>
          <p:nvPr/>
        </p:nvCxnSpPr>
        <p:spPr>
          <a:xfrm>
            <a:off x="5643838" y="2487824"/>
            <a:ext cx="0" cy="3557376"/>
          </a:xfrm>
          <a:prstGeom prst="line">
            <a:avLst/>
          </a:prstGeom>
          <a:ln w="19050" cap="rnd">
            <a:solidFill>
              <a:schemeClr val="accent5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6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Oval 108">
            <a:extLst>
              <a:ext uri="{FF2B5EF4-FFF2-40B4-BE49-F238E27FC236}">
                <a16:creationId xmlns="" xmlns:a16="http://schemas.microsoft.com/office/drawing/2014/main" id="{F1B5DB27-3BC9-E441-8316-023751D3CA78}"/>
              </a:ext>
            </a:extLst>
          </p:cNvPr>
          <p:cNvSpPr/>
          <p:nvPr/>
        </p:nvSpPr>
        <p:spPr>
          <a:xfrm>
            <a:off x="767532" y="2591522"/>
            <a:ext cx="593908" cy="593648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1D673B-6D74-D142-8CCC-67D7A285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high-impact, integrated 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76399E70-DB40-3F43-A9E3-FDC933986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D8EA-3107-4873-B9AB-DD7D3E79053A}" type="slidenum">
              <a:rPr lang="en-US" smtClean="0">
                <a:solidFill>
                  <a:srgbClr val="002060"/>
                </a:solidFill>
              </a:rPr>
              <a:t>9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D6F8F28-A0F2-444F-A770-6C42FD86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700" dirty="0">
                <a:solidFill>
                  <a:srgbClr val="002060"/>
                </a:solidFill>
              </a:rPr>
              <a:t>Confidential property of Optum. Do not distribute or reproduce without express permission from Optum.</a:t>
            </a:r>
          </a:p>
        </p:txBody>
      </p:sp>
      <p:sp>
        <p:nvSpPr>
          <p:cNvPr id="39" name="Oval 38">
            <a:extLst>
              <a:ext uri="{FF2B5EF4-FFF2-40B4-BE49-F238E27FC236}">
                <a16:creationId xmlns="" xmlns:a16="http://schemas.microsoft.com/office/drawing/2014/main" id="{A7F21347-7476-9D40-B785-88F4FCC07892}"/>
              </a:ext>
            </a:extLst>
          </p:cNvPr>
          <p:cNvSpPr/>
          <p:nvPr/>
        </p:nvSpPr>
        <p:spPr>
          <a:xfrm>
            <a:off x="7239735" y="3134582"/>
            <a:ext cx="593908" cy="593648"/>
          </a:xfrm>
          <a:prstGeom prst="ellipse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09BB2E53-440E-DD46-A95F-474EB8BF38C4}"/>
              </a:ext>
            </a:extLst>
          </p:cNvPr>
          <p:cNvSpPr txBox="1"/>
          <p:nvPr/>
        </p:nvSpPr>
        <p:spPr>
          <a:xfrm>
            <a:off x="7072177" y="3775672"/>
            <a:ext cx="929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Enrollment</a:t>
            </a:r>
            <a:endParaRPr kumimoji="0" lang="en-US" sz="1000" b="1" i="0" u="none" strike="sngStrike" kern="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D64DCF68-E6A4-C740-B567-6A7EC1890ED4}"/>
              </a:ext>
            </a:extLst>
          </p:cNvPr>
          <p:cNvCxnSpPr/>
          <p:nvPr/>
        </p:nvCxnSpPr>
        <p:spPr>
          <a:xfrm>
            <a:off x="7076223" y="4475274"/>
            <a:ext cx="1199487" cy="0"/>
          </a:xfrm>
          <a:prstGeom prst="line">
            <a:avLst/>
          </a:prstGeom>
          <a:noFill/>
          <a:ln w="12700" cap="flat" cmpd="sng" algn="ctr">
            <a:solidFill>
              <a:srgbClr val="FFFFFF">
                <a:lumMod val="65000"/>
              </a:srgbClr>
            </a:solidFill>
            <a:prstDash val="solid"/>
            <a:miter lim="800000"/>
          </a:ln>
          <a:effectLst/>
        </p:spPr>
      </p:cxnSp>
      <p:grpSp>
        <p:nvGrpSpPr>
          <p:cNvPr id="42" name="Group 47">
            <a:extLst>
              <a:ext uri="{FF2B5EF4-FFF2-40B4-BE49-F238E27FC236}">
                <a16:creationId xmlns="" xmlns:a16="http://schemas.microsoft.com/office/drawing/2014/main" id="{A41FB5E1-FBA9-B741-8D1C-71C90CB2E5A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385598" y="3232583"/>
            <a:ext cx="302184" cy="397646"/>
            <a:chOff x="809" y="1394"/>
            <a:chExt cx="459" cy="604"/>
          </a:xfrm>
          <a:solidFill>
            <a:srgbClr val="FFFFFF"/>
          </a:solidFill>
        </p:grpSpPr>
        <p:sp>
          <p:nvSpPr>
            <p:cNvPr id="129" name="Rectangle 48">
              <a:extLst>
                <a:ext uri="{FF2B5EF4-FFF2-40B4-BE49-F238E27FC236}">
                  <a16:creationId xmlns="" xmlns:a16="http://schemas.microsoft.com/office/drawing/2014/main" id="{324ECD63-64CF-6245-90C7-E881C5AA71A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4" y="1736"/>
              <a:ext cx="312" cy="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Rectangle 49">
              <a:extLst>
                <a:ext uri="{FF2B5EF4-FFF2-40B4-BE49-F238E27FC236}">
                  <a16:creationId xmlns="" xmlns:a16="http://schemas.microsoft.com/office/drawing/2014/main" id="{066FBE8E-63E7-5B4F-8B98-E8C014B5185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4" y="1791"/>
              <a:ext cx="312" cy="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Rectangle 50">
              <a:extLst>
                <a:ext uri="{FF2B5EF4-FFF2-40B4-BE49-F238E27FC236}">
                  <a16:creationId xmlns="" xmlns:a16="http://schemas.microsoft.com/office/drawing/2014/main" id="{08B186F6-2DCD-2C4E-AE73-633A5031ECA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4" y="1845"/>
              <a:ext cx="312" cy="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Rectangle 51">
              <a:extLst>
                <a:ext uri="{FF2B5EF4-FFF2-40B4-BE49-F238E27FC236}">
                  <a16:creationId xmlns="" xmlns:a16="http://schemas.microsoft.com/office/drawing/2014/main" id="{A8E19A7B-A57F-1146-A66E-1C1B955094F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36" y="1590"/>
              <a:ext cx="19" cy="1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Rectangle 52">
              <a:extLst>
                <a:ext uri="{FF2B5EF4-FFF2-40B4-BE49-F238E27FC236}">
                  <a16:creationId xmlns="" xmlns:a16="http://schemas.microsoft.com/office/drawing/2014/main" id="{243F990E-B052-F44B-9D70-AA3F242F8F8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91" y="1635"/>
              <a:ext cx="111" cy="1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Freeform 53">
              <a:extLst>
                <a:ext uri="{FF2B5EF4-FFF2-40B4-BE49-F238E27FC236}">
                  <a16:creationId xmlns="" xmlns:a16="http://schemas.microsoft.com/office/drawing/2014/main" id="{F23CB445-D207-4F4F-B254-E9DA856DCE0A}"/>
                </a:ext>
              </a:extLst>
            </p:cNvPr>
            <p:cNvSpPr>
              <a:spLocks/>
            </p:cNvSpPr>
            <p:nvPr/>
          </p:nvSpPr>
          <p:spPr bwMode="gray">
            <a:xfrm>
              <a:off x="809" y="1422"/>
              <a:ext cx="459" cy="576"/>
            </a:xfrm>
            <a:custGeom>
              <a:avLst/>
              <a:gdLst>
                <a:gd name="T0" fmla="*/ 459 w 459"/>
                <a:gd name="T1" fmla="*/ 576 h 576"/>
                <a:gd name="T2" fmla="*/ 0 w 459"/>
                <a:gd name="T3" fmla="*/ 576 h 576"/>
                <a:gd name="T4" fmla="*/ 0 w 459"/>
                <a:gd name="T5" fmla="*/ 0 h 576"/>
                <a:gd name="T6" fmla="*/ 76 w 459"/>
                <a:gd name="T7" fmla="*/ 0 h 576"/>
                <a:gd name="T8" fmla="*/ 76 w 459"/>
                <a:gd name="T9" fmla="*/ 19 h 576"/>
                <a:gd name="T10" fmla="*/ 19 w 459"/>
                <a:gd name="T11" fmla="*/ 19 h 576"/>
                <a:gd name="T12" fmla="*/ 19 w 459"/>
                <a:gd name="T13" fmla="*/ 558 h 576"/>
                <a:gd name="T14" fmla="*/ 440 w 459"/>
                <a:gd name="T15" fmla="*/ 558 h 576"/>
                <a:gd name="T16" fmla="*/ 440 w 459"/>
                <a:gd name="T17" fmla="*/ 19 h 576"/>
                <a:gd name="T18" fmla="*/ 386 w 459"/>
                <a:gd name="T19" fmla="*/ 19 h 576"/>
                <a:gd name="T20" fmla="*/ 386 w 459"/>
                <a:gd name="T21" fmla="*/ 0 h 576"/>
                <a:gd name="T22" fmla="*/ 459 w 459"/>
                <a:gd name="T23" fmla="*/ 0 h 576"/>
                <a:gd name="T24" fmla="*/ 459 w 459"/>
                <a:gd name="T25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9" h="576">
                  <a:moveTo>
                    <a:pt x="459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19"/>
                  </a:lnTo>
                  <a:lnTo>
                    <a:pt x="19" y="19"/>
                  </a:lnTo>
                  <a:lnTo>
                    <a:pt x="19" y="558"/>
                  </a:lnTo>
                  <a:lnTo>
                    <a:pt x="440" y="558"/>
                  </a:lnTo>
                  <a:lnTo>
                    <a:pt x="440" y="19"/>
                  </a:lnTo>
                  <a:lnTo>
                    <a:pt x="386" y="19"/>
                  </a:lnTo>
                  <a:lnTo>
                    <a:pt x="386" y="0"/>
                  </a:lnTo>
                  <a:lnTo>
                    <a:pt x="459" y="0"/>
                  </a:lnTo>
                  <a:lnTo>
                    <a:pt x="459" y="5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Freeform 54">
              <a:extLst>
                <a:ext uri="{FF2B5EF4-FFF2-40B4-BE49-F238E27FC236}">
                  <a16:creationId xmlns="" xmlns:a16="http://schemas.microsoft.com/office/drawing/2014/main" id="{09519335-155F-774D-87D0-CA6619B0895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76" y="1394"/>
              <a:ext cx="328" cy="83"/>
            </a:xfrm>
            <a:custGeom>
              <a:avLst/>
              <a:gdLst>
                <a:gd name="T0" fmla="*/ 128 w 139"/>
                <a:gd name="T1" fmla="*/ 35 h 35"/>
                <a:gd name="T2" fmla="*/ 11 w 139"/>
                <a:gd name="T3" fmla="*/ 35 h 35"/>
                <a:gd name="T4" fmla="*/ 0 w 139"/>
                <a:gd name="T5" fmla="*/ 23 h 35"/>
                <a:gd name="T6" fmla="*/ 0 w 139"/>
                <a:gd name="T7" fmla="*/ 12 h 35"/>
                <a:gd name="T8" fmla="*/ 11 w 139"/>
                <a:gd name="T9" fmla="*/ 0 h 35"/>
                <a:gd name="T10" fmla="*/ 128 w 139"/>
                <a:gd name="T11" fmla="*/ 0 h 35"/>
                <a:gd name="T12" fmla="*/ 139 w 139"/>
                <a:gd name="T13" fmla="*/ 12 h 35"/>
                <a:gd name="T14" fmla="*/ 139 w 139"/>
                <a:gd name="T15" fmla="*/ 23 h 35"/>
                <a:gd name="T16" fmla="*/ 128 w 139"/>
                <a:gd name="T17" fmla="*/ 35 h 35"/>
                <a:gd name="T18" fmla="*/ 11 w 139"/>
                <a:gd name="T19" fmla="*/ 8 h 35"/>
                <a:gd name="T20" fmla="*/ 8 w 139"/>
                <a:gd name="T21" fmla="*/ 12 h 35"/>
                <a:gd name="T22" fmla="*/ 8 w 139"/>
                <a:gd name="T23" fmla="*/ 23 h 35"/>
                <a:gd name="T24" fmla="*/ 11 w 139"/>
                <a:gd name="T25" fmla="*/ 27 h 35"/>
                <a:gd name="T26" fmla="*/ 128 w 139"/>
                <a:gd name="T27" fmla="*/ 27 h 35"/>
                <a:gd name="T28" fmla="*/ 131 w 139"/>
                <a:gd name="T29" fmla="*/ 23 h 35"/>
                <a:gd name="T30" fmla="*/ 131 w 139"/>
                <a:gd name="T31" fmla="*/ 12 h 35"/>
                <a:gd name="T32" fmla="*/ 128 w 139"/>
                <a:gd name="T33" fmla="*/ 8 h 35"/>
                <a:gd name="T34" fmla="*/ 11 w 139"/>
                <a:gd name="T35" fmla="*/ 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9" h="35">
                  <a:moveTo>
                    <a:pt x="128" y="35"/>
                  </a:moveTo>
                  <a:cubicBezTo>
                    <a:pt x="11" y="35"/>
                    <a:pt x="11" y="35"/>
                    <a:pt x="11" y="35"/>
                  </a:cubicBezTo>
                  <a:cubicBezTo>
                    <a:pt x="5" y="35"/>
                    <a:pt x="0" y="30"/>
                    <a:pt x="0" y="2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34" y="0"/>
                    <a:pt x="139" y="5"/>
                    <a:pt x="139" y="12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39" y="30"/>
                    <a:pt x="134" y="35"/>
                    <a:pt x="128" y="35"/>
                  </a:cubicBezTo>
                  <a:close/>
                  <a:moveTo>
                    <a:pt x="11" y="8"/>
                  </a:moveTo>
                  <a:cubicBezTo>
                    <a:pt x="9" y="8"/>
                    <a:pt x="8" y="10"/>
                    <a:pt x="8" y="12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25"/>
                    <a:pt x="9" y="27"/>
                    <a:pt x="11" y="27"/>
                  </a:cubicBezTo>
                  <a:cubicBezTo>
                    <a:pt x="128" y="27"/>
                    <a:pt x="128" y="27"/>
                    <a:pt x="128" y="27"/>
                  </a:cubicBezTo>
                  <a:cubicBezTo>
                    <a:pt x="130" y="27"/>
                    <a:pt x="131" y="25"/>
                    <a:pt x="131" y="23"/>
                  </a:cubicBezTo>
                  <a:cubicBezTo>
                    <a:pt x="131" y="12"/>
                    <a:pt x="131" y="12"/>
                    <a:pt x="131" y="12"/>
                  </a:cubicBezTo>
                  <a:cubicBezTo>
                    <a:pt x="131" y="10"/>
                    <a:pt x="130" y="8"/>
                    <a:pt x="128" y="8"/>
                  </a:cubicBezTo>
                  <a:lnTo>
                    <a:pt x="11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5EAE20A6-4C86-FA41-B5AC-F4DB7146ECEB}"/>
              </a:ext>
            </a:extLst>
          </p:cNvPr>
          <p:cNvSpPr txBox="1"/>
          <p:nvPr/>
        </p:nvSpPr>
        <p:spPr>
          <a:xfrm>
            <a:off x="7346684" y="4583240"/>
            <a:ext cx="9290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Member &amp; provider guidance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98EF2D40-04B3-FC43-8B32-4BC9F990DAFA}"/>
              </a:ext>
            </a:extLst>
          </p:cNvPr>
          <p:cNvGrpSpPr/>
          <p:nvPr/>
        </p:nvGrpSpPr>
        <p:grpSpPr>
          <a:xfrm>
            <a:off x="3712311" y="2521510"/>
            <a:ext cx="4438888" cy="3737055"/>
            <a:chOff x="2012563" y="1938572"/>
            <a:chExt cx="5118874" cy="4351241"/>
          </a:xfrm>
        </p:grpSpPr>
        <p:sp>
          <p:nvSpPr>
            <p:cNvPr id="121" name="Freeform 120">
              <a:extLst>
                <a:ext uri="{FF2B5EF4-FFF2-40B4-BE49-F238E27FC236}">
                  <a16:creationId xmlns="" xmlns:a16="http://schemas.microsoft.com/office/drawing/2014/main" id="{481972FF-EE7A-C64F-B928-ACC3B489352D}"/>
                </a:ext>
              </a:extLst>
            </p:cNvPr>
            <p:cNvSpPr/>
            <p:nvPr/>
          </p:nvSpPr>
          <p:spPr>
            <a:xfrm>
              <a:off x="2667095" y="4231645"/>
              <a:ext cx="3839155" cy="1030078"/>
            </a:xfrm>
            <a:custGeom>
              <a:avLst/>
              <a:gdLst>
                <a:gd name="connsiteX0" fmla="*/ 0 w 2897046"/>
                <a:gd name="connsiteY0" fmla="*/ 693544 h 693544"/>
                <a:gd name="connsiteX1" fmla="*/ 482838 w 2897046"/>
                <a:gd name="connsiteY1" fmla="*/ 0 h 693544"/>
                <a:gd name="connsiteX2" fmla="*/ 2414208 w 2897046"/>
                <a:gd name="connsiteY2" fmla="*/ 0 h 693544"/>
                <a:gd name="connsiteX3" fmla="*/ 2897046 w 2897046"/>
                <a:gd name="connsiteY3" fmla="*/ 693544 h 693544"/>
                <a:gd name="connsiteX4" fmla="*/ 0 w 2897046"/>
                <a:gd name="connsiteY4" fmla="*/ 693544 h 69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7046" h="693544">
                  <a:moveTo>
                    <a:pt x="0" y="693544"/>
                  </a:moveTo>
                  <a:lnTo>
                    <a:pt x="482838" y="0"/>
                  </a:lnTo>
                  <a:lnTo>
                    <a:pt x="2414208" y="0"/>
                  </a:lnTo>
                  <a:lnTo>
                    <a:pt x="2897046" y="693544"/>
                  </a:lnTo>
                  <a:lnTo>
                    <a:pt x="0" y="693544"/>
                  </a:lnTo>
                  <a:close/>
                </a:path>
              </a:pathLst>
            </a:custGeom>
            <a:solidFill>
              <a:srgbClr val="FFC000"/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522223" tIns="15240" rIns="522224" bIns="15240" numCol="1" spcCol="1270" anchor="ctr" anchorCtr="0">
              <a:noAutofit/>
            </a:bodyPr>
            <a:lstStyle/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="" xmlns:a16="http://schemas.microsoft.com/office/drawing/2014/main" id="{33F6FCEB-B852-EA4F-8AE1-DD96929A9022}"/>
                </a:ext>
              </a:extLst>
            </p:cNvPr>
            <p:cNvSpPr/>
            <p:nvPr/>
          </p:nvSpPr>
          <p:spPr>
            <a:xfrm>
              <a:off x="3306968" y="3201565"/>
              <a:ext cx="2559436" cy="1030078"/>
            </a:xfrm>
            <a:custGeom>
              <a:avLst/>
              <a:gdLst>
                <a:gd name="connsiteX0" fmla="*/ 0 w 1931364"/>
                <a:gd name="connsiteY0" fmla="*/ 693544 h 693544"/>
                <a:gd name="connsiteX1" fmla="*/ 482838 w 1931364"/>
                <a:gd name="connsiteY1" fmla="*/ 0 h 693544"/>
                <a:gd name="connsiteX2" fmla="*/ 1448526 w 1931364"/>
                <a:gd name="connsiteY2" fmla="*/ 0 h 693544"/>
                <a:gd name="connsiteX3" fmla="*/ 1931364 w 1931364"/>
                <a:gd name="connsiteY3" fmla="*/ 693544 h 693544"/>
                <a:gd name="connsiteX4" fmla="*/ 0 w 1931364"/>
                <a:gd name="connsiteY4" fmla="*/ 693544 h 69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1364" h="693544">
                  <a:moveTo>
                    <a:pt x="0" y="693544"/>
                  </a:moveTo>
                  <a:lnTo>
                    <a:pt x="482838" y="0"/>
                  </a:lnTo>
                  <a:lnTo>
                    <a:pt x="1448526" y="0"/>
                  </a:lnTo>
                  <a:lnTo>
                    <a:pt x="1931364" y="693544"/>
                  </a:lnTo>
                  <a:lnTo>
                    <a:pt x="0" y="693544"/>
                  </a:lnTo>
                  <a:close/>
                </a:path>
              </a:pathLst>
            </a:custGeom>
            <a:solidFill>
              <a:srgbClr val="FF0000"/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353229" tIns="15240" rIns="353229" bIns="15240" numCol="1" spcCol="1270" anchor="ctr" anchorCtr="0">
              <a:noAutofit/>
            </a:bodyPr>
            <a:lstStyle/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3" name="Freeform 122">
              <a:extLst>
                <a:ext uri="{FF2B5EF4-FFF2-40B4-BE49-F238E27FC236}">
                  <a16:creationId xmlns="" xmlns:a16="http://schemas.microsoft.com/office/drawing/2014/main" id="{810956CD-08AC-5447-BF8F-DD56337651A3}"/>
                </a:ext>
              </a:extLst>
            </p:cNvPr>
            <p:cNvSpPr/>
            <p:nvPr/>
          </p:nvSpPr>
          <p:spPr>
            <a:xfrm>
              <a:off x="3946814" y="2171487"/>
              <a:ext cx="1279719" cy="1030078"/>
            </a:xfrm>
            <a:custGeom>
              <a:avLst/>
              <a:gdLst>
                <a:gd name="connsiteX0" fmla="*/ 0 w 965682"/>
                <a:gd name="connsiteY0" fmla="*/ 693544 h 693544"/>
                <a:gd name="connsiteX1" fmla="*/ 482838 w 965682"/>
                <a:gd name="connsiteY1" fmla="*/ 0 h 693544"/>
                <a:gd name="connsiteX2" fmla="*/ 482844 w 965682"/>
                <a:gd name="connsiteY2" fmla="*/ 0 h 693544"/>
                <a:gd name="connsiteX3" fmla="*/ 965682 w 965682"/>
                <a:gd name="connsiteY3" fmla="*/ 693544 h 693544"/>
                <a:gd name="connsiteX4" fmla="*/ 0 w 965682"/>
                <a:gd name="connsiteY4" fmla="*/ 693544 h 69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5682" h="693544">
                  <a:moveTo>
                    <a:pt x="0" y="693544"/>
                  </a:moveTo>
                  <a:lnTo>
                    <a:pt x="482838" y="0"/>
                  </a:lnTo>
                  <a:lnTo>
                    <a:pt x="482844" y="0"/>
                  </a:lnTo>
                  <a:lnTo>
                    <a:pt x="965682" y="693544"/>
                  </a:lnTo>
                  <a:lnTo>
                    <a:pt x="0" y="693544"/>
                  </a:lnTo>
                  <a:close/>
                </a:path>
              </a:pathLst>
            </a:custGeom>
            <a:solidFill>
              <a:srgbClr val="C00000"/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Freeform 123">
              <a:extLst>
                <a:ext uri="{FF2B5EF4-FFF2-40B4-BE49-F238E27FC236}">
                  <a16:creationId xmlns="" xmlns:a16="http://schemas.microsoft.com/office/drawing/2014/main" id="{57D35AD6-D0EE-AD42-BD27-55EFFED3BA90}"/>
                </a:ext>
              </a:extLst>
            </p:cNvPr>
            <p:cNvSpPr/>
            <p:nvPr/>
          </p:nvSpPr>
          <p:spPr>
            <a:xfrm rot="20717382">
              <a:off x="2328014" y="2404407"/>
              <a:ext cx="2604225" cy="2527952"/>
            </a:xfrm>
            <a:custGeom>
              <a:avLst/>
              <a:gdLst>
                <a:gd name="connsiteX0" fmla="*/ 0 w 1940767"/>
                <a:gd name="connsiteY0" fmla="*/ 2920482 h 2920482"/>
                <a:gd name="connsiteX1" fmla="*/ 1940767 w 1940767"/>
                <a:gd name="connsiteY1" fmla="*/ 186613 h 2920482"/>
                <a:gd name="connsiteX2" fmla="*/ 1828800 w 1940767"/>
                <a:gd name="connsiteY2" fmla="*/ 0 h 2920482"/>
                <a:gd name="connsiteX3" fmla="*/ 0 w 1940767"/>
                <a:gd name="connsiteY3" fmla="*/ 2920482 h 2920482"/>
                <a:gd name="connsiteX0" fmla="*/ 0 w 1940767"/>
                <a:gd name="connsiteY0" fmla="*/ 3007110 h 3007110"/>
                <a:gd name="connsiteX1" fmla="*/ 1940767 w 1940767"/>
                <a:gd name="connsiteY1" fmla="*/ 273241 h 3007110"/>
                <a:gd name="connsiteX2" fmla="*/ 1780674 w 1940767"/>
                <a:gd name="connsiteY2" fmla="*/ 0 h 3007110"/>
                <a:gd name="connsiteX3" fmla="*/ 0 w 1940767"/>
                <a:gd name="connsiteY3" fmla="*/ 3007110 h 3007110"/>
                <a:gd name="connsiteX0" fmla="*/ 0 w 1940767"/>
                <a:gd name="connsiteY0" fmla="*/ 2949359 h 2949359"/>
                <a:gd name="connsiteX1" fmla="*/ 1940767 w 1940767"/>
                <a:gd name="connsiteY1" fmla="*/ 215490 h 2949359"/>
                <a:gd name="connsiteX2" fmla="*/ 1771049 w 1940767"/>
                <a:gd name="connsiteY2" fmla="*/ 0 h 2949359"/>
                <a:gd name="connsiteX3" fmla="*/ 0 w 1940767"/>
                <a:gd name="connsiteY3" fmla="*/ 2949359 h 2949359"/>
                <a:gd name="connsiteX0" fmla="*/ 0 w 1940767"/>
                <a:gd name="connsiteY0" fmla="*/ 2955455 h 2955455"/>
                <a:gd name="connsiteX1" fmla="*/ 1940767 w 1940767"/>
                <a:gd name="connsiteY1" fmla="*/ 221586 h 2955455"/>
                <a:gd name="connsiteX2" fmla="*/ 1777145 w 1940767"/>
                <a:gd name="connsiteY2" fmla="*/ 0 h 2955455"/>
                <a:gd name="connsiteX3" fmla="*/ 0 w 1940767"/>
                <a:gd name="connsiteY3" fmla="*/ 2955455 h 2955455"/>
                <a:gd name="connsiteX0" fmla="*/ 0 w 1886599"/>
                <a:gd name="connsiteY0" fmla="*/ 2955455 h 2955455"/>
                <a:gd name="connsiteX1" fmla="*/ 1886599 w 1886599"/>
                <a:gd name="connsiteY1" fmla="*/ 271364 h 2955455"/>
                <a:gd name="connsiteX2" fmla="*/ 1777145 w 1886599"/>
                <a:gd name="connsiteY2" fmla="*/ 0 h 2955455"/>
                <a:gd name="connsiteX3" fmla="*/ 0 w 1886599"/>
                <a:gd name="connsiteY3" fmla="*/ 2955455 h 2955455"/>
                <a:gd name="connsiteX0" fmla="*/ 0 w 1886599"/>
                <a:gd name="connsiteY0" fmla="*/ 3023639 h 3023639"/>
                <a:gd name="connsiteX1" fmla="*/ 1886599 w 1886599"/>
                <a:gd name="connsiteY1" fmla="*/ 339548 h 3023639"/>
                <a:gd name="connsiteX2" fmla="*/ 1836993 w 1886599"/>
                <a:gd name="connsiteY2" fmla="*/ 0 h 3023639"/>
                <a:gd name="connsiteX3" fmla="*/ 0 w 1886599"/>
                <a:gd name="connsiteY3" fmla="*/ 3023639 h 3023639"/>
                <a:gd name="connsiteX0" fmla="*/ 0 w 1886599"/>
                <a:gd name="connsiteY0" fmla="*/ 2969190 h 2969190"/>
                <a:gd name="connsiteX1" fmla="*/ 1886599 w 1886599"/>
                <a:gd name="connsiteY1" fmla="*/ 285099 h 2969190"/>
                <a:gd name="connsiteX2" fmla="*/ 1831104 w 1886599"/>
                <a:gd name="connsiteY2" fmla="*/ 0 h 2969190"/>
                <a:gd name="connsiteX3" fmla="*/ 0 w 1886599"/>
                <a:gd name="connsiteY3" fmla="*/ 2969190 h 2969190"/>
                <a:gd name="connsiteX0" fmla="*/ 0 w 1546743"/>
                <a:gd name="connsiteY0" fmla="*/ 2447696 h 2447696"/>
                <a:gd name="connsiteX1" fmla="*/ 1546743 w 1546743"/>
                <a:gd name="connsiteY1" fmla="*/ 285099 h 2447696"/>
                <a:gd name="connsiteX2" fmla="*/ 1491248 w 1546743"/>
                <a:gd name="connsiteY2" fmla="*/ 0 h 2447696"/>
                <a:gd name="connsiteX3" fmla="*/ 0 w 1546743"/>
                <a:gd name="connsiteY3" fmla="*/ 2447696 h 2447696"/>
                <a:gd name="connsiteX0" fmla="*/ 0 w 1593231"/>
                <a:gd name="connsiteY0" fmla="*/ 2481766 h 2481766"/>
                <a:gd name="connsiteX1" fmla="*/ 1593231 w 1593231"/>
                <a:gd name="connsiteY1" fmla="*/ 285099 h 2481766"/>
                <a:gd name="connsiteX2" fmla="*/ 1537736 w 1593231"/>
                <a:gd name="connsiteY2" fmla="*/ 0 h 2481766"/>
                <a:gd name="connsiteX3" fmla="*/ 0 w 1593231"/>
                <a:gd name="connsiteY3" fmla="*/ 2481766 h 2481766"/>
                <a:gd name="connsiteX0" fmla="*/ 0 w 1593231"/>
                <a:gd name="connsiteY0" fmla="*/ 2440839 h 2440839"/>
                <a:gd name="connsiteX1" fmla="*/ 1593231 w 1593231"/>
                <a:gd name="connsiteY1" fmla="*/ 244172 h 2440839"/>
                <a:gd name="connsiteX2" fmla="*/ 1530620 w 1593231"/>
                <a:gd name="connsiteY2" fmla="*/ 0 h 2440839"/>
                <a:gd name="connsiteX3" fmla="*/ 0 w 1593231"/>
                <a:gd name="connsiteY3" fmla="*/ 2440839 h 2440839"/>
                <a:gd name="connsiteX0" fmla="*/ 0 w 1565167"/>
                <a:gd name="connsiteY0" fmla="*/ 2440839 h 2440839"/>
                <a:gd name="connsiteX1" fmla="*/ 1565167 w 1565167"/>
                <a:gd name="connsiteY1" fmla="*/ 233049 h 2440839"/>
                <a:gd name="connsiteX2" fmla="*/ 1530620 w 1565167"/>
                <a:gd name="connsiteY2" fmla="*/ 0 h 2440839"/>
                <a:gd name="connsiteX3" fmla="*/ 0 w 1565167"/>
                <a:gd name="connsiteY3" fmla="*/ 2440839 h 2440839"/>
                <a:gd name="connsiteX0" fmla="*/ 0 w 1565167"/>
                <a:gd name="connsiteY0" fmla="*/ 2423215 h 2423215"/>
                <a:gd name="connsiteX1" fmla="*/ 1565167 w 1565167"/>
                <a:gd name="connsiteY1" fmla="*/ 215425 h 2423215"/>
                <a:gd name="connsiteX2" fmla="*/ 1543919 w 1565167"/>
                <a:gd name="connsiteY2" fmla="*/ 0 h 2423215"/>
                <a:gd name="connsiteX3" fmla="*/ 0 w 1565167"/>
                <a:gd name="connsiteY3" fmla="*/ 2423215 h 2423215"/>
                <a:gd name="connsiteX0" fmla="*/ 0 w 1579390"/>
                <a:gd name="connsiteY0" fmla="*/ 2423215 h 2423215"/>
                <a:gd name="connsiteX1" fmla="*/ 1579390 w 1579390"/>
                <a:gd name="connsiteY1" fmla="*/ 196359 h 2423215"/>
                <a:gd name="connsiteX2" fmla="*/ 1543919 w 1579390"/>
                <a:gd name="connsiteY2" fmla="*/ 0 h 2423215"/>
                <a:gd name="connsiteX3" fmla="*/ 0 w 1579390"/>
                <a:gd name="connsiteY3" fmla="*/ 2423215 h 2423215"/>
                <a:gd name="connsiteX0" fmla="*/ 0 w 1202906"/>
                <a:gd name="connsiteY0" fmla="*/ 1953688 h 1953688"/>
                <a:gd name="connsiteX1" fmla="*/ 1202906 w 1202906"/>
                <a:gd name="connsiteY1" fmla="*/ 196359 h 1953688"/>
                <a:gd name="connsiteX2" fmla="*/ 1167435 w 1202906"/>
                <a:gd name="connsiteY2" fmla="*/ 0 h 1953688"/>
                <a:gd name="connsiteX3" fmla="*/ 0 w 1202906"/>
                <a:gd name="connsiteY3" fmla="*/ 1953688 h 1953688"/>
                <a:gd name="connsiteX0" fmla="*/ 0 w 1291058"/>
                <a:gd name="connsiteY0" fmla="*/ 1953688 h 1953688"/>
                <a:gd name="connsiteX1" fmla="*/ 1291058 w 1291058"/>
                <a:gd name="connsiteY1" fmla="*/ 105309 h 1953688"/>
                <a:gd name="connsiteX2" fmla="*/ 1167435 w 1291058"/>
                <a:gd name="connsiteY2" fmla="*/ 0 h 1953688"/>
                <a:gd name="connsiteX3" fmla="*/ 0 w 1291058"/>
                <a:gd name="connsiteY3" fmla="*/ 1953688 h 1953688"/>
                <a:gd name="connsiteX0" fmla="*/ 0 w 1291058"/>
                <a:gd name="connsiteY0" fmla="*/ 1907491 h 1907491"/>
                <a:gd name="connsiteX1" fmla="*/ 1291058 w 1291058"/>
                <a:gd name="connsiteY1" fmla="*/ 59112 h 1907491"/>
                <a:gd name="connsiteX2" fmla="*/ 1142713 w 1291058"/>
                <a:gd name="connsiteY2" fmla="*/ 0 h 1907491"/>
                <a:gd name="connsiteX3" fmla="*/ 0 w 1291058"/>
                <a:gd name="connsiteY3" fmla="*/ 1907491 h 1907491"/>
                <a:gd name="connsiteX0" fmla="*/ 0 w 1529805"/>
                <a:gd name="connsiteY0" fmla="*/ 2237423 h 2237423"/>
                <a:gd name="connsiteX1" fmla="*/ 1529805 w 1529805"/>
                <a:gd name="connsiteY1" fmla="*/ 59112 h 2237423"/>
                <a:gd name="connsiteX2" fmla="*/ 1381460 w 1529805"/>
                <a:gd name="connsiteY2" fmla="*/ 0 h 2237423"/>
                <a:gd name="connsiteX3" fmla="*/ 0 w 1529805"/>
                <a:gd name="connsiteY3" fmla="*/ 2237423 h 2237423"/>
                <a:gd name="connsiteX0" fmla="*/ 0 w 1532439"/>
                <a:gd name="connsiteY0" fmla="*/ 2237423 h 2237423"/>
                <a:gd name="connsiteX1" fmla="*/ 1532439 w 1532439"/>
                <a:gd name="connsiteY1" fmla="*/ 50966 h 2237423"/>
                <a:gd name="connsiteX2" fmla="*/ 1381460 w 1532439"/>
                <a:gd name="connsiteY2" fmla="*/ 0 h 2237423"/>
                <a:gd name="connsiteX3" fmla="*/ 0 w 1532439"/>
                <a:gd name="connsiteY3" fmla="*/ 2237423 h 2237423"/>
                <a:gd name="connsiteX0" fmla="*/ 0 w 1532439"/>
                <a:gd name="connsiteY0" fmla="*/ 2246020 h 2246020"/>
                <a:gd name="connsiteX1" fmla="*/ 1532439 w 1532439"/>
                <a:gd name="connsiteY1" fmla="*/ 59563 h 2246020"/>
                <a:gd name="connsiteX2" fmla="*/ 1382955 w 1532439"/>
                <a:gd name="connsiteY2" fmla="*/ 0 h 2246020"/>
                <a:gd name="connsiteX3" fmla="*/ 0 w 1532439"/>
                <a:gd name="connsiteY3" fmla="*/ 2246020 h 2246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2439" h="2246020">
                  <a:moveTo>
                    <a:pt x="0" y="2246020"/>
                  </a:moveTo>
                  <a:lnTo>
                    <a:pt x="1532439" y="59563"/>
                  </a:lnTo>
                  <a:lnTo>
                    <a:pt x="1382955" y="0"/>
                  </a:lnTo>
                  <a:lnTo>
                    <a:pt x="0" y="224602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="" xmlns:a16="http://schemas.microsoft.com/office/drawing/2014/main" id="{78D764E2-40D2-F942-B940-A458441151BC}"/>
                </a:ext>
              </a:extLst>
            </p:cNvPr>
            <p:cNvSpPr/>
            <p:nvPr/>
          </p:nvSpPr>
          <p:spPr>
            <a:xfrm>
              <a:off x="2012563" y="5259735"/>
              <a:ext cx="5118874" cy="1030078"/>
            </a:xfrm>
            <a:custGeom>
              <a:avLst/>
              <a:gdLst>
                <a:gd name="connsiteX0" fmla="*/ 0 w 3862728"/>
                <a:gd name="connsiteY0" fmla="*/ 693544 h 693544"/>
                <a:gd name="connsiteX1" fmla="*/ 482838 w 3862728"/>
                <a:gd name="connsiteY1" fmla="*/ 0 h 693544"/>
                <a:gd name="connsiteX2" fmla="*/ 3379890 w 3862728"/>
                <a:gd name="connsiteY2" fmla="*/ 0 h 693544"/>
                <a:gd name="connsiteX3" fmla="*/ 3862728 w 3862728"/>
                <a:gd name="connsiteY3" fmla="*/ 693544 h 693544"/>
                <a:gd name="connsiteX4" fmla="*/ 0 w 3862728"/>
                <a:gd name="connsiteY4" fmla="*/ 693544 h 693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2728" h="693544">
                  <a:moveTo>
                    <a:pt x="0" y="693544"/>
                  </a:moveTo>
                  <a:lnTo>
                    <a:pt x="482838" y="0"/>
                  </a:lnTo>
                  <a:lnTo>
                    <a:pt x="3379890" y="0"/>
                  </a:lnTo>
                  <a:lnTo>
                    <a:pt x="3862728" y="693544"/>
                  </a:lnTo>
                  <a:lnTo>
                    <a:pt x="0" y="693544"/>
                  </a:lnTo>
                  <a:close/>
                </a:path>
              </a:pathLst>
            </a:custGeom>
            <a:solidFill>
              <a:srgbClr val="FFFF00"/>
            </a:solidFill>
            <a:ln w="1905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txBody>
            <a:bodyPr spcFirstLastPara="0" vert="horz" wrap="square" lIns="691217" tIns="15240" rIns="691218" bIns="15240" numCol="1" spcCol="1270" anchor="ctr" anchorCtr="0">
              <a:noAutofit/>
            </a:bodyPr>
            <a:lstStyle/>
            <a:p>
              <a:pPr marL="0" marR="0" lvl="0" indent="0" algn="ctr" defTabSz="5334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Isosceles Triangle 89">
              <a:extLst>
                <a:ext uri="{FF2B5EF4-FFF2-40B4-BE49-F238E27FC236}">
                  <a16:creationId xmlns="" xmlns:a16="http://schemas.microsoft.com/office/drawing/2014/main" id="{D43064F0-C9E9-0A4F-AD0A-6F2D273320D2}"/>
                </a:ext>
              </a:extLst>
            </p:cNvPr>
            <p:cNvSpPr/>
            <p:nvPr/>
          </p:nvSpPr>
          <p:spPr>
            <a:xfrm>
              <a:off x="4319889" y="1938572"/>
              <a:ext cx="278219" cy="246826"/>
            </a:xfrm>
            <a:prstGeom prst="triangle">
              <a:avLst/>
            </a:prstGeom>
            <a:solidFill>
              <a:srgbClr val="55565A"/>
            </a:solidFill>
            <a:ln w="1905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61870E73-BFB1-4C41-9850-75718AEF4BF9}"/>
              </a:ext>
            </a:extLst>
          </p:cNvPr>
          <p:cNvSpPr txBox="1"/>
          <p:nvPr/>
        </p:nvSpPr>
        <p:spPr>
          <a:xfrm>
            <a:off x="1686466" y="3269795"/>
            <a:ext cx="929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Pharmacy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CA772991-091C-7246-B3FB-0B79B39439DD}"/>
              </a:ext>
            </a:extLst>
          </p:cNvPr>
          <p:cNvSpPr txBox="1"/>
          <p:nvPr/>
        </p:nvSpPr>
        <p:spPr>
          <a:xfrm>
            <a:off x="606948" y="3269795"/>
            <a:ext cx="929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Medical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40635470-9563-A043-8A04-F5085EFFB295}"/>
              </a:ext>
            </a:extLst>
          </p:cNvPr>
          <p:cNvSpPr txBox="1"/>
          <p:nvPr/>
        </p:nvSpPr>
        <p:spPr>
          <a:xfrm>
            <a:off x="2780467" y="2894643"/>
            <a:ext cx="640821" cy="2806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246"/>
              </a:spcBef>
            </a:pPr>
            <a:r>
              <a:rPr lang="en-US" sz="1000" b="1" dirty="0">
                <a:solidFill>
                  <a:srgbClr val="002060"/>
                </a:solidFill>
                <a:cs typeface="Arial" pitchFamily="34" charset="0"/>
              </a:rPr>
              <a:t>Direct referrals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="" xmlns:a16="http://schemas.microsoft.com/office/drawing/2014/main" id="{C0AE5A33-DC0A-7447-B439-B77D4462E861}"/>
              </a:ext>
            </a:extLst>
          </p:cNvPr>
          <p:cNvGrpSpPr/>
          <p:nvPr/>
        </p:nvGrpSpPr>
        <p:grpSpPr>
          <a:xfrm>
            <a:off x="1092559" y="5264142"/>
            <a:ext cx="2328729" cy="866445"/>
            <a:chOff x="800724" y="5017963"/>
            <a:chExt cx="2677495" cy="996210"/>
          </a:xfrm>
        </p:grpSpPr>
        <p:sp>
          <p:nvSpPr>
            <p:cNvPr id="113" name="TextBox 112">
              <a:extLst>
                <a:ext uri="{FF2B5EF4-FFF2-40B4-BE49-F238E27FC236}">
                  <a16:creationId xmlns="" xmlns:a16="http://schemas.microsoft.com/office/drawing/2014/main" id="{E9FBB96D-5398-484F-9689-2E17CD254538}"/>
                </a:ext>
              </a:extLst>
            </p:cNvPr>
            <p:cNvSpPr txBox="1"/>
            <p:nvPr/>
          </p:nvSpPr>
          <p:spPr>
            <a:xfrm>
              <a:off x="2741424" y="5341372"/>
              <a:ext cx="736795" cy="322724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24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cs typeface="Arial" pitchFamily="34" charset="0"/>
                </a:rPr>
                <a:t>UM to CM handoff</a:t>
              </a:r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="" xmlns:a16="http://schemas.microsoft.com/office/drawing/2014/main" id="{88ABD48C-CBC0-904F-A13E-834B2D034E76}"/>
                </a:ext>
              </a:extLst>
            </p:cNvPr>
            <p:cNvGrpSpPr/>
            <p:nvPr/>
          </p:nvGrpSpPr>
          <p:grpSpPr>
            <a:xfrm>
              <a:off x="800724" y="5017963"/>
              <a:ext cx="1068163" cy="996210"/>
              <a:chOff x="800724" y="5017963"/>
              <a:chExt cx="1068163" cy="996210"/>
            </a:xfrm>
          </p:grpSpPr>
          <p:sp>
            <p:nvSpPr>
              <p:cNvPr id="115" name="Oval 114">
                <a:extLst>
                  <a:ext uri="{FF2B5EF4-FFF2-40B4-BE49-F238E27FC236}">
                    <a16:creationId xmlns="" xmlns:a16="http://schemas.microsoft.com/office/drawing/2014/main" id="{BA8F80A9-2506-2E4A-BFFF-B2584CC42B31}"/>
                  </a:ext>
                </a:extLst>
              </p:cNvPr>
              <p:cNvSpPr/>
              <p:nvPr/>
            </p:nvSpPr>
            <p:spPr>
              <a:xfrm>
                <a:off x="993378" y="5017963"/>
                <a:ext cx="682856" cy="682556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="" xmlns:a16="http://schemas.microsoft.com/office/drawing/2014/main" id="{D3C5DF27-EC2E-1048-80A8-6EE67ED2A239}"/>
                  </a:ext>
                </a:extLst>
              </p:cNvPr>
              <p:cNvSpPr txBox="1"/>
              <p:nvPr/>
            </p:nvSpPr>
            <p:spPr>
              <a:xfrm>
                <a:off x="800724" y="5731076"/>
                <a:ext cx="1068163" cy="283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ts val="12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</a:rPr>
                  <a:t>Discharge</a:t>
                </a:r>
              </a:p>
            </p:txBody>
          </p:sp>
          <p:grpSp>
            <p:nvGrpSpPr>
              <p:cNvPr id="118" name="Group 117">
                <a:extLst>
                  <a:ext uri="{FF2B5EF4-FFF2-40B4-BE49-F238E27FC236}">
                    <a16:creationId xmlns="" xmlns:a16="http://schemas.microsoft.com/office/drawing/2014/main" id="{EC4412C0-8ADB-EB40-A9B0-084F5F27AF40}"/>
                  </a:ext>
                </a:extLst>
              </p:cNvPr>
              <p:cNvGrpSpPr/>
              <p:nvPr/>
            </p:nvGrpSpPr>
            <p:grpSpPr bwMode="gray">
              <a:xfrm>
                <a:off x="1201010" y="5166735"/>
                <a:ext cx="290882" cy="385013"/>
                <a:chOff x="1760538" y="4981575"/>
                <a:chExt cx="377825" cy="500063"/>
              </a:xfrm>
              <a:solidFill>
                <a:srgbClr val="FFFFFF"/>
              </a:solidFill>
            </p:grpSpPr>
            <p:sp>
              <p:nvSpPr>
                <p:cNvPr id="119" name="Freeform 20">
                  <a:extLst>
                    <a:ext uri="{FF2B5EF4-FFF2-40B4-BE49-F238E27FC236}">
                      <a16:creationId xmlns="" xmlns:a16="http://schemas.microsoft.com/office/drawing/2014/main" id="{6CBD5E61-3A31-FD47-B34E-890DE8935B3B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>
                  <a:off x="1760538" y="4981575"/>
                  <a:ext cx="377825" cy="500063"/>
                </a:xfrm>
                <a:custGeom>
                  <a:avLst/>
                  <a:gdLst>
                    <a:gd name="T0" fmla="*/ 179 w 238"/>
                    <a:gd name="T1" fmla="*/ 79 h 315"/>
                    <a:gd name="T2" fmla="*/ 179 w 238"/>
                    <a:gd name="T3" fmla="*/ 0 h 315"/>
                    <a:gd name="T4" fmla="*/ 60 w 238"/>
                    <a:gd name="T5" fmla="*/ 0 h 315"/>
                    <a:gd name="T6" fmla="*/ 60 w 238"/>
                    <a:gd name="T7" fmla="*/ 79 h 315"/>
                    <a:gd name="T8" fmla="*/ 0 w 238"/>
                    <a:gd name="T9" fmla="*/ 79 h 315"/>
                    <a:gd name="T10" fmla="*/ 0 w 238"/>
                    <a:gd name="T11" fmla="*/ 315 h 315"/>
                    <a:gd name="T12" fmla="*/ 238 w 238"/>
                    <a:gd name="T13" fmla="*/ 315 h 315"/>
                    <a:gd name="T14" fmla="*/ 238 w 238"/>
                    <a:gd name="T15" fmla="*/ 79 h 315"/>
                    <a:gd name="T16" fmla="*/ 179 w 238"/>
                    <a:gd name="T17" fmla="*/ 79 h 315"/>
                    <a:gd name="T18" fmla="*/ 70 w 238"/>
                    <a:gd name="T19" fmla="*/ 10 h 315"/>
                    <a:gd name="T20" fmla="*/ 169 w 238"/>
                    <a:gd name="T21" fmla="*/ 10 h 315"/>
                    <a:gd name="T22" fmla="*/ 169 w 238"/>
                    <a:gd name="T23" fmla="*/ 79 h 315"/>
                    <a:gd name="T24" fmla="*/ 70 w 238"/>
                    <a:gd name="T25" fmla="*/ 79 h 315"/>
                    <a:gd name="T26" fmla="*/ 70 w 238"/>
                    <a:gd name="T27" fmla="*/ 10 h 315"/>
                    <a:gd name="T28" fmla="*/ 228 w 238"/>
                    <a:gd name="T29" fmla="*/ 89 h 315"/>
                    <a:gd name="T30" fmla="*/ 228 w 238"/>
                    <a:gd name="T31" fmla="*/ 113 h 315"/>
                    <a:gd name="T32" fmla="*/ 10 w 238"/>
                    <a:gd name="T33" fmla="*/ 113 h 315"/>
                    <a:gd name="T34" fmla="*/ 10 w 238"/>
                    <a:gd name="T35" fmla="*/ 89 h 315"/>
                    <a:gd name="T36" fmla="*/ 228 w 238"/>
                    <a:gd name="T37" fmla="*/ 89 h 315"/>
                    <a:gd name="T38" fmla="*/ 104 w 238"/>
                    <a:gd name="T39" fmla="*/ 305 h 315"/>
                    <a:gd name="T40" fmla="*/ 104 w 238"/>
                    <a:gd name="T41" fmla="*/ 167 h 315"/>
                    <a:gd name="T42" fmla="*/ 134 w 238"/>
                    <a:gd name="T43" fmla="*/ 167 h 315"/>
                    <a:gd name="T44" fmla="*/ 134 w 238"/>
                    <a:gd name="T45" fmla="*/ 305 h 315"/>
                    <a:gd name="T46" fmla="*/ 104 w 238"/>
                    <a:gd name="T47" fmla="*/ 305 h 315"/>
                    <a:gd name="T48" fmla="*/ 144 w 238"/>
                    <a:gd name="T49" fmla="*/ 305 h 315"/>
                    <a:gd name="T50" fmla="*/ 144 w 238"/>
                    <a:gd name="T51" fmla="*/ 158 h 315"/>
                    <a:gd name="T52" fmla="*/ 94 w 238"/>
                    <a:gd name="T53" fmla="*/ 158 h 315"/>
                    <a:gd name="T54" fmla="*/ 94 w 238"/>
                    <a:gd name="T55" fmla="*/ 305 h 315"/>
                    <a:gd name="T56" fmla="*/ 10 w 238"/>
                    <a:gd name="T57" fmla="*/ 305 h 315"/>
                    <a:gd name="T58" fmla="*/ 10 w 238"/>
                    <a:gd name="T59" fmla="*/ 123 h 315"/>
                    <a:gd name="T60" fmla="*/ 228 w 238"/>
                    <a:gd name="T61" fmla="*/ 123 h 315"/>
                    <a:gd name="T62" fmla="*/ 228 w 238"/>
                    <a:gd name="T63" fmla="*/ 305 h 315"/>
                    <a:gd name="T64" fmla="*/ 144 w 238"/>
                    <a:gd name="T65" fmla="*/ 305 h 3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38" h="315">
                      <a:moveTo>
                        <a:pt x="179" y="79"/>
                      </a:moveTo>
                      <a:lnTo>
                        <a:pt x="179" y="0"/>
                      </a:lnTo>
                      <a:lnTo>
                        <a:pt x="60" y="0"/>
                      </a:lnTo>
                      <a:lnTo>
                        <a:pt x="60" y="79"/>
                      </a:lnTo>
                      <a:lnTo>
                        <a:pt x="0" y="79"/>
                      </a:lnTo>
                      <a:lnTo>
                        <a:pt x="0" y="315"/>
                      </a:lnTo>
                      <a:lnTo>
                        <a:pt x="238" y="315"/>
                      </a:lnTo>
                      <a:lnTo>
                        <a:pt x="238" y="79"/>
                      </a:lnTo>
                      <a:lnTo>
                        <a:pt x="179" y="79"/>
                      </a:lnTo>
                      <a:close/>
                      <a:moveTo>
                        <a:pt x="70" y="10"/>
                      </a:moveTo>
                      <a:lnTo>
                        <a:pt x="169" y="10"/>
                      </a:lnTo>
                      <a:lnTo>
                        <a:pt x="169" y="79"/>
                      </a:lnTo>
                      <a:lnTo>
                        <a:pt x="70" y="79"/>
                      </a:lnTo>
                      <a:lnTo>
                        <a:pt x="70" y="10"/>
                      </a:lnTo>
                      <a:close/>
                      <a:moveTo>
                        <a:pt x="228" y="89"/>
                      </a:moveTo>
                      <a:lnTo>
                        <a:pt x="228" y="113"/>
                      </a:lnTo>
                      <a:lnTo>
                        <a:pt x="10" y="113"/>
                      </a:lnTo>
                      <a:lnTo>
                        <a:pt x="10" y="89"/>
                      </a:lnTo>
                      <a:lnTo>
                        <a:pt x="228" y="89"/>
                      </a:lnTo>
                      <a:close/>
                      <a:moveTo>
                        <a:pt x="104" y="305"/>
                      </a:moveTo>
                      <a:lnTo>
                        <a:pt x="104" y="167"/>
                      </a:lnTo>
                      <a:lnTo>
                        <a:pt x="134" y="167"/>
                      </a:lnTo>
                      <a:lnTo>
                        <a:pt x="134" y="305"/>
                      </a:lnTo>
                      <a:lnTo>
                        <a:pt x="104" y="305"/>
                      </a:lnTo>
                      <a:close/>
                      <a:moveTo>
                        <a:pt x="144" y="305"/>
                      </a:moveTo>
                      <a:lnTo>
                        <a:pt x="144" y="158"/>
                      </a:lnTo>
                      <a:lnTo>
                        <a:pt x="94" y="158"/>
                      </a:lnTo>
                      <a:lnTo>
                        <a:pt x="94" y="305"/>
                      </a:lnTo>
                      <a:lnTo>
                        <a:pt x="10" y="305"/>
                      </a:lnTo>
                      <a:lnTo>
                        <a:pt x="10" y="123"/>
                      </a:lnTo>
                      <a:lnTo>
                        <a:pt x="228" y="123"/>
                      </a:lnTo>
                      <a:lnTo>
                        <a:pt x="228" y="305"/>
                      </a:lnTo>
                      <a:lnTo>
                        <a:pt x="144" y="30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0" name="Freeform 21">
                  <a:extLst>
                    <a:ext uri="{FF2B5EF4-FFF2-40B4-BE49-F238E27FC236}">
                      <a16:creationId xmlns="" xmlns:a16="http://schemas.microsoft.com/office/drawing/2014/main" id="{07568BFB-822E-AA47-8CFC-C5545ACC77F9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>
                  <a:off x="1804988" y="5021263"/>
                  <a:ext cx="287338" cy="320675"/>
                </a:xfrm>
                <a:custGeom>
                  <a:avLst/>
                  <a:gdLst>
                    <a:gd name="T0" fmla="*/ 29 w 181"/>
                    <a:gd name="T1" fmla="*/ 192 h 202"/>
                    <a:gd name="T2" fmla="*/ 9 w 181"/>
                    <a:gd name="T3" fmla="*/ 192 h 202"/>
                    <a:gd name="T4" fmla="*/ 9 w 181"/>
                    <a:gd name="T5" fmla="*/ 142 h 202"/>
                    <a:gd name="T6" fmla="*/ 29 w 181"/>
                    <a:gd name="T7" fmla="*/ 142 h 202"/>
                    <a:gd name="T8" fmla="*/ 29 w 181"/>
                    <a:gd name="T9" fmla="*/ 192 h 202"/>
                    <a:gd name="T10" fmla="*/ 39 w 181"/>
                    <a:gd name="T11" fmla="*/ 133 h 202"/>
                    <a:gd name="T12" fmla="*/ 0 w 181"/>
                    <a:gd name="T13" fmla="*/ 133 h 202"/>
                    <a:gd name="T14" fmla="*/ 0 w 181"/>
                    <a:gd name="T15" fmla="*/ 202 h 202"/>
                    <a:gd name="T16" fmla="*/ 39 w 181"/>
                    <a:gd name="T17" fmla="*/ 202 h 202"/>
                    <a:gd name="T18" fmla="*/ 39 w 181"/>
                    <a:gd name="T19" fmla="*/ 133 h 202"/>
                    <a:gd name="T20" fmla="*/ 171 w 181"/>
                    <a:gd name="T21" fmla="*/ 192 h 202"/>
                    <a:gd name="T22" fmla="*/ 151 w 181"/>
                    <a:gd name="T23" fmla="*/ 192 h 202"/>
                    <a:gd name="T24" fmla="*/ 151 w 181"/>
                    <a:gd name="T25" fmla="*/ 142 h 202"/>
                    <a:gd name="T26" fmla="*/ 171 w 181"/>
                    <a:gd name="T27" fmla="*/ 142 h 202"/>
                    <a:gd name="T28" fmla="*/ 171 w 181"/>
                    <a:gd name="T29" fmla="*/ 192 h 202"/>
                    <a:gd name="T30" fmla="*/ 181 w 181"/>
                    <a:gd name="T31" fmla="*/ 133 h 202"/>
                    <a:gd name="T32" fmla="*/ 141 w 181"/>
                    <a:gd name="T33" fmla="*/ 133 h 202"/>
                    <a:gd name="T34" fmla="*/ 141 w 181"/>
                    <a:gd name="T35" fmla="*/ 202 h 202"/>
                    <a:gd name="T36" fmla="*/ 181 w 181"/>
                    <a:gd name="T37" fmla="*/ 202 h 202"/>
                    <a:gd name="T38" fmla="*/ 181 w 181"/>
                    <a:gd name="T39" fmla="*/ 133 h 202"/>
                    <a:gd name="T40" fmla="*/ 111 w 181"/>
                    <a:gd name="T41" fmla="*/ 14 h 202"/>
                    <a:gd name="T42" fmla="*/ 96 w 181"/>
                    <a:gd name="T43" fmla="*/ 14 h 202"/>
                    <a:gd name="T44" fmla="*/ 96 w 181"/>
                    <a:gd name="T45" fmla="*/ 0 h 202"/>
                    <a:gd name="T46" fmla="*/ 86 w 181"/>
                    <a:gd name="T47" fmla="*/ 0 h 202"/>
                    <a:gd name="T48" fmla="*/ 86 w 181"/>
                    <a:gd name="T49" fmla="*/ 14 h 202"/>
                    <a:gd name="T50" fmla="*/ 71 w 181"/>
                    <a:gd name="T51" fmla="*/ 14 h 202"/>
                    <a:gd name="T52" fmla="*/ 71 w 181"/>
                    <a:gd name="T53" fmla="*/ 24 h 202"/>
                    <a:gd name="T54" fmla="*/ 86 w 181"/>
                    <a:gd name="T55" fmla="*/ 24 h 202"/>
                    <a:gd name="T56" fmla="*/ 86 w 181"/>
                    <a:gd name="T57" fmla="*/ 39 h 202"/>
                    <a:gd name="T58" fmla="*/ 96 w 181"/>
                    <a:gd name="T59" fmla="*/ 39 h 202"/>
                    <a:gd name="T60" fmla="*/ 96 w 181"/>
                    <a:gd name="T61" fmla="*/ 24 h 202"/>
                    <a:gd name="T62" fmla="*/ 111 w 181"/>
                    <a:gd name="T63" fmla="*/ 24 h 202"/>
                    <a:gd name="T64" fmla="*/ 111 w 181"/>
                    <a:gd name="T65" fmla="*/ 14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81" h="202">
                      <a:moveTo>
                        <a:pt x="29" y="192"/>
                      </a:moveTo>
                      <a:lnTo>
                        <a:pt x="9" y="192"/>
                      </a:lnTo>
                      <a:lnTo>
                        <a:pt x="9" y="142"/>
                      </a:lnTo>
                      <a:lnTo>
                        <a:pt x="29" y="142"/>
                      </a:lnTo>
                      <a:lnTo>
                        <a:pt x="29" y="192"/>
                      </a:lnTo>
                      <a:close/>
                      <a:moveTo>
                        <a:pt x="39" y="133"/>
                      </a:moveTo>
                      <a:lnTo>
                        <a:pt x="0" y="133"/>
                      </a:lnTo>
                      <a:lnTo>
                        <a:pt x="0" y="202"/>
                      </a:lnTo>
                      <a:lnTo>
                        <a:pt x="39" y="202"/>
                      </a:lnTo>
                      <a:lnTo>
                        <a:pt x="39" y="133"/>
                      </a:lnTo>
                      <a:close/>
                      <a:moveTo>
                        <a:pt x="171" y="192"/>
                      </a:moveTo>
                      <a:lnTo>
                        <a:pt x="151" y="192"/>
                      </a:lnTo>
                      <a:lnTo>
                        <a:pt x="151" y="142"/>
                      </a:lnTo>
                      <a:lnTo>
                        <a:pt x="171" y="142"/>
                      </a:lnTo>
                      <a:lnTo>
                        <a:pt x="171" y="192"/>
                      </a:lnTo>
                      <a:close/>
                      <a:moveTo>
                        <a:pt x="181" y="133"/>
                      </a:moveTo>
                      <a:lnTo>
                        <a:pt x="141" y="133"/>
                      </a:lnTo>
                      <a:lnTo>
                        <a:pt x="141" y="202"/>
                      </a:lnTo>
                      <a:lnTo>
                        <a:pt x="181" y="202"/>
                      </a:lnTo>
                      <a:lnTo>
                        <a:pt x="181" y="133"/>
                      </a:lnTo>
                      <a:close/>
                      <a:moveTo>
                        <a:pt x="111" y="14"/>
                      </a:moveTo>
                      <a:lnTo>
                        <a:pt x="96" y="14"/>
                      </a:lnTo>
                      <a:lnTo>
                        <a:pt x="96" y="0"/>
                      </a:lnTo>
                      <a:lnTo>
                        <a:pt x="86" y="0"/>
                      </a:lnTo>
                      <a:lnTo>
                        <a:pt x="86" y="14"/>
                      </a:lnTo>
                      <a:lnTo>
                        <a:pt x="71" y="14"/>
                      </a:lnTo>
                      <a:lnTo>
                        <a:pt x="71" y="24"/>
                      </a:lnTo>
                      <a:lnTo>
                        <a:pt x="86" y="24"/>
                      </a:lnTo>
                      <a:lnTo>
                        <a:pt x="86" y="39"/>
                      </a:lnTo>
                      <a:lnTo>
                        <a:pt x="96" y="39"/>
                      </a:lnTo>
                      <a:lnTo>
                        <a:pt x="96" y="24"/>
                      </a:lnTo>
                      <a:lnTo>
                        <a:pt x="111" y="24"/>
                      </a:lnTo>
                      <a:lnTo>
                        <a:pt x="111" y="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110" name="Group 109">
            <a:extLst>
              <a:ext uri="{FF2B5EF4-FFF2-40B4-BE49-F238E27FC236}">
                <a16:creationId xmlns="" xmlns:a16="http://schemas.microsoft.com/office/drawing/2014/main" id="{CC156DFF-809A-F34B-BF15-22E030283A91}"/>
              </a:ext>
            </a:extLst>
          </p:cNvPr>
          <p:cNvGrpSpPr/>
          <p:nvPr/>
        </p:nvGrpSpPr>
        <p:grpSpPr bwMode="gray">
          <a:xfrm>
            <a:off x="933070" y="2695031"/>
            <a:ext cx="258288" cy="368363"/>
            <a:chOff x="3822700" y="1501775"/>
            <a:chExt cx="365125" cy="520701"/>
          </a:xfrm>
          <a:solidFill>
            <a:schemeClr val="bg1"/>
          </a:solidFill>
        </p:grpSpPr>
        <p:sp>
          <p:nvSpPr>
            <p:cNvPr id="111" name="Freeform 19">
              <a:extLst>
                <a:ext uri="{FF2B5EF4-FFF2-40B4-BE49-F238E27FC236}">
                  <a16:creationId xmlns="" xmlns:a16="http://schemas.microsoft.com/office/drawing/2014/main" id="{B7094BFD-4504-3441-84DE-4AF9C9670B3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822700" y="1531938"/>
              <a:ext cx="365125" cy="490538"/>
            </a:xfrm>
            <a:custGeom>
              <a:avLst/>
              <a:gdLst>
                <a:gd name="T0" fmla="*/ 357 w 584"/>
                <a:gd name="T1" fmla="*/ 279 h 783"/>
                <a:gd name="T2" fmla="*/ 438 w 584"/>
                <a:gd name="T3" fmla="*/ 147 h 783"/>
                <a:gd name="T4" fmla="*/ 291 w 584"/>
                <a:gd name="T5" fmla="*/ 0 h 783"/>
                <a:gd name="T6" fmla="*/ 143 w 584"/>
                <a:gd name="T7" fmla="*/ 147 h 783"/>
                <a:gd name="T8" fmla="*/ 226 w 584"/>
                <a:gd name="T9" fmla="*/ 279 h 783"/>
                <a:gd name="T10" fmla="*/ 0 w 584"/>
                <a:gd name="T11" fmla="*/ 577 h 783"/>
                <a:gd name="T12" fmla="*/ 0 w 584"/>
                <a:gd name="T13" fmla="*/ 783 h 783"/>
                <a:gd name="T14" fmla="*/ 24 w 584"/>
                <a:gd name="T15" fmla="*/ 783 h 783"/>
                <a:gd name="T16" fmla="*/ 24 w 584"/>
                <a:gd name="T17" fmla="*/ 577 h 783"/>
                <a:gd name="T18" fmla="*/ 290 w 584"/>
                <a:gd name="T19" fmla="*/ 297 h 783"/>
                <a:gd name="T20" fmla="*/ 556 w 584"/>
                <a:gd name="T21" fmla="*/ 564 h 783"/>
                <a:gd name="T22" fmla="*/ 556 w 584"/>
                <a:gd name="T23" fmla="*/ 783 h 783"/>
                <a:gd name="T24" fmla="*/ 584 w 584"/>
                <a:gd name="T25" fmla="*/ 783 h 783"/>
                <a:gd name="T26" fmla="*/ 584 w 584"/>
                <a:gd name="T27" fmla="*/ 564 h 783"/>
                <a:gd name="T28" fmla="*/ 357 w 584"/>
                <a:gd name="T29" fmla="*/ 279 h 783"/>
                <a:gd name="T30" fmla="*/ 169 w 584"/>
                <a:gd name="T31" fmla="*/ 147 h 783"/>
                <a:gd name="T32" fmla="*/ 291 w 584"/>
                <a:gd name="T33" fmla="*/ 26 h 783"/>
                <a:gd name="T34" fmla="*/ 412 w 584"/>
                <a:gd name="T35" fmla="*/ 147 h 783"/>
                <a:gd name="T36" fmla="*/ 291 w 584"/>
                <a:gd name="T37" fmla="*/ 269 h 783"/>
                <a:gd name="T38" fmla="*/ 169 w 584"/>
                <a:gd name="T39" fmla="*/ 147 h 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84" h="783">
                  <a:moveTo>
                    <a:pt x="357" y="279"/>
                  </a:moveTo>
                  <a:cubicBezTo>
                    <a:pt x="405" y="255"/>
                    <a:pt x="438" y="205"/>
                    <a:pt x="438" y="147"/>
                  </a:cubicBezTo>
                  <a:cubicBezTo>
                    <a:pt x="438" y="66"/>
                    <a:pt x="372" y="0"/>
                    <a:pt x="291" y="0"/>
                  </a:cubicBezTo>
                  <a:cubicBezTo>
                    <a:pt x="210" y="0"/>
                    <a:pt x="143" y="66"/>
                    <a:pt x="143" y="147"/>
                  </a:cubicBezTo>
                  <a:cubicBezTo>
                    <a:pt x="143" y="205"/>
                    <a:pt x="178" y="255"/>
                    <a:pt x="226" y="279"/>
                  </a:cubicBezTo>
                  <a:cubicBezTo>
                    <a:pt x="98" y="311"/>
                    <a:pt x="0" y="435"/>
                    <a:pt x="0" y="577"/>
                  </a:cubicBezTo>
                  <a:cubicBezTo>
                    <a:pt x="0" y="783"/>
                    <a:pt x="0" y="783"/>
                    <a:pt x="0" y="783"/>
                  </a:cubicBezTo>
                  <a:cubicBezTo>
                    <a:pt x="24" y="783"/>
                    <a:pt x="24" y="783"/>
                    <a:pt x="24" y="783"/>
                  </a:cubicBezTo>
                  <a:cubicBezTo>
                    <a:pt x="24" y="577"/>
                    <a:pt x="24" y="577"/>
                    <a:pt x="24" y="577"/>
                  </a:cubicBezTo>
                  <a:cubicBezTo>
                    <a:pt x="24" y="426"/>
                    <a:pt x="145" y="297"/>
                    <a:pt x="290" y="297"/>
                  </a:cubicBezTo>
                  <a:cubicBezTo>
                    <a:pt x="437" y="297"/>
                    <a:pt x="556" y="417"/>
                    <a:pt x="556" y="564"/>
                  </a:cubicBezTo>
                  <a:cubicBezTo>
                    <a:pt x="556" y="783"/>
                    <a:pt x="556" y="783"/>
                    <a:pt x="556" y="783"/>
                  </a:cubicBezTo>
                  <a:cubicBezTo>
                    <a:pt x="584" y="783"/>
                    <a:pt x="584" y="783"/>
                    <a:pt x="584" y="783"/>
                  </a:cubicBezTo>
                  <a:cubicBezTo>
                    <a:pt x="584" y="564"/>
                    <a:pt x="584" y="564"/>
                    <a:pt x="584" y="564"/>
                  </a:cubicBezTo>
                  <a:cubicBezTo>
                    <a:pt x="584" y="425"/>
                    <a:pt x="487" y="309"/>
                    <a:pt x="357" y="279"/>
                  </a:cubicBezTo>
                  <a:close/>
                  <a:moveTo>
                    <a:pt x="169" y="147"/>
                  </a:moveTo>
                  <a:cubicBezTo>
                    <a:pt x="169" y="80"/>
                    <a:pt x="224" y="26"/>
                    <a:pt x="291" y="26"/>
                  </a:cubicBezTo>
                  <a:cubicBezTo>
                    <a:pt x="358" y="26"/>
                    <a:pt x="412" y="80"/>
                    <a:pt x="412" y="147"/>
                  </a:cubicBezTo>
                  <a:cubicBezTo>
                    <a:pt x="412" y="214"/>
                    <a:pt x="358" y="269"/>
                    <a:pt x="291" y="269"/>
                  </a:cubicBezTo>
                  <a:cubicBezTo>
                    <a:pt x="224" y="269"/>
                    <a:pt x="169" y="214"/>
                    <a:pt x="169" y="147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Freeform 20">
              <a:extLst>
                <a:ext uri="{FF2B5EF4-FFF2-40B4-BE49-F238E27FC236}">
                  <a16:creationId xmlns="" xmlns:a16="http://schemas.microsoft.com/office/drawing/2014/main" id="{84D59011-3F8F-BA48-AACF-F22B8BD0DD0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854450" y="1501775"/>
              <a:ext cx="269875" cy="385763"/>
            </a:xfrm>
            <a:custGeom>
              <a:avLst/>
              <a:gdLst>
                <a:gd name="T0" fmla="*/ 425 w 430"/>
                <a:gd name="T1" fmla="*/ 555 h 615"/>
                <a:gd name="T2" fmla="*/ 357 w 430"/>
                <a:gd name="T3" fmla="*/ 555 h 615"/>
                <a:gd name="T4" fmla="*/ 357 w 430"/>
                <a:gd name="T5" fmla="*/ 615 h 615"/>
                <a:gd name="T6" fmla="*/ 333 w 430"/>
                <a:gd name="T7" fmla="*/ 615 h 615"/>
                <a:gd name="T8" fmla="*/ 333 w 430"/>
                <a:gd name="T9" fmla="*/ 555 h 615"/>
                <a:gd name="T10" fmla="*/ 265 w 430"/>
                <a:gd name="T11" fmla="*/ 555 h 615"/>
                <a:gd name="T12" fmla="*/ 265 w 430"/>
                <a:gd name="T13" fmla="*/ 527 h 615"/>
                <a:gd name="T14" fmla="*/ 333 w 430"/>
                <a:gd name="T15" fmla="*/ 527 h 615"/>
                <a:gd name="T16" fmla="*/ 333 w 430"/>
                <a:gd name="T17" fmla="*/ 467 h 615"/>
                <a:gd name="T18" fmla="*/ 357 w 430"/>
                <a:gd name="T19" fmla="*/ 467 h 615"/>
                <a:gd name="T20" fmla="*/ 357 w 430"/>
                <a:gd name="T21" fmla="*/ 527 h 615"/>
                <a:gd name="T22" fmla="*/ 425 w 430"/>
                <a:gd name="T23" fmla="*/ 527 h 615"/>
                <a:gd name="T24" fmla="*/ 425 w 430"/>
                <a:gd name="T25" fmla="*/ 555 h 615"/>
                <a:gd name="T26" fmla="*/ 420 w 430"/>
                <a:gd name="T27" fmla="*/ 137 h 615"/>
                <a:gd name="T28" fmla="*/ 403 w 430"/>
                <a:gd name="T29" fmla="*/ 130 h 615"/>
                <a:gd name="T30" fmla="*/ 245 w 430"/>
                <a:gd name="T31" fmla="*/ 26 h 615"/>
                <a:gd name="T32" fmla="*/ 73 w 430"/>
                <a:gd name="T33" fmla="*/ 198 h 615"/>
                <a:gd name="T34" fmla="*/ 73 w 430"/>
                <a:gd name="T35" fmla="*/ 198 h 615"/>
                <a:gd name="T36" fmla="*/ 73 w 430"/>
                <a:gd name="T37" fmla="*/ 227 h 615"/>
                <a:gd name="T38" fmla="*/ 69 w 430"/>
                <a:gd name="T39" fmla="*/ 237 h 615"/>
                <a:gd name="T40" fmla="*/ 59 w 430"/>
                <a:gd name="T41" fmla="*/ 240 h 615"/>
                <a:gd name="T42" fmla="*/ 0 w 430"/>
                <a:gd name="T43" fmla="*/ 181 h 615"/>
                <a:gd name="T44" fmla="*/ 59 w 430"/>
                <a:gd name="T45" fmla="*/ 121 h 615"/>
                <a:gd name="T46" fmla="*/ 62 w 430"/>
                <a:gd name="T47" fmla="*/ 121 h 615"/>
                <a:gd name="T48" fmla="*/ 245 w 430"/>
                <a:gd name="T49" fmla="*/ 0 h 615"/>
                <a:gd name="T50" fmla="*/ 427 w 430"/>
                <a:gd name="T51" fmla="*/ 120 h 615"/>
                <a:gd name="T52" fmla="*/ 420 w 430"/>
                <a:gd name="T53" fmla="*/ 137 h 615"/>
                <a:gd name="T54" fmla="*/ 45 w 430"/>
                <a:gd name="T55" fmla="*/ 150 h 615"/>
                <a:gd name="T56" fmla="*/ 24 w 430"/>
                <a:gd name="T57" fmla="*/ 181 h 615"/>
                <a:gd name="T58" fmla="*/ 45 w 430"/>
                <a:gd name="T59" fmla="*/ 212 h 615"/>
                <a:gd name="T60" fmla="*/ 45 w 430"/>
                <a:gd name="T61" fmla="*/ 15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0" h="615">
                  <a:moveTo>
                    <a:pt x="425" y="555"/>
                  </a:moveTo>
                  <a:cubicBezTo>
                    <a:pt x="357" y="555"/>
                    <a:pt x="357" y="555"/>
                    <a:pt x="357" y="555"/>
                  </a:cubicBezTo>
                  <a:cubicBezTo>
                    <a:pt x="357" y="615"/>
                    <a:pt x="357" y="615"/>
                    <a:pt x="357" y="615"/>
                  </a:cubicBezTo>
                  <a:cubicBezTo>
                    <a:pt x="333" y="615"/>
                    <a:pt x="333" y="615"/>
                    <a:pt x="333" y="615"/>
                  </a:cubicBezTo>
                  <a:cubicBezTo>
                    <a:pt x="333" y="555"/>
                    <a:pt x="333" y="555"/>
                    <a:pt x="333" y="555"/>
                  </a:cubicBezTo>
                  <a:cubicBezTo>
                    <a:pt x="265" y="555"/>
                    <a:pt x="265" y="555"/>
                    <a:pt x="265" y="555"/>
                  </a:cubicBezTo>
                  <a:cubicBezTo>
                    <a:pt x="265" y="527"/>
                    <a:pt x="265" y="527"/>
                    <a:pt x="265" y="527"/>
                  </a:cubicBezTo>
                  <a:cubicBezTo>
                    <a:pt x="333" y="527"/>
                    <a:pt x="333" y="527"/>
                    <a:pt x="333" y="527"/>
                  </a:cubicBezTo>
                  <a:cubicBezTo>
                    <a:pt x="333" y="467"/>
                    <a:pt x="333" y="467"/>
                    <a:pt x="333" y="467"/>
                  </a:cubicBezTo>
                  <a:cubicBezTo>
                    <a:pt x="357" y="467"/>
                    <a:pt x="357" y="467"/>
                    <a:pt x="357" y="467"/>
                  </a:cubicBezTo>
                  <a:cubicBezTo>
                    <a:pt x="357" y="527"/>
                    <a:pt x="357" y="527"/>
                    <a:pt x="357" y="527"/>
                  </a:cubicBezTo>
                  <a:cubicBezTo>
                    <a:pt x="425" y="527"/>
                    <a:pt x="425" y="527"/>
                    <a:pt x="425" y="527"/>
                  </a:cubicBezTo>
                  <a:lnTo>
                    <a:pt x="425" y="555"/>
                  </a:lnTo>
                  <a:close/>
                  <a:moveTo>
                    <a:pt x="420" y="137"/>
                  </a:moveTo>
                  <a:cubicBezTo>
                    <a:pt x="414" y="139"/>
                    <a:pt x="406" y="136"/>
                    <a:pt x="403" y="130"/>
                  </a:cubicBezTo>
                  <a:cubicBezTo>
                    <a:pt x="376" y="67"/>
                    <a:pt x="314" y="26"/>
                    <a:pt x="245" y="26"/>
                  </a:cubicBezTo>
                  <a:cubicBezTo>
                    <a:pt x="150" y="26"/>
                    <a:pt x="73" y="103"/>
                    <a:pt x="73" y="198"/>
                  </a:cubicBezTo>
                  <a:cubicBezTo>
                    <a:pt x="73" y="198"/>
                    <a:pt x="73" y="198"/>
                    <a:pt x="73" y="198"/>
                  </a:cubicBezTo>
                  <a:cubicBezTo>
                    <a:pt x="73" y="227"/>
                    <a:pt x="73" y="227"/>
                    <a:pt x="73" y="227"/>
                  </a:cubicBezTo>
                  <a:cubicBezTo>
                    <a:pt x="73" y="231"/>
                    <a:pt x="71" y="234"/>
                    <a:pt x="69" y="237"/>
                  </a:cubicBezTo>
                  <a:cubicBezTo>
                    <a:pt x="66" y="239"/>
                    <a:pt x="63" y="240"/>
                    <a:pt x="59" y="240"/>
                  </a:cubicBezTo>
                  <a:cubicBezTo>
                    <a:pt x="26" y="240"/>
                    <a:pt x="0" y="214"/>
                    <a:pt x="0" y="181"/>
                  </a:cubicBezTo>
                  <a:cubicBezTo>
                    <a:pt x="0" y="148"/>
                    <a:pt x="26" y="121"/>
                    <a:pt x="59" y="121"/>
                  </a:cubicBezTo>
                  <a:cubicBezTo>
                    <a:pt x="60" y="121"/>
                    <a:pt x="61" y="121"/>
                    <a:pt x="62" y="121"/>
                  </a:cubicBezTo>
                  <a:cubicBezTo>
                    <a:pt x="92" y="50"/>
                    <a:pt x="163" y="0"/>
                    <a:pt x="245" y="0"/>
                  </a:cubicBezTo>
                  <a:cubicBezTo>
                    <a:pt x="324" y="0"/>
                    <a:pt x="395" y="47"/>
                    <a:pt x="427" y="120"/>
                  </a:cubicBezTo>
                  <a:cubicBezTo>
                    <a:pt x="430" y="126"/>
                    <a:pt x="427" y="134"/>
                    <a:pt x="420" y="137"/>
                  </a:cubicBezTo>
                  <a:close/>
                  <a:moveTo>
                    <a:pt x="45" y="150"/>
                  </a:moveTo>
                  <a:cubicBezTo>
                    <a:pt x="33" y="155"/>
                    <a:pt x="24" y="167"/>
                    <a:pt x="24" y="181"/>
                  </a:cubicBezTo>
                  <a:cubicBezTo>
                    <a:pt x="24" y="195"/>
                    <a:pt x="33" y="207"/>
                    <a:pt x="45" y="212"/>
                  </a:cubicBezTo>
                  <a:lnTo>
                    <a:pt x="45" y="150"/>
                  </a:ln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="" xmlns:a16="http://schemas.microsoft.com/office/drawing/2014/main" id="{46CF2D00-7094-A44F-A86B-9B98449701AB}"/>
              </a:ext>
            </a:extLst>
          </p:cNvPr>
          <p:cNvGrpSpPr/>
          <p:nvPr/>
        </p:nvGrpSpPr>
        <p:grpSpPr>
          <a:xfrm>
            <a:off x="1854026" y="2591522"/>
            <a:ext cx="593908" cy="593648"/>
            <a:chOff x="1824294" y="1945072"/>
            <a:chExt cx="682856" cy="682556"/>
          </a:xfrm>
        </p:grpSpPr>
        <p:sp>
          <p:nvSpPr>
            <p:cNvPr id="105" name="Oval 104">
              <a:extLst>
                <a:ext uri="{FF2B5EF4-FFF2-40B4-BE49-F238E27FC236}">
                  <a16:creationId xmlns="" xmlns:a16="http://schemas.microsoft.com/office/drawing/2014/main" id="{5DF0F358-2FBE-7543-88C9-0BFDF98777C5}"/>
                </a:ext>
              </a:extLst>
            </p:cNvPr>
            <p:cNvSpPr/>
            <p:nvPr/>
          </p:nvSpPr>
          <p:spPr>
            <a:xfrm>
              <a:off x="1824294" y="1945072"/>
              <a:ext cx="682856" cy="682556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06" name="Group 105">
              <a:extLst>
                <a:ext uri="{FF2B5EF4-FFF2-40B4-BE49-F238E27FC236}">
                  <a16:creationId xmlns="" xmlns:a16="http://schemas.microsoft.com/office/drawing/2014/main" id="{34764D69-595F-4B44-BAE7-7EA851D075F1}"/>
                </a:ext>
              </a:extLst>
            </p:cNvPr>
            <p:cNvGrpSpPr/>
            <p:nvPr/>
          </p:nvGrpSpPr>
          <p:grpSpPr>
            <a:xfrm>
              <a:off x="2002219" y="2066780"/>
              <a:ext cx="327006" cy="439140"/>
              <a:chOff x="2005236" y="2135564"/>
              <a:chExt cx="327006" cy="439140"/>
            </a:xfrm>
          </p:grpSpPr>
          <p:sp>
            <p:nvSpPr>
              <p:cNvPr id="107" name="Freeform 14">
                <a:extLst>
                  <a:ext uri="{FF2B5EF4-FFF2-40B4-BE49-F238E27FC236}">
                    <a16:creationId xmlns="" xmlns:a16="http://schemas.microsoft.com/office/drawing/2014/main" id="{F171247A-1F04-8241-A79F-C359B2A6AF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05236" y="2135564"/>
                <a:ext cx="327006" cy="439140"/>
              </a:xfrm>
              <a:custGeom>
                <a:avLst/>
                <a:gdLst>
                  <a:gd name="T0" fmla="*/ 183 w 192"/>
                  <a:gd name="T1" fmla="*/ 16 h 256"/>
                  <a:gd name="T2" fmla="*/ 168 w 192"/>
                  <a:gd name="T3" fmla="*/ 16 h 256"/>
                  <a:gd name="T4" fmla="*/ 168 w 192"/>
                  <a:gd name="T5" fmla="*/ 4 h 256"/>
                  <a:gd name="T6" fmla="*/ 163 w 192"/>
                  <a:gd name="T7" fmla="*/ 0 h 256"/>
                  <a:gd name="T8" fmla="*/ 27 w 192"/>
                  <a:gd name="T9" fmla="*/ 0 h 256"/>
                  <a:gd name="T10" fmla="*/ 24 w 192"/>
                  <a:gd name="T11" fmla="*/ 4 h 256"/>
                  <a:gd name="T12" fmla="*/ 24 w 192"/>
                  <a:gd name="T13" fmla="*/ 16 h 256"/>
                  <a:gd name="T14" fmla="*/ 7 w 192"/>
                  <a:gd name="T15" fmla="*/ 16 h 256"/>
                  <a:gd name="T16" fmla="*/ 0 w 192"/>
                  <a:gd name="T17" fmla="*/ 24 h 256"/>
                  <a:gd name="T18" fmla="*/ 0 w 192"/>
                  <a:gd name="T19" fmla="*/ 48 h 256"/>
                  <a:gd name="T20" fmla="*/ 7 w 192"/>
                  <a:gd name="T21" fmla="*/ 56 h 256"/>
                  <a:gd name="T22" fmla="*/ 16 w 192"/>
                  <a:gd name="T23" fmla="*/ 56 h 256"/>
                  <a:gd name="T24" fmla="*/ 16 w 192"/>
                  <a:gd name="T25" fmla="*/ 248 h 256"/>
                  <a:gd name="T26" fmla="*/ 23 w 192"/>
                  <a:gd name="T27" fmla="*/ 256 h 256"/>
                  <a:gd name="T28" fmla="*/ 167 w 192"/>
                  <a:gd name="T29" fmla="*/ 256 h 256"/>
                  <a:gd name="T30" fmla="*/ 176 w 192"/>
                  <a:gd name="T31" fmla="*/ 248 h 256"/>
                  <a:gd name="T32" fmla="*/ 176 w 192"/>
                  <a:gd name="T33" fmla="*/ 56 h 256"/>
                  <a:gd name="T34" fmla="*/ 183 w 192"/>
                  <a:gd name="T35" fmla="*/ 56 h 256"/>
                  <a:gd name="T36" fmla="*/ 192 w 192"/>
                  <a:gd name="T37" fmla="*/ 48 h 256"/>
                  <a:gd name="T38" fmla="*/ 192 w 192"/>
                  <a:gd name="T39" fmla="*/ 24 h 256"/>
                  <a:gd name="T40" fmla="*/ 183 w 192"/>
                  <a:gd name="T41" fmla="*/ 16 h 256"/>
                  <a:gd name="T42" fmla="*/ 32 w 192"/>
                  <a:gd name="T43" fmla="*/ 8 h 256"/>
                  <a:gd name="T44" fmla="*/ 160 w 192"/>
                  <a:gd name="T45" fmla="*/ 8 h 256"/>
                  <a:gd name="T46" fmla="*/ 160 w 192"/>
                  <a:gd name="T47" fmla="*/ 16 h 256"/>
                  <a:gd name="T48" fmla="*/ 32 w 192"/>
                  <a:gd name="T49" fmla="*/ 16 h 256"/>
                  <a:gd name="T50" fmla="*/ 32 w 192"/>
                  <a:gd name="T51" fmla="*/ 8 h 256"/>
                  <a:gd name="T52" fmla="*/ 168 w 192"/>
                  <a:gd name="T53" fmla="*/ 248 h 256"/>
                  <a:gd name="T54" fmla="*/ 24 w 192"/>
                  <a:gd name="T55" fmla="*/ 248 h 256"/>
                  <a:gd name="T56" fmla="*/ 24 w 192"/>
                  <a:gd name="T57" fmla="*/ 56 h 256"/>
                  <a:gd name="T58" fmla="*/ 168 w 192"/>
                  <a:gd name="T59" fmla="*/ 56 h 256"/>
                  <a:gd name="T60" fmla="*/ 168 w 192"/>
                  <a:gd name="T61" fmla="*/ 248 h 256"/>
                  <a:gd name="T62" fmla="*/ 184 w 192"/>
                  <a:gd name="T63" fmla="*/ 48 h 256"/>
                  <a:gd name="T64" fmla="*/ 167 w 192"/>
                  <a:gd name="T65" fmla="*/ 48 h 256"/>
                  <a:gd name="T66" fmla="*/ 23 w 192"/>
                  <a:gd name="T67" fmla="*/ 48 h 256"/>
                  <a:gd name="T68" fmla="*/ 8 w 192"/>
                  <a:gd name="T69" fmla="*/ 48 h 256"/>
                  <a:gd name="T70" fmla="*/ 8 w 192"/>
                  <a:gd name="T71" fmla="*/ 24 h 256"/>
                  <a:gd name="T72" fmla="*/ 184 w 192"/>
                  <a:gd name="T73" fmla="*/ 24 h 256"/>
                  <a:gd name="T74" fmla="*/ 184 w 192"/>
                  <a:gd name="T75" fmla="*/ 48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92" h="256">
                    <a:moveTo>
                      <a:pt x="183" y="16"/>
                    </a:moveTo>
                    <a:cubicBezTo>
                      <a:pt x="168" y="16"/>
                      <a:pt x="168" y="16"/>
                      <a:pt x="168" y="16"/>
                    </a:cubicBezTo>
                    <a:cubicBezTo>
                      <a:pt x="168" y="4"/>
                      <a:pt x="168" y="4"/>
                      <a:pt x="168" y="4"/>
                    </a:cubicBezTo>
                    <a:cubicBezTo>
                      <a:pt x="168" y="2"/>
                      <a:pt x="166" y="0"/>
                      <a:pt x="163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5" y="0"/>
                      <a:pt x="24" y="2"/>
                      <a:pt x="24" y="4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3" y="16"/>
                      <a:pt x="0" y="20"/>
                      <a:pt x="0" y="24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2"/>
                      <a:pt x="3" y="56"/>
                      <a:pt x="7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248"/>
                      <a:pt x="16" y="248"/>
                      <a:pt x="16" y="248"/>
                    </a:cubicBezTo>
                    <a:cubicBezTo>
                      <a:pt x="16" y="252"/>
                      <a:pt x="19" y="256"/>
                      <a:pt x="23" y="256"/>
                    </a:cubicBezTo>
                    <a:cubicBezTo>
                      <a:pt x="167" y="256"/>
                      <a:pt x="167" y="256"/>
                      <a:pt x="167" y="256"/>
                    </a:cubicBezTo>
                    <a:cubicBezTo>
                      <a:pt x="172" y="256"/>
                      <a:pt x="176" y="252"/>
                      <a:pt x="176" y="248"/>
                    </a:cubicBezTo>
                    <a:cubicBezTo>
                      <a:pt x="176" y="56"/>
                      <a:pt x="176" y="56"/>
                      <a:pt x="176" y="56"/>
                    </a:cubicBezTo>
                    <a:cubicBezTo>
                      <a:pt x="183" y="56"/>
                      <a:pt x="183" y="56"/>
                      <a:pt x="183" y="56"/>
                    </a:cubicBezTo>
                    <a:cubicBezTo>
                      <a:pt x="188" y="56"/>
                      <a:pt x="192" y="52"/>
                      <a:pt x="192" y="48"/>
                    </a:cubicBezTo>
                    <a:cubicBezTo>
                      <a:pt x="192" y="24"/>
                      <a:pt x="192" y="24"/>
                      <a:pt x="192" y="24"/>
                    </a:cubicBezTo>
                    <a:cubicBezTo>
                      <a:pt x="192" y="20"/>
                      <a:pt x="188" y="16"/>
                      <a:pt x="183" y="16"/>
                    </a:cubicBezTo>
                    <a:close/>
                    <a:moveTo>
                      <a:pt x="32" y="8"/>
                    </a:moveTo>
                    <a:cubicBezTo>
                      <a:pt x="160" y="8"/>
                      <a:pt x="160" y="8"/>
                      <a:pt x="160" y="8"/>
                    </a:cubicBezTo>
                    <a:cubicBezTo>
                      <a:pt x="160" y="16"/>
                      <a:pt x="160" y="16"/>
                      <a:pt x="160" y="16"/>
                    </a:cubicBezTo>
                    <a:cubicBezTo>
                      <a:pt x="32" y="16"/>
                      <a:pt x="32" y="16"/>
                      <a:pt x="32" y="16"/>
                    </a:cubicBezTo>
                    <a:lnTo>
                      <a:pt x="32" y="8"/>
                    </a:lnTo>
                    <a:close/>
                    <a:moveTo>
                      <a:pt x="168" y="248"/>
                    </a:moveTo>
                    <a:cubicBezTo>
                      <a:pt x="24" y="248"/>
                      <a:pt x="24" y="248"/>
                      <a:pt x="24" y="248"/>
                    </a:cubicBezTo>
                    <a:cubicBezTo>
                      <a:pt x="24" y="56"/>
                      <a:pt x="24" y="56"/>
                      <a:pt x="24" y="56"/>
                    </a:cubicBezTo>
                    <a:cubicBezTo>
                      <a:pt x="168" y="56"/>
                      <a:pt x="168" y="56"/>
                      <a:pt x="168" y="56"/>
                    </a:cubicBezTo>
                    <a:lnTo>
                      <a:pt x="168" y="248"/>
                    </a:lnTo>
                    <a:close/>
                    <a:moveTo>
                      <a:pt x="184" y="48"/>
                    </a:moveTo>
                    <a:cubicBezTo>
                      <a:pt x="167" y="48"/>
                      <a:pt x="167" y="48"/>
                      <a:pt x="167" y="48"/>
                    </a:cubicBezTo>
                    <a:cubicBezTo>
                      <a:pt x="23" y="48"/>
                      <a:pt x="23" y="48"/>
                      <a:pt x="23" y="4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84" y="24"/>
                      <a:pt x="184" y="24"/>
                      <a:pt x="184" y="24"/>
                    </a:cubicBezTo>
                    <a:lnTo>
                      <a:pt x="184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55565A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Freeform 15">
                <a:extLst>
                  <a:ext uri="{FF2B5EF4-FFF2-40B4-BE49-F238E27FC236}">
                    <a16:creationId xmlns="" xmlns:a16="http://schemas.microsoft.com/office/drawing/2014/main" id="{3346AEDC-8CF9-9847-8F1D-0BB8431FE4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79201" y="2282148"/>
                <a:ext cx="173041" cy="164851"/>
              </a:xfrm>
              <a:custGeom>
                <a:avLst/>
                <a:gdLst>
                  <a:gd name="T0" fmla="*/ 91 w 101"/>
                  <a:gd name="T1" fmla="*/ 54 h 96"/>
                  <a:gd name="T2" fmla="*/ 44 w 101"/>
                  <a:gd name="T3" fmla="*/ 7 h 96"/>
                  <a:gd name="T4" fmla="*/ 27 w 101"/>
                  <a:gd name="T5" fmla="*/ 0 h 96"/>
                  <a:gd name="T6" fmla="*/ 10 w 101"/>
                  <a:gd name="T7" fmla="*/ 7 h 96"/>
                  <a:gd name="T8" fmla="*/ 9 w 101"/>
                  <a:gd name="T9" fmla="*/ 8 h 96"/>
                  <a:gd name="T10" fmla="*/ 9 w 101"/>
                  <a:gd name="T11" fmla="*/ 42 h 96"/>
                  <a:gd name="T12" fmla="*/ 57 w 101"/>
                  <a:gd name="T13" fmla="*/ 89 h 96"/>
                  <a:gd name="T14" fmla="*/ 74 w 101"/>
                  <a:gd name="T15" fmla="*/ 96 h 96"/>
                  <a:gd name="T16" fmla="*/ 91 w 101"/>
                  <a:gd name="T17" fmla="*/ 89 h 96"/>
                  <a:gd name="T18" fmla="*/ 91 w 101"/>
                  <a:gd name="T19" fmla="*/ 88 h 96"/>
                  <a:gd name="T20" fmla="*/ 91 w 101"/>
                  <a:gd name="T21" fmla="*/ 54 h 96"/>
                  <a:gd name="T22" fmla="*/ 15 w 101"/>
                  <a:gd name="T23" fmla="*/ 13 h 96"/>
                  <a:gd name="T24" fmla="*/ 16 w 101"/>
                  <a:gd name="T25" fmla="*/ 13 h 96"/>
                  <a:gd name="T26" fmla="*/ 27 w 101"/>
                  <a:gd name="T27" fmla="*/ 8 h 96"/>
                  <a:gd name="T28" fmla="*/ 38 w 101"/>
                  <a:gd name="T29" fmla="*/ 13 h 96"/>
                  <a:gd name="T30" fmla="*/ 59 w 101"/>
                  <a:gd name="T31" fmla="*/ 34 h 96"/>
                  <a:gd name="T32" fmla="*/ 36 w 101"/>
                  <a:gd name="T33" fmla="*/ 57 h 96"/>
                  <a:gd name="T34" fmla="*/ 15 w 101"/>
                  <a:gd name="T35" fmla="*/ 36 h 96"/>
                  <a:gd name="T36" fmla="*/ 15 w 101"/>
                  <a:gd name="T37" fmla="*/ 13 h 96"/>
                  <a:gd name="T38" fmla="*/ 86 w 101"/>
                  <a:gd name="T39" fmla="*/ 83 h 96"/>
                  <a:gd name="T40" fmla="*/ 85 w 101"/>
                  <a:gd name="T41" fmla="*/ 83 h 96"/>
                  <a:gd name="T42" fmla="*/ 74 w 101"/>
                  <a:gd name="T43" fmla="*/ 88 h 96"/>
                  <a:gd name="T44" fmla="*/ 62 w 101"/>
                  <a:gd name="T45" fmla="*/ 83 h 96"/>
                  <a:gd name="T46" fmla="*/ 41 w 101"/>
                  <a:gd name="T47" fmla="*/ 62 h 96"/>
                  <a:gd name="T48" fmla="*/ 65 w 101"/>
                  <a:gd name="T49" fmla="*/ 39 h 96"/>
                  <a:gd name="T50" fmla="*/ 86 w 101"/>
                  <a:gd name="T51" fmla="*/ 60 h 96"/>
                  <a:gd name="T52" fmla="*/ 86 w 101"/>
                  <a:gd name="T53" fmla="*/ 83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1" h="96">
                    <a:moveTo>
                      <a:pt x="91" y="54"/>
                    </a:moveTo>
                    <a:cubicBezTo>
                      <a:pt x="44" y="7"/>
                      <a:pt x="44" y="7"/>
                      <a:pt x="44" y="7"/>
                    </a:cubicBezTo>
                    <a:cubicBezTo>
                      <a:pt x="39" y="3"/>
                      <a:pt x="33" y="0"/>
                      <a:pt x="27" y="0"/>
                    </a:cubicBezTo>
                    <a:cubicBezTo>
                      <a:pt x="21" y="0"/>
                      <a:pt x="15" y="3"/>
                      <a:pt x="10" y="7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0" y="17"/>
                      <a:pt x="0" y="32"/>
                      <a:pt x="9" y="42"/>
                    </a:cubicBezTo>
                    <a:cubicBezTo>
                      <a:pt x="57" y="89"/>
                      <a:pt x="57" y="89"/>
                      <a:pt x="57" y="89"/>
                    </a:cubicBezTo>
                    <a:cubicBezTo>
                      <a:pt x="61" y="93"/>
                      <a:pt x="67" y="96"/>
                      <a:pt x="74" y="96"/>
                    </a:cubicBezTo>
                    <a:cubicBezTo>
                      <a:pt x="80" y="96"/>
                      <a:pt x="86" y="93"/>
                      <a:pt x="91" y="89"/>
                    </a:cubicBezTo>
                    <a:cubicBezTo>
                      <a:pt x="91" y="88"/>
                      <a:pt x="91" y="88"/>
                      <a:pt x="91" y="88"/>
                    </a:cubicBezTo>
                    <a:cubicBezTo>
                      <a:pt x="101" y="79"/>
                      <a:pt x="101" y="64"/>
                      <a:pt x="91" y="54"/>
                    </a:cubicBezTo>
                    <a:close/>
                    <a:moveTo>
                      <a:pt x="15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19" y="10"/>
                      <a:pt x="23" y="8"/>
                      <a:pt x="27" y="8"/>
                    </a:cubicBezTo>
                    <a:cubicBezTo>
                      <a:pt x="31" y="8"/>
                      <a:pt x="35" y="10"/>
                      <a:pt x="38" y="13"/>
                    </a:cubicBezTo>
                    <a:cubicBezTo>
                      <a:pt x="59" y="34"/>
                      <a:pt x="59" y="34"/>
                      <a:pt x="59" y="34"/>
                    </a:cubicBezTo>
                    <a:cubicBezTo>
                      <a:pt x="36" y="57"/>
                      <a:pt x="36" y="57"/>
                      <a:pt x="36" y="57"/>
                    </a:cubicBezTo>
                    <a:cubicBezTo>
                      <a:pt x="15" y="36"/>
                      <a:pt x="15" y="36"/>
                      <a:pt x="15" y="36"/>
                    </a:cubicBezTo>
                    <a:cubicBezTo>
                      <a:pt x="9" y="30"/>
                      <a:pt x="9" y="20"/>
                      <a:pt x="15" y="13"/>
                    </a:cubicBezTo>
                    <a:close/>
                    <a:moveTo>
                      <a:pt x="86" y="83"/>
                    </a:moveTo>
                    <a:cubicBezTo>
                      <a:pt x="85" y="83"/>
                      <a:pt x="85" y="83"/>
                      <a:pt x="85" y="83"/>
                    </a:cubicBezTo>
                    <a:cubicBezTo>
                      <a:pt x="82" y="86"/>
                      <a:pt x="78" y="88"/>
                      <a:pt x="74" y="88"/>
                    </a:cubicBezTo>
                    <a:cubicBezTo>
                      <a:pt x="70" y="88"/>
                      <a:pt x="65" y="86"/>
                      <a:pt x="62" y="83"/>
                    </a:cubicBezTo>
                    <a:cubicBezTo>
                      <a:pt x="41" y="62"/>
                      <a:pt x="41" y="62"/>
                      <a:pt x="41" y="62"/>
                    </a:cubicBezTo>
                    <a:cubicBezTo>
                      <a:pt x="65" y="39"/>
                      <a:pt x="65" y="39"/>
                      <a:pt x="65" y="39"/>
                    </a:cubicBezTo>
                    <a:cubicBezTo>
                      <a:pt x="86" y="60"/>
                      <a:pt x="86" y="60"/>
                      <a:pt x="86" y="60"/>
                    </a:cubicBezTo>
                    <a:cubicBezTo>
                      <a:pt x="92" y="66"/>
                      <a:pt x="92" y="76"/>
                      <a:pt x="86" y="8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55565A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57" name="Right Brace 56">
            <a:extLst>
              <a:ext uri="{FF2B5EF4-FFF2-40B4-BE49-F238E27FC236}">
                <a16:creationId xmlns="" xmlns:a16="http://schemas.microsoft.com/office/drawing/2014/main" id="{3831E24B-4DA3-574B-9788-854E490208B1}"/>
              </a:ext>
            </a:extLst>
          </p:cNvPr>
          <p:cNvSpPr/>
          <p:nvPr/>
        </p:nvSpPr>
        <p:spPr>
          <a:xfrm>
            <a:off x="3484076" y="2518911"/>
            <a:ext cx="161959" cy="3682935"/>
          </a:xfrm>
          <a:prstGeom prst="rightBrace">
            <a:avLst/>
          </a:prstGeom>
          <a:noFill/>
          <a:ln w="28575" cap="rnd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55565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1841BDDB-BDE2-E44B-A737-DB77112D1D95}"/>
              </a:ext>
            </a:extLst>
          </p:cNvPr>
          <p:cNvSpPr txBox="1"/>
          <p:nvPr/>
        </p:nvSpPr>
        <p:spPr>
          <a:xfrm>
            <a:off x="2780467" y="4226754"/>
            <a:ext cx="640821" cy="2806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24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Advanced 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</a:b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Arial" pitchFamily="34" charset="0"/>
              </a:rPr>
              <a:t>analytics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D67423C0-8346-634C-ADD3-A45F0B0C5A19}"/>
              </a:ext>
            </a:extLst>
          </p:cNvPr>
          <p:cNvGrpSpPr/>
          <p:nvPr/>
        </p:nvGrpSpPr>
        <p:grpSpPr>
          <a:xfrm>
            <a:off x="433921" y="3934588"/>
            <a:ext cx="2283758" cy="1012763"/>
            <a:chOff x="43444" y="3489286"/>
            <a:chExt cx="2625789" cy="1164442"/>
          </a:xfrm>
        </p:grpSpPr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39233085-D3EF-C04D-8463-435BA4BCD5D9}"/>
                </a:ext>
              </a:extLst>
            </p:cNvPr>
            <p:cNvSpPr txBox="1"/>
            <p:nvPr/>
          </p:nvSpPr>
          <p:spPr>
            <a:xfrm>
              <a:off x="1297633" y="4193695"/>
              <a:ext cx="1371600" cy="460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Behavioral &amp; medical claims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D829E76F-6A93-D84D-976B-BA6C7DB1CA6A}"/>
                </a:ext>
              </a:extLst>
            </p:cNvPr>
            <p:cNvGrpSpPr/>
            <p:nvPr/>
          </p:nvGrpSpPr>
          <p:grpSpPr>
            <a:xfrm>
              <a:off x="1676234" y="3489286"/>
              <a:ext cx="682856" cy="682556"/>
              <a:chOff x="1051278" y="3143614"/>
              <a:chExt cx="682856" cy="682556"/>
            </a:xfrm>
          </p:grpSpPr>
          <p:sp>
            <p:nvSpPr>
              <p:cNvPr id="73" name="Oval 72">
                <a:extLst>
                  <a:ext uri="{FF2B5EF4-FFF2-40B4-BE49-F238E27FC236}">
                    <a16:creationId xmlns="" xmlns:a16="http://schemas.microsoft.com/office/drawing/2014/main" id="{6F99E08C-40D2-A140-98FC-2DB8A874CAA5}"/>
                  </a:ext>
                </a:extLst>
              </p:cNvPr>
              <p:cNvSpPr/>
              <p:nvPr/>
            </p:nvSpPr>
            <p:spPr>
              <a:xfrm>
                <a:off x="1051278" y="3143614"/>
                <a:ext cx="682856" cy="682556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="" xmlns:a16="http://schemas.microsoft.com/office/drawing/2014/main" id="{4C281820-9731-D144-A58C-8208C1F47497}"/>
                  </a:ext>
                </a:extLst>
              </p:cNvPr>
              <p:cNvGrpSpPr>
                <a:grpSpLocks noChangeAspect="1"/>
              </p:cNvGrpSpPr>
              <p:nvPr/>
            </p:nvGrpSpPr>
            <p:grpSpPr bwMode="gray">
              <a:xfrm>
                <a:off x="1206279" y="3267201"/>
                <a:ext cx="357261" cy="457200"/>
                <a:chOff x="750887" y="1522413"/>
                <a:chExt cx="374650" cy="479425"/>
              </a:xfrm>
              <a:solidFill>
                <a:srgbClr val="FFFFFF"/>
              </a:solidFill>
            </p:grpSpPr>
            <p:sp>
              <p:nvSpPr>
                <p:cNvPr id="75" name="Freeform 5">
                  <a:extLst>
                    <a:ext uri="{FF2B5EF4-FFF2-40B4-BE49-F238E27FC236}">
                      <a16:creationId xmlns="" xmlns:a16="http://schemas.microsoft.com/office/drawing/2014/main" id="{4FF18E13-669F-D745-8D54-0B7BA317F182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>
                  <a:off x="809626" y="1589088"/>
                  <a:ext cx="255588" cy="323850"/>
                </a:xfrm>
                <a:custGeom>
                  <a:avLst/>
                  <a:gdLst>
                    <a:gd name="T0" fmla="*/ 161 w 161"/>
                    <a:gd name="T1" fmla="*/ 147 h 204"/>
                    <a:gd name="T2" fmla="*/ 0 w 161"/>
                    <a:gd name="T3" fmla="*/ 147 h 204"/>
                    <a:gd name="T4" fmla="*/ 0 w 161"/>
                    <a:gd name="T5" fmla="*/ 137 h 204"/>
                    <a:gd name="T6" fmla="*/ 161 w 161"/>
                    <a:gd name="T7" fmla="*/ 137 h 204"/>
                    <a:gd name="T8" fmla="*/ 161 w 161"/>
                    <a:gd name="T9" fmla="*/ 147 h 204"/>
                    <a:gd name="T10" fmla="*/ 161 w 161"/>
                    <a:gd name="T11" fmla="*/ 166 h 204"/>
                    <a:gd name="T12" fmla="*/ 0 w 161"/>
                    <a:gd name="T13" fmla="*/ 166 h 204"/>
                    <a:gd name="T14" fmla="*/ 0 w 161"/>
                    <a:gd name="T15" fmla="*/ 175 h 204"/>
                    <a:gd name="T16" fmla="*/ 161 w 161"/>
                    <a:gd name="T17" fmla="*/ 175 h 204"/>
                    <a:gd name="T18" fmla="*/ 161 w 161"/>
                    <a:gd name="T19" fmla="*/ 166 h 204"/>
                    <a:gd name="T20" fmla="*/ 161 w 161"/>
                    <a:gd name="T21" fmla="*/ 194 h 204"/>
                    <a:gd name="T22" fmla="*/ 0 w 161"/>
                    <a:gd name="T23" fmla="*/ 194 h 204"/>
                    <a:gd name="T24" fmla="*/ 0 w 161"/>
                    <a:gd name="T25" fmla="*/ 204 h 204"/>
                    <a:gd name="T26" fmla="*/ 161 w 161"/>
                    <a:gd name="T27" fmla="*/ 204 h 204"/>
                    <a:gd name="T28" fmla="*/ 161 w 161"/>
                    <a:gd name="T29" fmla="*/ 194 h 204"/>
                    <a:gd name="T30" fmla="*/ 62 w 161"/>
                    <a:gd name="T31" fmla="*/ 0 h 204"/>
                    <a:gd name="T32" fmla="*/ 0 w 161"/>
                    <a:gd name="T33" fmla="*/ 0 h 204"/>
                    <a:gd name="T34" fmla="*/ 0 w 161"/>
                    <a:gd name="T35" fmla="*/ 9 h 204"/>
                    <a:gd name="T36" fmla="*/ 62 w 161"/>
                    <a:gd name="T37" fmla="*/ 9 h 204"/>
                    <a:gd name="T38" fmla="*/ 62 w 161"/>
                    <a:gd name="T39" fmla="*/ 0 h 204"/>
                    <a:gd name="T40" fmla="*/ 62 w 161"/>
                    <a:gd name="T41" fmla="*/ 21 h 204"/>
                    <a:gd name="T42" fmla="*/ 0 w 161"/>
                    <a:gd name="T43" fmla="*/ 21 h 204"/>
                    <a:gd name="T44" fmla="*/ 0 w 161"/>
                    <a:gd name="T45" fmla="*/ 30 h 204"/>
                    <a:gd name="T46" fmla="*/ 62 w 161"/>
                    <a:gd name="T47" fmla="*/ 30 h 204"/>
                    <a:gd name="T48" fmla="*/ 62 w 161"/>
                    <a:gd name="T49" fmla="*/ 21 h 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61" h="204">
                      <a:moveTo>
                        <a:pt x="161" y="147"/>
                      </a:moveTo>
                      <a:lnTo>
                        <a:pt x="0" y="147"/>
                      </a:lnTo>
                      <a:lnTo>
                        <a:pt x="0" y="137"/>
                      </a:lnTo>
                      <a:lnTo>
                        <a:pt x="161" y="137"/>
                      </a:lnTo>
                      <a:lnTo>
                        <a:pt x="161" y="147"/>
                      </a:lnTo>
                      <a:close/>
                      <a:moveTo>
                        <a:pt x="161" y="166"/>
                      </a:moveTo>
                      <a:lnTo>
                        <a:pt x="0" y="166"/>
                      </a:lnTo>
                      <a:lnTo>
                        <a:pt x="0" y="175"/>
                      </a:lnTo>
                      <a:lnTo>
                        <a:pt x="161" y="175"/>
                      </a:lnTo>
                      <a:lnTo>
                        <a:pt x="161" y="166"/>
                      </a:lnTo>
                      <a:close/>
                      <a:moveTo>
                        <a:pt x="161" y="194"/>
                      </a:moveTo>
                      <a:lnTo>
                        <a:pt x="0" y="194"/>
                      </a:lnTo>
                      <a:lnTo>
                        <a:pt x="0" y="204"/>
                      </a:lnTo>
                      <a:lnTo>
                        <a:pt x="161" y="204"/>
                      </a:lnTo>
                      <a:lnTo>
                        <a:pt x="161" y="194"/>
                      </a:lnTo>
                      <a:close/>
                      <a:moveTo>
                        <a:pt x="62" y="0"/>
                      </a:moveTo>
                      <a:lnTo>
                        <a:pt x="0" y="0"/>
                      </a:lnTo>
                      <a:lnTo>
                        <a:pt x="0" y="9"/>
                      </a:lnTo>
                      <a:lnTo>
                        <a:pt x="62" y="9"/>
                      </a:lnTo>
                      <a:lnTo>
                        <a:pt x="62" y="0"/>
                      </a:lnTo>
                      <a:close/>
                      <a:moveTo>
                        <a:pt x="62" y="21"/>
                      </a:moveTo>
                      <a:lnTo>
                        <a:pt x="0" y="21"/>
                      </a:lnTo>
                      <a:lnTo>
                        <a:pt x="0" y="30"/>
                      </a:lnTo>
                      <a:lnTo>
                        <a:pt x="62" y="30"/>
                      </a:lnTo>
                      <a:lnTo>
                        <a:pt x="62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4" name="Freeform 6">
                  <a:extLst>
                    <a:ext uri="{FF2B5EF4-FFF2-40B4-BE49-F238E27FC236}">
                      <a16:creationId xmlns="" xmlns:a16="http://schemas.microsoft.com/office/drawing/2014/main" id="{A816F15B-DB1D-6D43-BE3E-1F0F666DB507}"/>
                    </a:ext>
                  </a:extLst>
                </p:cNvPr>
                <p:cNvSpPr>
                  <a:spLocks noEditPoints="1"/>
                </p:cNvSpPr>
                <p:nvPr/>
              </p:nvSpPr>
              <p:spPr bwMode="gray">
                <a:xfrm>
                  <a:off x="750887" y="1522413"/>
                  <a:ext cx="374650" cy="479425"/>
                </a:xfrm>
                <a:custGeom>
                  <a:avLst/>
                  <a:gdLst>
                    <a:gd name="T0" fmla="*/ 236 w 236"/>
                    <a:gd name="T1" fmla="*/ 302 h 302"/>
                    <a:gd name="T2" fmla="*/ 0 w 236"/>
                    <a:gd name="T3" fmla="*/ 302 h 302"/>
                    <a:gd name="T4" fmla="*/ 0 w 236"/>
                    <a:gd name="T5" fmla="*/ 0 h 302"/>
                    <a:gd name="T6" fmla="*/ 236 w 236"/>
                    <a:gd name="T7" fmla="*/ 0 h 302"/>
                    <a:gd name="T8" fmla="*/ 236 w 236"/>
                    <a:gd name="T9" fmla="*/ 302 h 302"/>
                    <a:gd name="T10" fmla="*/ 9 w 236"/>
                    <a:gd name="T11" fmla="*/ 293 h 302"/>
                    <a:gd name="T12" fmla="*/ 226 w 236"/>
                    <a:gd name="T13" fmla="*/ 293 h 302"/>
                    <a:gd name="T14" fmla="*/ 226 w 236"/>
                    <a:gd name="T15" fmla="*/ 9 h 302"/>
                    <a:gd name="T16" fmla="*/ 9 w 236"/>
                    <a:gd name="T17" fmla="*/ 9 h 302"/>
                    <a:gd name="T18" fmla="*/ 9 w 236"/>
                    <a:gd name="T19" fmla="*/ 293 h 302"/>
                    <a:gd name="T20" fmla="*/ 198 w 236"/>
                    <a:gd name="T21" fmla="*/ 52 h 302"/>
                    <a:gd name="T22" fmla="*/ 174 w 236"/>
                    <a:gd name="T23" fmla="*/ 52 h 302"/>
                    <a:gd name="T24" fmla="*/ 174 w 236"/>
                    <a:gd name="T25" fmla="*/ 27 h 302"/>
                    <a:gd name="T26" fmla="*/ 164 w 236"/>
                    <a:gd name="T27" fmla="*/ 27 h 302"/>
                    <a:gd name="T28" fmla="*/ 164 w 236"/>
                    <a:gd name="T29" fmla="*/ 52 h 302"/>
                    <a:gd name="T30" fmla="*/ 140 w 236"/>
                    <a:gd name="T31" fmla="*/ 52 h 302"/>
                    <a:gd name="T32" fmla="*/ 140 w 236"/>
                    <a:gd name="T33" fmla="*/ 61 h 302"/>
                    <a:gd name="T34" fmla="*/ 164 w 236"/>
                    <a:gd name="T35" fmla="*/ 61 h 302"/>
                    <a:gd name="T36" fmla="*/ 164 w 236"/>
                    <a:gd name="T37" fmla="*/ 85 h 302"/>
                    <a:gd name="T38" fmla="*/ 174 w 236"/>
                    <a:gd name="T39" fmla="*/ 85 h 302"/>
                    <a:gd name="T40" fmla="*/ 174 w 236"/>
                    <a:gd name="T41" fmla="*/ 61 h 302"/>
                    <a:gd name="T42" fmla="*/ 198 w 236"/>
                    <a:gd name="T43" fmla="*/ 61 h 302"/>
                    <a:gd name="T44" fmla="*/ 198 w 236"/>
                    <a:gd name="T45" fmla="*/ 52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6" h="302">
                      <a:moveTo>
                        <a:pt x="236" y="302"/>
                      </a:moveTo>
                      <a:lnTo>
                        <a:pt x="0" y="302"/>
                      </a:lnTo>
                      <a:lnTo>
                        <a:pt x="0" y="0"/>
                      </a:lnTo>
                      <a:lnTo>
                        <a:pt x="236" y="0"/>
                      </a:lnTo>
                      <a:lnTo>
                        <a:pt x="236" y="302"/>
                      </a:lnTo>
                      <a:close/>
                      <a:moveTo>
                        <a:pt x="9" y="293"/>
                      </a:moveTo>
                      <a:lnTo>
                        <a:pt x="226" y="293"/>
                      </a:lnTo>
                      <a:lnTo>
                        <a:pt x="226" y="9"/>
                      </a:lnTo>
                      <a:lnTo>
                        <a:pt x="9" y="9"/>
                      </a:lnTo>
                      <a:lnTo>
                        <a:pt x="9" y="293"/>
                      </a:lnTo>
                      <a:close/>
                      <a:moveTo>
                        <a:pt x="198" y="52"/>
                      </a:moveTo>
                      <a:lnTo>
                        <a:pt x="174" y="52"/>
                      </a:lnTo>
                      <a:lnTo>
                        <a:pt x="174" y="27"/>
                      </a:lnTo>
                      <a:lnTo>
                        <a:pt x="164" y="27"/>
                      </a:lnTo>
                      <a:lnTo>
                        <a:pt x="164" y="52"/>
                      </a:lnTo>
                      <a:lnTo>
                        <a:pt x="140" y="52"/>
                      </a:lnTo>
                      <a:lnTo>
                        <a:pt x="140" y="61"/>
                      </a:lnTo>
                      <a:lnTo>
                        <a:pt x="164" y="61"/>
                      </a:lnTo>
                      <a:lnTo>
                        <a:pt x="164" y="85"/>
                      </a:lnTo>
                      <a:lnTo>
                        <a:pt x="174" y="85"/>
                      </a:lnTo>
                      <a:lnTo>
                        <a:pt x="174" y="61"/>
                      </a:lnTo>
                      <a:lnTo>
                        <a:pt x="198" y="61"/>
                      </a:lnTo>
                      <a:lnTo>
                        <a:pt x="198" y="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5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2364EAD0-8194-C348-9323-82A293169C92}"/>
                </a:ext>
              </a:extLst>
            </p:cNvPr>
            <p:cNvSpPr txBox="1"/>
            <p:nvPr/>
          </p:nvSpPr>
          <p:spPr>
            <a:xfrm>
              <a:off x="43444" y="4193695"/>
              <a:ext cx="1371600" cy="460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Clinical &amp;</a:t>
              </a:r>
            </a:p>
            <a:p>
              <a:pPr marL="0" marR="0" lvl="0" indent="0" algn="ctr" defTabSz="914400" eaLnBrk="1" fontAlgn="auto" latinLnBrk="0" hangingPunct="1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</a:rPr>
                <a:t>pharmacy data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6311A6F7-4011-E14E-9E8D-821D38A67D56}"/>
              </a:ext>
            </a:extLst>
          </p:cNvPr>
          <p:cNvSpPr txBox="1"/>
          <p:nvPr/>
        </p:nvSpPr>
        <p:spPr>
          <a:xfrm>
            <a:off x="5330553" y="2986744"/>
            <a:ext cx="120240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High-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 smtClean="0">
                <a:solidFill>
                  <a:srgbClr val="FFFFFF"/>
                </a:solidFill>
              </a:rPr>
              <a:t>need</a:t>
            </a: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</a:t>
            </a: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kern="0" dirty="0" smtClean="0">
                <a:solidFill>
                  <a:srgbClr val="FFFFFF"/>
                </a:solidFill>
              </a:rPr>
              <a:t>H</a:t>
            </a:r>
            <a:r>
              <a:rPr kumimoji="0" lang="en-US" sz="105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igh</a:t>
            </a:r>
            <a:r>
              <a:rPr lang="en-US" sz="1050" b="1" kern="0" dirty="0" smtClean="0">
                <a:solidFill>
                  <a:srgbClr val="FFFFFF"/>
                </a:solidFill>
              </a:rPr>
              <a:t>-cost</a:t>
            </a: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30C2701B-1B25-064D-A184-F8E4079B9DC5}"/>
              </a:ext>
            </a:extLst>
          </p:cNvPr>
          <p:cNvSpPr txBox="1"/>
          <p:nvPr/>
        </p:nvSpPr>
        <p:spPr>
          <a:xfrm>
            <a:off x="5147918" y="3923618"/>
            <a:ext cx="1567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Emerging risk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9F65F845-FA76-B849-8794-3E22ED8CA1CC}"/>
              </a:ext>
            </a:extLst>
          </p:cNvPr>
          <p:cNvSpPr txBox="1"/>
          <p:nvPr/>
        </p:nvSpPr>
        <p:spPr>
          <a:xfrm>
            <a:off x="5147918" y="4813659"/>
            <a:ext cx="1567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At-risk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7B2816D-A3FB-A146-91A2-69D2B86487F4}"/>
              </a:ext>
            </a:extLst>
          </p:cNvPr>
          <p:cNvSpPr txBox="1"/>
          <p:nvPr/>
        </p:nvSpPr>
        <p:spPr>
          <a:xfrm>
            <a:off x="5147918" y="5685770"/>
            <a:ext cx="1567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Low risk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A09ACDC7-2664-2749-8036-0522548EDC9E}"/>
              </a:ext>
            </a:extLst>
          </p:cNvPr>
          <p:cNvSpPr txBox="1"/>
          <p:nvPr/>
        </p:nvSpPr>
        <p:spPr>
          <a:xfrm rot="17886159">
            <a:off x="4378500" y="3442835"/>
            <a:ext cx="1567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Transitions of care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B0DA7EA3-2BE9-DC40-988C-1EA2AAE1CC33}"/>
              </a:ext>
            </a:extLst>
          </p:cNvPr>
          <p:cNvSpPr/>
          <p:nvPr/>
        </p:nvSpPr>
        <p:spPr>
          <a:xfrm>
            <a:off x="5727618" y="2357077"/>
            <a:ext cx="10909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Utilization outliers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="" xmlns:a16="http://schemas.microsoft.com/office/drawing/2014/main" id="{07ED69A7-A917-5D42-A841-86C78C6E97AE}"/>
              </a:ext>
            </a:extLst>
          </p:cNvPr>
          <p:cNvSpPr/>
          <p:nvPr/>
        </p:nvSpPr>
        <p:spPr>
          <a:xfrm>
            <a:off x="767532" y="3934590"/>
            <a:ext cx="593908" cy="593647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137" name="Big data">
            <a:extLst>
              <a:ext uri="{FF2B5EF4-FFF2-40B4-BE49-F238E27FC236}">
                <a16:creationId xmlns="" xmlns:a16="http://schemas.microsoft.com/office/drawing/2014/main" id="{601B4066-0F40-A048-838D-31F4224FBDD4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909940" y="4048589"/>
            <a:ext cx="326935" cy="356330"/>
            <a:chOff x="1866900" y="4321175"/>
            <a:chExt cx="723900" cy="788988"/>
          </a:xfrm>
          <a:solidFill>
            <a:schemeClr val="bg1"/>
          </a:solidFill>
        </p:grpSpPr>
        <p:sp>
          <p:nvSpPr>
            <p:cNvPr id="138" name="Freeform 49">
              <a:extLst>
                <a:ext uri="{FF2B5EF4-FFF2-40B4-BE49-F238E27FC236}">
                  <a16:creationId xmlns="" xmlns:a16="http://schemas.microsoft.com/office/drawing/2014/main" id="{137C671E-B80D-0D4A-AECE-35890A0F9FFB}"/>
                </a:ext>
              </a:extLst>
            </p:cNvPr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1866900" y="4321175"/>
              <a:ext cx="723900" cy="788988"/>
            </a:xfrm>
            <a:custGeom>
              <a:avLst/>
              <a:gdLst>
                <a:gd name="T0" fmla="*/ 8 w 228"/>
                <a:gd name="T1" fmla="*/ 240 h 248"/>
                <a:gd name="T2" fmla="*/ 8 w 228"/>
                <a:gd name="T3" fmla="*/ 168 h 248"/>
                <a:gd name="T4" fmla="*/ 220 w 228"/>
                <a:gd name="T5" fmla="*/ 168 h 248"/>
                <a:gd name="T6" fmla="*/ 220 w 228"/>
                <a:gd name="T7" fmla="*/ 240 h 248"/>
                <a:gd name="T8" fmla="*/ 8 w 228"/>
                <a:gd name="T9" fmla="*/ 240 h 248"/>
                <a:gd name="T10" fmla="*/ 8 w 228"/>
                <a:gd name="T11" fmla="*/ 92 h 248"/>
                <a:gd name="T12" fmla="*/ 220 w 228"/>
                <a:gd name="T13" fmla="*/ 92 h 248"/>
                <a:gd name="T14" fmla="*/ 220 w 228"/>
                <a:gd name="T15" fmla="*/ 160 h 248"/>
                <a:gd name="T16" fmla="*/ 8 w 228"/>
                <a:gd name="T17" fmla="*/ 160 h 248"/>
                <a:gd name="T18" fmla="*/ 8 w 228"/>
                <a:gd name="T19" fmla="*/ 92 h 248"/>
                <a:gd name="T20" fmla="*/ 8 w 228"/>
                <a:gd name="T21" fmla="*/ 8 h 248"/>
                <a:gd name="T22" fmla="*/ 220 w 228"/>
                <a:gd name="T23" fmla="*/ 8 h 248"/>
                <a:gd name="T24" fmla="*/ 220 w 228"/>
                <a:gd name="T25" fmla="*/ 84 h 248"/>
                <a:gd name="T26" fmla="*/ 8 w 228"/>
                <a:gd name="T27" fmla="*/ 84 h 248"/>
                <a:gd name="T28" fmla="*/ 8 w 228"/>
                <a:gd name="T29" fmla="*/ 8 h 248"/>
                <a:gd name="T30" fmla="*/ 220 w 228"/>
                <a:gd name="T31" fmla="*/ 0 h 248"/>
                <a:gd name="T32" fmla="*/ 8 w 228"/>
                <a:gd name="T33" fmla="*/ 0 h 248"/>
                <a:gd name="T34" fmla="*/ 0 w 228"/>
                <a:gd name="T35" fmla="*/ 8 h 248"/>
                <a:gd name="T36" fmla="*/ 0 w 228"/>
                <a:gd name="T37" fmla="*/ 84 h 248"/>
                <a:gd name="T38" fmla="*/ 0 w 228"/>
                <a:gd name="T39" fmla="*/ 92 h 248"/>
                <a:gd name="T40" fmla="*/ 0 w 228"/>
                <a:gd name="T41" fmla="*/ 160 h 248"/>
                <a:gd name="T42" fmla="*/ 0 w 228"/>
                <a:gd name="T43" fmla="*/ 168 h 248"/>
                <a:gd name="T44" fmla="*/ 0 w 228"/>
                <a:gd name="T45" fmla="*/ 240 h 248"/>
                <a:gd name="T46" fmla="*/ 8 w 228"/>
                <a:gd name="T47" fmla="*/ 248 h 248"/>
                <a:gd name="T48" fmla="*/ 220 w 228"/>
                <a:gd name="T49" fmla="*/ 248 h 248"/>
                <a:gd name="T50" fmla="*/ 228 w 228"/>
                <a:gd name="T51" fmla="*/ 240 h 248"/>
                <a:gd name="T52" fmla="*/ 228 w 228"/>
                <a:gd name="T53" fmla="*/ 8 h 248"/>
                <a:gd name="T54" fmla="*/ 220 w 228"/>
                <a:gd name="T55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28" h="248">
                  <a:moveTo>
                    <a:pt x="8" y="240"/>
                  </a:moveTo>
                  <a:cubicBezTo>
                    <a:pt x="8" y="168"/>
                    <a:pt x="8" y="168"/>
                    <a:pt x="8" y="168"/>
                  </a:cubicBezTo>
                  <a:cubicBezTo>
                    <a:pt x="220" y="168"/>
                    <a:pt x="220" y="168"/>
                    <a:pt x="220" y="168"/>
                  </a:cubicBezTo>
                  <a:cubicBezTo>
                    <a:pt x="220" y="240"/>
                    <a:pt x="220" y="240"/>
                    <a:pt x="220" y="240"/>
                  </a:cubicBezTo>
                  <a:cubicBezTo>
                    <a:pt x="8" y="240"/>
                    <a:pt x="8" y="240"/>
                    <a:pt x="8" y="240"/>
                  </a:cubicBezTo>
                  <a:close/>
                  <a:moveTo>
                    <a:pt x="8" y="92"/>
                  </a:moveTo>
                  <a:cubicBezTo>
                    <a:pt x="220" y="92"/>
                    <a:pt x="220" y="92"/>
                    <a:pt x="220" y="92"/>
                  </a:cubicBezTo>
                  <a:cubicBezTo>
                    <a:pt x="220" y="160"/>
                    <a:pt x="220" y="160"/>
                    <a:pt x="220" y="160"/>
                  </a:cubicBezTo>
                  <a:cubicBezTo>
                    <a:pt x="8" y="160"/>
                    <a:pt x="8" y="160"/>
                    <a:pt x="8" y="160"/>
                  </a:cubicBezTo>
                  <a:cubicBezTo>
                    <a:pt x="8" y="92"/>
                    <a:pt x="8" y="92"/>
                    <a:pt x="8" y="92"/>
                  </a:cubicBezTo>
                  <a:close/>
                  <a:moveTo>
                    <a:pt x="8" y="8"/>
                  </a:moveTo>
                  <a:cubicBezTo>
                    <a:pt x="220" y="8"/>
                    <a:pt x="220" y="8"/>
                    <a:pt x="220" y="8"/>
                  </a:cubicBezTo>
                  <a:cubicBezTo>
                    <a:pt x="220" y="84"/>
                    <a:pt x="220" y="84"/>
                    <a:pt x="220" y="84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8" y="8"/>
                    <a:pt x="8" y="8"/>
                    <a:pt x="8" y="8"/>
                  </a:cubicBezTo>
                  <a:close/>
                  <a:moveTo>
                    <a:pt x="22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244"/>
                    <a:pt x="3" y="248"/>
                    <a:pt x="8" y="248"/>
                  </a:cubicBezTo>
                  <a:cubicBezTo>
                    <a:pt x="220" y="248"/>
                    <a:pt x="220" y="248"/>
                    <a:pt x="220" y="248"/>
                  </a:cubicBezTo>
                  <a:cubicBezTo>
                    <a:pt x="224" y="248"/>
                    <a:pt x="228" y="244"/>
                    <a:pt x="228" y="240"/>
                  </a:cubicBezTo>
                  <a:cubicBezTo>
                    <a:pt x="228" y="8"/>
                    <a:pt x="228" y="8"/>
                    <a:pt x="228" y="8"/>
                  </a:cubicBezTo>
                  <a:cubicBezTo>
                    <a:pt x="228" y="4"/>
                    <a:pt x="224" y="0"/>
                    <a:pt x="22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Oval 50">
              <a:extLst>
                <a:ext uri="{FF2B5EF4-FFF2-40B4-BE49-F238E27FC236}">
                  <a16:creationId xmlns="" xmlns:a16="http://schemas.microsoft.com/office/drawing/2014/main" id="{AED97723-416C-C14C-8A67-8C2524DBBF5F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09825" y="4429125"/>
              <a:ext cx="66675" cy="698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51">
              <a:extLst>
                <a:ext uri="{FF2B5EF4-FFF2-40B4-BE49-F238E27FC236}">
                  <a16:creationId xmlns="" xmlns:a16="http://schemas.microsoft.com/office/drawing/2014/main" id="{2EBCAF3C-5B29-AC41-8487-7BA89AD9616A}"/>
                </a:ext>
              </a:extLst>
            </p:cNvPr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968500" y="4448175"/>
              <a:ext cx="330200" cy="25400"/>
            </a:xfrm>
            <a:custGeom>
              <a:avLst/>
              <a:gdLst>
                <a:gd name="T0" fmla="*/ 0 w 208"/>
                <a:gd name="T1" fmla="*/ 16 h 16"/>
                <a:gd name="T2" fmla="*/ 208 w 208"/>
                <a:gd name="T3" fmla="*/ 16 h 16"/>
                <a:gd name="T4" fmla="*/ 208 w 208"/>
                <a:gd name="T5" fmla="*/ 0 h 16"/>
                <a:gd name="T6" fmla="*/ 0 w 208"/>
                <a:gd name="T7" fmla="*/ 0 h 16"/>
                <a:gd name="T8" fmla="*/ 0 w 208"/>
                <a:gd name="T9" fmla="*/ 16 h 16"/>
                <a:gd name="T10" fmla="*/ 0 w 208"/>
                <a:gd name="T1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16">
                  <a:moveTo>
                    <a:pt x="0" y="16"/>
                  </a:moveTo>
                  <a:lnTo>
                    <a:pt x="208" y="16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Oval 52">
              <a:extLst>
                <a:ext uri="{FF2B5EF4-FFF2-40B4-BE49-F238E27FC236}">
                  <a16:creationId xmlns="" xmlns:a16="http://schemas.microsoft.com/office/drawing/2014/main" id="{654F9EF7-5601-E544-9A6E-6140F5787DEF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409825" y="4684713"/>
              <a:ext cx="66675" cy="666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53">
              <a:extLst>
                <a:ext uri="{FF2B5EF4-FFF2-40B4-BE49-F238E27FC236}">
                  <a16:creationId xmlns="" xmlns:a16="http://schemas.microsoft.com/office/drawing/2014/main" id="{1ED7BEE7-2F8C-514C-B3CB-28686EF5BFDF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1968500" y="4703763"/>
              <a:ext cx="330200" cy="25400"/>
            </a:xfrm>
            <a:custGeom>
              <a:avLst/>
              <a:gdLst>
                <a:gd name="T0" fmla="*/ 0 w 208"/>
                <a:gd name="T1" fmla="*/ 16 h 16"/>
                <a:gd name="T2" fmla="*/ 208 w 208"/>
                <a:gd name="T3" fmla="*/ 16 h 16"/>
                <a:gd name="T4" fmla="*/ 208 w 208"/>
                <a:gd name="T5" fmla="*/ 0 h 16"/>
                <a:gd name="T6" fmla="*/ 0 w 208"/>
                <a:gd name="T7" fmla="*/ 0 h 16"/>
                <a:gd name="T8" fmla="*/ 0 w 208"/>
                <a:gd name="T9" fmla="*/ 16 h 16"/>
                <a:gd name="T10" fmla="*/ 0 w 208"/>
                <a:gd name="T1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16">
                  <a:moveTo>
                    <a:pt x="0" y="16"/>
                  </a:moveTo>
                  <a:lnTo>
                    <a:pt x="208" y="16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Oval 54">
              <a:extLst>
                <a:ext uri="{FF2B5EF4-FFF2-40B4-BE49-F238E27FC236}">
                  <a16:creationId xmlns="" xmlns:a16="http://schemas.microsoft.com/office/drawing/2014/main" id="{A77DEE36-276F-624F-A85C-5164652B2222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09825" y="4938713"/>
              <a:ext cx="66675" cy="666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55">
              <a:extLst>
                <a:ext uri="{FF2B5EF4-FFF2-40B4-BE49-F238E27FC236}">
                  <a16:creationId xmlns="" xmlns:a16="http://schemas.microsoft.com/office/drawing/2014/main" id="{8C5ACF84-4F17-D748-8920-EA91303BFD80}"/>
                </a:ext>
              </a:extLst>
            </p:cNvPr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1968500" y="4957763"/>
              <a:ext cx="330200" cy="25400"/>
            </a:xfrm>
            <a:custGeom>
              <a:avLst/>
              <a:gdLst>
                <a:gd name="T0" fmla="*/ 0 w 208"/>
                <a:gd name="T1" fmla="*/ 16 h 16"/>
                <a:gd name="T2" fmla="*/ 208 w 208"/>
                <a:gd name="T3" fmla="*/ 16 h 16"/>
                <a:gd name="T4" fmla="*/ 208 w 208"/>
                <a:gd name="T5" fmla="*/ 0 h 16"/>
                <a:gd name="T6" fmla="*/ 0 w 208"/>
                <a:gd name="T7" fmla="*/ 0 h 16"/>
                <a:gd name="T8" fmla="*/ 0 w 208"/>
                <a:gd name="T9" fmla="*/ 16 h 16"/>
                <a:gd name="T10" fmla="*/ 0 w 208"/>
                <a:gd name="T11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8" h="16">
                  <a:moveTo>
                    <a:pt x="0" y="16"/>
                  </a:moveTo>
                  <a:lnTo>
                    <a:pt x="208" y="16"/>
                  </a:lnTo>
                  <a:lnTo>
                    <a:pt x="208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0" name="Oval 149">
            <a:extLst>
              <a:ext uri="{FF2B5EF4-FFF2-40B4-BE49-F238E27FC236}">
                <a16:creationId xmlns="" xmlns:a16="http://schemas.microsoft.com/office/drawing/2014/main" id="{D7F5BDA7-0364-F549-B9BD-C33822B5419D}"/>
              </a:ext>
            </a:extLst>
          </p:cNvPr>
          <p:cNvSpPr/>
          <p:nvPr/>
        </p:nvSpPr>
        <p:spPr>
          <a:xfrm>
            <a:off x="7982697" y="5405974"/>
            <a:ext cx="593908" cy="593648"/>
          </a:xfrm>
          <a:prstGeom prst="ellipse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9" name="Freeform 25">
            <a:extLst>
              <a:ext uri="{FF2B5EF4-FFF2-40B4-BE49-F238E27FC236}">
                <a16:creationId xmlns="" xmlns:a16="http://schemas.microsoft.com/office/drawing/2014/main" id="{A2736D9F-DAA6-524C-9BD9-09C71991A59E}"/>
              </a:ext>
            </a:extLst>
          </p:cNvPr>
          <p:cNvSpPr>
            <a:spLocks noEditPoints="1"/>
          </p:cNvSpPr>
          <p:nvPr/>
        </p:nvSpPr>
        <p:spPr bwMode="auto">
          <a:xfrm>
            <a:off x="8089778" y="5630352"/>
            <a:ext cx="168106" cy="227437"/>
          </a:xfrm>
          <a:custGeom>
            <a:avLst/>
            <a:gdLst>
              <a:gd name="T0" fmla="*/ 2147483646 w 188"/>
              <a:gd name="T1" fmla="*/ 2147483646 h 256"/>
              <a:gd name="T2" fmla="*/ 2147483646 w 188"/>
              <a:gd name="T3" fmla="*/ 2147483646 h 256"/>
              <a:gd name="T4" fmla="*/ 2147483646 w 188"/>
              <a:gd name="T5" fmla="*/ 0 h 256"/>
              <a:gd name="T6" fmla="*/ 2147483646 w 188"/>
              <a:gd name="T7" fmla="*/ 2147483646 h 256"/>
              <a:gd name="T8" fmla="*/ 2147483646 w 188"/>
              <a:gd name="T9" fmla="*/ 2147483646 h 256"/>
              <a:gd name="T10" fmla="*/ 0 w 188"/>
              <a:gd name="T11" fmla="*/ 2147483646 h 256"/>
              <a:gd name="T12" fmla="*/ 0 w 188"/>
              <a:gd name="T13" fmla="*/ 2147483646 h 256"/>
              <a:gd name="T14" fmla="*/ 2147483646 w 188"/>
              <a:gd name="T15" fmla="*/ 2147483646 h 256"/>
              <a:gd name="T16" fmla="*/ 2147483646 w 188"/>
              <a:gd name="T17" fmla="*/ 2147483646 h 256"/>
              <a:gd name="T18" fmla="*/ 2147483646 w 188"/>
              <a:gd name="T19" fmla="*/ 2147483646 h 256"/>
              <a:gd name="T20" fmla="*/ 2147483646 w 188"/>
              <a:gd name="T21" fmla="*/ 2147483646 h 256"/>
              <a:gd name="T22" fmla="*/ 2147483646 w 188"/>
              <a:gd name="T23" fmla="*/ 2147483646 h 256"/>
              <a:gd name="T24" fmla="*/ 2147483646 w 188"/>
              <a:gd name="T25" fmla="*/ 2147483646 h 256"/>
              <a:gd name="T26" fmla="*/ 2147483646 w 188"/>
              <a:gd name="T27" fmla="*/ 2147483646 h 256"/>
              <a:gd name="T28" fmla="*/ 2147483646 w 188"/>
              <a:gd name="T29" fmla="*/ 2147483646 h 256"/>
              <a:gd name="T30" fmla="*/ 2147483646 w 188"/>
              <a:gd name="T31" fmla="*/ 2147483646 h 256"/>
              <a:gd name="T32" fmla="*/ 2147483646 w 188"/>
              <a:gd name="T33" fmla="*/ 2147483646 h 256"/>
              <a:gd name="T34" fmla="*/ 2147483646 w 188"/>
              <a:gd name="T35" fmla="*/ 2147483646 h 256"/>
              <a:gd name="T36" fmla="*/ 2147483646 w 188"/>
              <a:gd name="T37" fmla="*/ 2147483646 h 256"/>
              <a:gd name="T38" fmla="*/ 2147483646 w 188"/>
              <a:gd name="T39" fmla="*/ 2147483646 h 2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8" h="256">
                <a:moveTo>
                  <a:pt x="115" y="91"/>
                </a:moveTo>
                <a:cubicBezTo>
                  <a:pt x="130" y="83"/>
                  <a:pt x="142" y="67"/>
                  <a:pt x="142" y="48"/>
                </a:cubicBezTo>
                <a:cubicBezTo>
                  <a:pt x="142" y="21"/>
                  <a:pt x="121" y="0"/>
                  <a:pt x="94" y="0"/>
                </a:cubicBezTo>
                <a:cubicBezTo>
                  <a:pt x="68" y="0"/>
                  <a:pt x="47" y="21"/>
                  <a:pt x="47" y="48"/>
                </a:cubicBezTo>
                <a:cubicBezTo>
                  <a:pt x="47" y="67"/>
                  <a:pt x="58" y="83"/>
                  <a:pt x="74" y="91"/>
                </a:cubicBezTo>
                <a:cubicBezTo>
                  <a:pt x="32" y="101"/>
                  <a:pt x="0" y="141"/>
                  <a:pt x="0" y="188"/>
                </a:cubicBezTo>
                <a:cubicBezTo>
                  <a:pt x="0" y="256"/>
                  <a:pt x="0" y="256"/>
                  <a:pt x="0" y="256"/>
                </a:cubicBezTo>
                <a:cubicBezTo>
                  <a:pt x="8" y="256"/>
                  <a:pt x="8" y="256"/>
                  <a:pt x="8" y="256"/>
                </a:cubicBezTo>
                <a:cubicBezTo>
                  <a:pt x="8" y="188"/>
                  <a:pt x="8" y="188"/>
                  <a:pt x="8" y="188"/>
                </a:cubicBezTo>
                <a:cubicBezTo>
                  <a:pt x="8" y="138"/>
                  <a:pt x="47" y="96"/>
                  <a:pt x="94" y="96"/>
                </a:cubicBezTo>
                <a:cubicBezTo>
                  <a:pt x="142" y="96"/>
                  <a:pt x="180" y="135"/>
                  <a:pt x="180" y="183"/>
                </a:cubicBezTo>
                <a:cubicBezTo>
                  <a:pt x="180" y="256"/>
                  <a:pt x="180" y="256"/>
                  <a:pt x="180" y="256"/>
                </a:cubicBezTo>
                <a:cubicBezTo>
                  <a:pt x="188" y="256"/>
                  <a:pt x="188" y="256"/>
                  <a:pt x="188" y="256"/>
                </a:cubicBezTo>
                <a:cubicBezTo>
                  <a:pt x="188" y="183"/>
                  <a:pt x="188" y="183"/>
                  <a:pt x="188" y="183"/>
                </a:cubicBezTo>
                <a:cubicBezTo>
                  <a:pt x="188" y="138"/>
                  <a:pt x="157" y="100"/>
                  <a:pt x="115" y="91"/>
                </a:cubicBezTo>
                <a:close/>
                <a:moveTo>
                  <a:pt x="55" y="48"/>
                </a:moveTo>
                <a:cubicBezTo>
                  <a:pt x="55" y="26"/>
                  <a:pt x="73" y="8"/>
                  <a:pt x="94" y="8"/>
                </a:cubicBezTo>
                <a:cubicBezTo>
                  <a:pt x="116" y="8"/>
                  <a:pt x="134" y="26"/>
                  <a:pt x="134" y="48"/>
                </a:cubicBezTo>
                <a:cubicBezTo>
                  <a:pt x="134" y="70"/>
                  <a:pt x="116" y="87"/>
                  <a:pt x="94" y="87"/>
                </a:cubicBezTo>
                <a:cubicBezTo>
                  <a:pt x="73" y="87"/>
                  <a:pt x="55" y="70"/>
                  <a:pt x="55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89648" tIns="44824" rIns="89648" bIns="44824"/>
          <a:lstStyle/>
          <a:p>
            <a:endParaRPr lang="en-US"/>
          </a:p>
        </p:txBody>
      </p:sp>
      <p:grpSp>
        <p:nvGrpSpPr>
          <p:cNvPr id="146" name="Group 142">
            <a:extLst>
              <a:ext uri="{FF2B5EF4-FFF2-40B4-BE49-F238E27FC236}">
                <a16:creationId xmlns="" xmlns:a16="http://schemas.microsoft.com/office/drawing/2014/main" id="{676BB501-C950-FB4F-987F-95596A7F9B5D}"/>
              </a:ext>
            </a:extLst>
          </p:cNvPr>
          <p:cNvGrpSpPr>
            <a:grpSpLocks/>
          </p:cNvGrpSpPr>
          <p:nvPr/>
        </p:nvGrpSpPr>
        <p:grpSpPr bwMode="auto">
          <a:xfrm>
            <a:off x="8257884" y="5474305"/>
            <a:ext cx="194369" cy="298705"/>
            <a:chOff x="2767013" y="2630488"/>
            <a:chExt cx="373062" cy="574675"/>
          </a:xfrm>
          <a:solidFill>
            <a:schemeClr val="bg1"/>
          </a:solidFill>
        </p:grpSpPr>
        <p:sp>
          <p:nvSpPr>
            <p:cNvPr id="147" name="Freeform 25">
              <a:extLst>
                <a:ext uri="{FF2B5EF4-FFF2-40B4-BE49-F238E27FC236}">
                  <a16:creationId xmlns="" xmlns:a16="http://schemas.microsoft.com/office/drawing/2014/main" id="{3D56F0E7-0C11-994E-8DC9-6330D4EDB3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5275" y="2630488"/>
              <a:ext cx="304800" cy="574675"/>
            </a:xfrm>
            <a:custGeom>
              <a:avLst/>
              <a:gdLst>
                <a:gd name="T0" fmla="*/ 2147483646 w 432"/>
                <a:gd name="T1" fmla="*/ 2147483646 h 815"/>
                <a:gd name="T2" fmla="*/ 2147483646 w 432"/>
                <a:gd name="T3" fmla="*/ 2147483646 h 815"/>
                <a:gd name="T4" fmla="*/ 2147483646 w 432"/>
                <a:gd name="T5" fmla="*/ 2147483646 h 815"/>
                <a:gd name="T6" fmla="*/ 2147483646 w 432"/>
                <a:gd name="T7" fmla="*/ 2147483646 h 815"/>
                <a:gd name="T8" fmla="*/ 2147483646 w 432"/>
                <a:gd name="T9" fmla="*/ 2147483646 h 815"/>
                <a:gd name="T10" fmla="*/ 2147483646 w 432"/>
                <a:gd name="T11" fmla="*/ 2147483646 h 815"/>
                <a:gd name="T12" fmla="*/ 2147483646 w 432"/>
                <a:gd name="T13" fmla="*/ 2147483646 h 815"/>
                <a:gd name="T14" fmla="*/ 2147483646 w 432"/>
                <a:gd name="T15" fmla="*/ 2147483646 h 815"/>
                <a:gd name="T16" fmla="*/ 2147483646 w 432"/>
                <a:gd name="T17" fmla="*/ 2147483646 h 815"/>
                <a:gd name="T18" fmla="*/ 2147483646 w 432"/>
                <a:gd name="T19" fmla="*/ 2147483646 h 815"/>
                <a:gd name="T20" fmla="*/ 2147483646 w 432"/>
                <a:gd name="T21" fmla="*/ 2147483646 h 815"/>
                <a:gd name="T22" fmla="*/ 2147483646 w 432"/>
                <a:gd name="T23" fmla="*/ 2147483646 h 815"/>
                <a:gd name="T24" fmla="*/ 2147483646 w 432"/>
                <a:gd name="T25" fmla="*/ 2147483646 h 815"/>
                <a:gd name="T26" fmla="*/ 2147483646 w 432"/>
                <a:gd name="T27" fmla="*/ 2147483646 h 815"/>
                <a:gd name="T28" fmla="*/ 2147483646 w 432"/>
                <a:gd name="T29" fmla="*/ 2147483646 h 815"/>
                <a:gd name="T30" fmla="*/ 2147483646 w 432"/>
                <a:gd name="T31" fmla="*/ 2147483646 h 815"/>
                <a:gd name="T32" fmla="*/ 2147483646 w 432"/>
                <a:gd name="T33" fmla="*/ 2147483646 h 815"/>
                <a:gd name="T34" fmla="*/ 2147483646 w 432"/>
                <a:gd name="T35" fmla="*/ 2147483646 h 815"/>
                <a:gd name="T36" fmla="*/ 2147483646 w 432"/>
                <a:gd name="T37" fmla="*/ 2147483646 h 815"/>
                <a:gd name="T38" fmla="*/ 2147483646 w 432"/>
                <a:gd name="T39" fmla="*/ 2147483646 h 815"/>
                <a:gd name="T40" fmla="*/ 2147483646 w 432"/>
                <a:gd name="T41" fmla="*/ 2147483646 h 815"/>
                <a:gd name="T42" fmla="*/ 2147483646 w 432"/>
                <a:gd name="T43" fmla="*/ 2147483646 h 815"/>
                <a:gd name="T44" fmla="*/ 2147483646 w 432"/>
                <a:gd name="T45" fmla="*/ 2147483646 h 815"/>
                <a:gd name="T46" fmla="*/ 2147483646 w 432"/>
                <a:gd name="T47" fmla="*/ 2147483646 h 815"/>
                <a:gd name="T48" fmla="*/ 2147483646 w 432"/>
                <a:gd name="T49" fmla="*/ 2147483646 h 815"/>
                <a:gd name="T50" fmla="*/ 2147483646 w 432"/>
                <a:gd name="T51" fmla="*/ 2147483646 h 815"/>
                <a:gd name="T52" fmla="*/ 2147483646 w 432"/>
                <a:gd name="T53" fmla="*/ 2147483646 h 815"/>
                <a:gd name="T54" fmla="*/ 2147483646 w 432"/>
                <a:gd name="T55" fmla="*/ 2147483646 h 815"/>
                <a:gd name="T56" fmla="*/ 2147483646 w 432"/>
                <a:gd name="T57" fmla="*/ 2147483646 h 815"/>
                <a:gd name="T58" fmla="*/ 2147483646 w 432"/>
                <a:gd name="T59" fmla="*/ 2147483646 h 815"/>
                <a:gd name="T60" fmla="*/ 2147483646 w 432"/>
                <a:gd name="T61" fmla="*/ 2147483646 h 815"/>
                <a:gd name="T62" fmla="*/ 0 w 432"/>
                <a:gd name="T63" fmla="*/ 2147483646 h 815"/>
                <a:gd name="T64" fmla="*/ 0 w 432"/>
                <a:gd name="T65" fmla="*/ 2147483646 h 815"/>
                <a:gd name="T66" fmla="*/ 2147483646 w 432"/>
                <a:gd name="T67" fmla="*/ 2147483646 h 815"/>
                <a:gd name="T68" fmla="*/ 2147483646 w 432"/>
                <a:gd name="T69" fmla="*/ 2147483646 h 815"/>
                <a:gd name="T70" fmla="*/ 2147483646 w 432"/>
                <a:gd name="T71" fmla="*/ 0 h 815"/>
                <a:gd name="T72" fmla="*/ 2147483646 w 432"/>
                <a:gd name="T73" fmla="*/ 2147483646 h 815"/>
                <a:gd name="T74" fmla="*/ 2147483646 w 432"/>
                <a:gd name="T75" fmla="*/ 2147483646 h 815"/>
                <a:gd name="T76" fmla="*/ 2147483646 w 432"/>
                <a:gd name="T77" fmla="*/ 2147483646 h 815"/>
                <a:gd name="T78" fmla="*/ 2147483646 w 432"/>
                <a:gd name="T79" fmla="*/ 2147483646 h 815"/>
                <a:gd name="T80" fmla="*/ 2147483646 w 432"/>
                <a:gd name="T81" fmla="*/ 2147483646 h 815"/>
                <a:gd name="T82" fmla="*/ 2147483646 w 432"/>
                <a:gd name="T83" fmla="*/ 2147483646 h 815"/>
                <a:gd name="T84" fmla="*/ 2147483646 w 432"/>
                <a:gd name="T85" fmla="*/ 2147483646 h 815"/>
                <a:gd name="T86" fmla="*/ 2147483646 w 432"/>
                <a:gd name="T87" fmla="*/ 2147483646 h 815"/>
                <a:gd name="T88" fmla="*/ 2147483646 w 432"/>
                <a:gd name="T89" fmla="*/ 2147483646 h 81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32" h="815">
                  <a:moveTo>
                    <a:pt x="344" y="371"/>
                  </a:moveTo>
                  <a:cubicBezTo>
                    <a:pt x="304" y="371"/>
                    <a:pt x="304" y="371"/>
                    <a:pt x="304" y="371"/>
                  </a:cubicBezTo>
                  <a:cubicBezTo>
                    <a:pt x="304" y="411"/>
                    <a:pt x="304" y="411"/>
                    <a:pt x="304" y="411"/>
                  </a:cubicBezTo>
                  <a:cubicBezTo>
                    <a:pt x="280" y="411"/>
                    <a:pt x="280" y="411"/>
                    <a:pt x="280" y="411"/>
                  </a:cubicBezTo>
                  <a:cubicBezTo>
                    <a:pt x="280" y="371"/>
                    <a:pt x="280" y="371"/>
                    <a:pt x="280" y="371"/>
                  </a:cubicBezTo>
                  <a:cubicBezTo>
                    <a:pt x="240" y="371"/>
                    <a:pt x="240" y="371"/>
                    <a:pt x="240" y="371"/>
                  </a:cubicBezTo>
                  <a:cubicBezTo>
                    <a:pt x="240" y="347"/>
                    <a:pt x="240" y="347"/>
                    <a:pt x="240" y="347"/>
                  </a:cubicBezTo>
                  <a:cubicBezTo>
                    <a:pt x="280" y="347"/>
                    <a:pt x="280" y="347"/>
                    <a:pt x="280" y="347"/>
                  </a:cubicBezTo>
                  <a:cubicBezTo>
                    <a:pt x="280" y="307"/>
                    <a:pt x="280" y="307"/>
                    <a:pt x="280" y="307"/>
                  </a:cubicBezTo>
                  <a:cubicBezTo>
                    <a:pt x="304" y="307"/>
                    <a:pt x="304" y="307"/>
                    <a:pt x="304" y="307"/>
                  </a:cubicBezTo>
                  <a:cubicBezTo>
                    <a:pt x="304" y="347"/>
                    <a:pt x="304" y="347"/>
                    <a:pt x="304" y="347"/>
                  </a:cubicBezTo>
                  <a:cubicBezTo>
                    <a:pt x="344" y="347"/>
                    <a:pt x="344" y="347"/>
                    <a:pt x="344" y="347"/>
                  </a:cubicBezTo>
                  <a:lnTo>
                    <a:pt x="344" y="371"/>
                  </a:lnTo>
                  <a:close/>
                  <a:moveTo>
                    <a:pt x="432" y="583"/>
                  </a:moveTo>
                  <a:cubicBezTo>
                    <a:pt x="344" y="583"/>
                    <a:pt x="344" y="583"/>
                    <a:pt x="344" y="583"/>
                  </a:cubicBezTo>
                  <a:cubicBezTo>
                    <a:pt x="344" y="815"/>
                    <a:pt x="344" y="815"/>
                    <a:pt x="344" y="815"/>
                  </a:cubicBezTo>
                  <a:cubicBezTo>
                    <a:pt x="320" y="815"/>
                    <a:pt x="320" y="815"/>
                    <a:pt x="320" y="815"/>
                  </a:cubicBezTo>
                  <a:cubicBezTo>
                    <a:pt x="320" y="507"/>
                    <a:pt x="320" y="507"/>
                    <a:pt x="320" y="507"/>
                  </a:cubicBezTo>
                  <a:cubicBezTo>
                    <a:pt x="344" y="507"/>
                    <a:pt x="344" y="507"/>
                    <a:pt x="344" y="507"/>
                  </a:cubicBezTo>
                  <a:cubicBezTo>
                    <a:pt x="344" y="559"/>
                    <a:pt x="344" y="559"/>
                    <a:pt x="344" y="559"/>
                  </a:cubicBezTo>
                  <a:cubicBezTo>
                    <a:pt x="404" y="559"/>
                    <a:pt x="404" y="559"/>
                    <a:pt x="404" y="559"/>
                  </a:cubicBezTo>
                  <a:cubicBezTo>
                    <a:pt x="404" y="409"/>
                    <a:pt x="404" y="409"/>
                    <a:pt x="404" y="409"/>
                  </a:cubicBezTo>
                  <a:cubicBezTo>
                    <a:pt x="404" y="304"/>
                    <a:pt x="319" y="219"/>
                    <a:pt x="214" y="219"/>
                  </a:cubicBezTo>
                  <a:cubicBezTo>
                    <a:pt x="109" y="219"/>
                    <a:pt x="24" y="304"/>
                    <a:pt x="24" y="409"/>
                  </a:cubicBezTo>
                  <a:cubicBezTo>
                    <a:pt x="24" y="559"/>
                    <a:pt x="24" y="559"/>
                    <a:pt x="24" y="559"/>
                  </a:cubicBezTo>
                  <a:cubicBezTo>
                    <a:pt x="92" y="559"/>
                    <a:pt x="92" y="559"/>
                    <a:pt x="92" y="559"/>
                  </a:cubicBezTo>
                  <a:cubicBezTo>
                    <a:pt x="92" y="507"/>
                    <a:pt x="92" y="507"/>
                    <a:pt x="92" y="507"/>
                  </a:cubicBezTo>
                  <a:cubicBezTo>
                    <a:pt x="116" y="507"/>
                    <a:pt x="116" y="507"/>
                    <a:pt x="116" y="507"/>
                  </a:cubicBezTo>
                  <a:cubicBezTo>
                    <a:pt x="116" y="815"/>
                    <a:pt x="116" y="815"/>
                    <a:pt x="116" y="815"/>
                  </a:cubicBezTo>
                  <a:cubicBezTo>
                    <a:pt x="92" y="815"/>
                    <a:pt x="92" y="815"/>
                    <a:pt x="92" y="815"/>
                  </a:cubicBezTo>
                  <a:cubicBezTo>
                    <a:pt x="92" y="583"/>
                    <a:pt x="92" y="583"/>
                    <a:pt x="92" y="583"/>
                  </a:cubicBezTo>
                  <a:cubicBezTo>
                    <a:pt x="0" y="583"/>
                    <a:pt x="0" y="583"/>
                    <a:pt x="0" y="583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0" y="309"/>
                    <a:pt x="68" y="225"/>
                    <a:pt x="161" y="201"/>
                  </a:cubicBezTo>
                  <a:cubicBezTo>
                    <a:pt x="129" y="182"/>
                    <a:pt x="108" y="147"/>
                    <a:pt x="108" y="108"/>
                  </a:cubicBezTo>
                  <a:cubicBezTo>
                    <a:pt x="108" y="48"/>
                    <a:pt x="156" y="0"/>
                    <a:pt x="215" y="0"/>
                  </a:cubicBezTo>
                  <a:cubicBezTo>
                    <a:pt x="275" y="0"/>
                    <a:pt x="323" y="48"/>
                    <a:pt x="323" y="108"/>
                  </a:cubicBezTo>
                  <a:cubicBezTo>
                    <a:pt x="323" y="147"/>
                    <a:pt x="302" y="182"/>
                    <a:pt x="270" y="201"/>
                  </a:cubicBezTo>
                  <a:cubicBezTo>
                    <a:pt x="363" y="225"/>
                    <a:pt x="432" y="309"/>
                    <a:pt x="432" y="409"/>
                  </a:cubicBezTo>
                  <a:lnTo>
                    <a:pt x="432" y="583"/>
                  </a:lnTo>
                  <a:close/>
                  <a:moveTo>
                    <a:pt x="215" y="190"/>
                  </a:moveTo>
                  <a:cubicBezTo>
                    <a:pt x="261" y="190"/>
                    <a:pt x="298" y="153"/>
                    <a:pt x="298" y="108"/>
                  </a:cubicBezTo>
                  <a:cubicBezTo>
                    <a:pt x="298" y="62"/>
                    <a:pt x="261" y="25"/>
                    <a:pt x="215" y="25"/>
                  </a:cubicBezTo>
                  <a:cubicBezTo>
                    <a:pt x="170" y="25"/>
                    <a:pt x="133" y="62"/>
                    <a:pt x="133" y="108"/>
                  </a:cubicBezTo>
                  <a:cubicBezTo>
                    <a:pt x="133" y="153"/>
                    <a:pt x="170" y="190"/>
                    <a:pt x="215" y="1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26">
              <a:extLst>
                <a:ext uri="{FF2B5EF4-FFF2-40B4-BE49-F238E27FC236}">
                  <a16:creationId xmlns="" xmlns:a16="http://schemas.microsoft.com/office/drawing/2014/main" id="{00E4D98A-D450-2547-B034-1F917FF1F7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67013" y="2717801"/>
              <a:ext cx="204788" cy="230188"/>
            </a:xfrm>
            <a:custGeom>
              <a:avLst/>
              <a:gdLst>
                <a:gd name="T0" fmla="*/ 2147483646 w 290"/>
                <a:gd name="T1" fmla="*/ 2147483646 h 327"/>
                <a:gd name="T2" fmla="*/ 2147483646 w 290"/>
                <a:gd name="T3" fmla="*/ 2147483646 h 327"/>
                <a:gd name="T4" fmla="*/ 2147483646 w 290"/>
                <a:gd name="T5" fmla="*/ 2147483646 h 327"/>
                <a:gd name="T6" fmla="*/ 2147483646 w 290"/>
                <a:gd name="T7" fmla="*/ 2147483646 h 327"/>
                <a:gd name="T8" fmla="*/ 2147483646 w 290"/>
                <a:gd name="T9" fmla="*/ 2147483646 h 327"/>
                <a:gd name="T10" fmla="*/ 2147483646 w 290"/>
                <a:gd name="T11" fmla="*/ 2147483646 h 327"/>
                <a:gd name="T12" fmla="*/ 2147483646 w 290"/>
                <a:gd name="T13" fmla="*/ 2147483646 h 327"/>
                <a:gd name="T14" fmla="*/ 2147483646 w 290"/>
                <a:gd name="T15" fmla="*/ 2147483646 h 327"/>
                <a:gd name="T16" fmla="*/ 2147483646 w 290"/>
                <a:gd name="T17" fmla="*/ 2147483646 h 327"/>
                <a:gd name="T18" fmla="*/ 2147483646 w 290"/>
                <a:gd name="T19" fmla="*/ 2147483646 h 327"/>
                <a:gd name="T20" fmla="*/ 2147483646 w 290"/>
                <a:gd name="T21" fmla="*/ 2147483646 h 327"/>
                <a:gd name="T22" fmla="*/ 2147483646 w 290"/>
                <a:gd name="T23" fmla="*/ 2147483646 h 327"/>
                <a:gd name="T24" fmla="*/ 2147483646 w 290"/>
                <a:gd name="T25" fmla="*/ 2147483646 h 327"/>
                <a:gd name="T26" fmla="*/ 2147483646 w 290"/>
                <a:gd name="T27" fmla="*/ 2147483646 h 327"/>
                <a:gd name="T28" fmla="*/ 2147483646 w 290"/>
                <a:gd name="T29" fmla="*/ 2147483646 h 327"/>
                <a:gd name="T30" fmla="*/ 2147483646 w 290"/>
                <a:gd name="T31" fmla="*/ 2147483646 h 327"/>
                <a:gd name="T32" fmla="*/ 2147483646 w 290"/>
                <a:gd name="T33" fmla="*/ 2147483646 h 327"/>
                <a:gd name="T34" fmla="*/ 2147483646 w 290"/>
                <a:gd name="T35" fmla="*/ 2147483646 h 32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90" h="327">
                  <a:moveTo>
                    <a:pt x="239" y="225"/>
                  </a:moveTo>
                  <a:cubicBezTo>
                    <a:pt x="220" y="225"/>
                    <a:pt x="203" y="236"/>
                    <a:pt x="195" y="251"/>
                  </a:cubicBezTo>
                  <a:cubicBezTo>
                    <a:pt x="84" y="206"/>
                    <a:pt x="31" y="146"/>
                    <a:pt x="27" y="106"/>
                  </a:cubicBezTo>
                  <a:cubicBezTo>
                    <a:pt x="26" y="88"/>
                    <a:pt x="34" y="74"/>
                    <a:pt x="51" y="64"/>
                  </a:cubicBezTo>
                  <a:cubicBezTo>
                    <a:pt x="121" y="23"/>
                    <a:pt x="188" y="107"/>
                    <a:pt x="189" y="108"/>
                  </a:cubicBezTo>
                  <a:cubicBezTo>
                    <a:pt x="211" y="95"/>
                    <a:pt x="211" y="95"/>
                    <a:pt x="211" y="95"/>
                  </a:cubicBezTo>
                  <a:cubicBezTo>
                    <a:pt x="181" y="57"/>
                    <a:pt x="109" y="0"/>
                    <a:pt x="38" y="42"/>
                  </a:cubicBezTo>
                  <a:cubicBezTo>
                    <a:pt x="12" y="57"/>
                    <a:pt x="0" y="81"/>
                    <a:pt x="2" y="108"/>
                  </a:cubicBezTo>
                  <a:cubicBezTo>
                    <a:pt x="7" y="167"/>
                    <a:pt x="78" y="231"/>
                    <a:pt x="188" y="276"/>
                  </a:cubicBezTo>
                  <a:cubicBezTo>
                    <a:pt x="188" y="276"/>
                    <a:pt x="188" y="276"/>
                    <a:pt x="188" y="276"/>
                  </a:cubicBezTo>
                  <a:cubicBezTo>
                    <a:pt x="188" y="304"/>
                    <a:pt x="211" y="327"/>
                    <a:pt x="239" y="327"/>
                  </a:cubicBezTo>
                  <a:cubicBezTo>
                    <a:pt x="267" y="327"/>
                    <a:pt x="290" y="304"/>
                    <a:pt x="290" y="276"/>
                  </a:cubicBezTo>
                  <a:cubicBezTo>
                    <a:pt x="290" y="248"/>
                    <a:pt x="267" y="225"/>
                    <a:pt x="239" y="225"/>
                  </a:cubicBezTo>
                  <a:close/>
                  <a:moveTo>
                    <a:pt x="239" y="302"/>
                  </a:moveTo>
                  <a:cubicBezTo>
                    <a:pt x="225" y="302"/>
                    <a:pt x="214" y="290"/>
                    <a:pt x="214" y="276"/>
                  </a:cubicBezTo>
                  <a:cubicBezTo>
                    <a:pt x="214" y="262"/>
                    <a:pt x="225" y="251"/>
                    <a:pt x="239" y="251"/>
                  </a:cubicBezTo>
                  <a:cubicBezTo>
                    <a:pt x="253" y="251"/>
                    <a:pt x="264" y="262"/>
                    <a:pt x="264" y="276"/>
                  </a:cubicBezTo>
                  <a:cubicBezTo>
                    <a:pt x="264" y="290"/>
                    <a:pt x="253" y="302"/>
                    <a:pt x="239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15533" y="1212076"/>
            <a:ext cx="8566530" cy="914400"/>
            <a:chOff x="315533" y="1212076"/>
            <a:chExt cx="8566530" cy="914400"/>
          </a:xfrm>
        </p:grpSpPr>
        <p:grpSp>
          <p:nvGrpSpPr>
            <p:cNvPr id="86" name="Group 85"/>
            <p:cNvGrpSpPr/>
            <p:nvPr/>
          </p:nvGrpSpPr>
          <p:grpSpPr>
            <a:xfrm>
              <a:off x="315533" y="1212076"/>
              <a:ext cx="8566530" cy="914400"/>
              <a:chOff x="315533" y="1212076"/>
              <a:chExt cx="8566530" cy="914400"/>
            </a:xfrm>
          </p:grpSpPr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C2066831-037B-4340-AD93-68E22C2CD104}"/>
                  </a:ext>
                </a:extLst>
              </p:cNvPr>
              <p:cNvSpPr/>
              <p:nvPr/>
            </p:nvSpPr>
            <p:spPr>
              <a:xfrm>
                <a:off x="315533" y="1212076"/>
                <a:ext cx="913003" cy="914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Text Placeholder 5">
                <a:extLst>
                  <a:ext uri="{FF2B5EF4-FFF2-40B4-BE49-F238E27FC236}">
                    <a16:creationId xmlns="" xmlns:a16="http://schemas.microsoft.com/office/drawing/2014/main" id="{CC054A8B-C7A5-E248-9C61-FFF33474A81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84843" y="1212076"/>
                <a:ext cx="7597220" cy="9144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vert="horz" lIns="182880" tIns="0" rIns="0" bIns="0" rtlCol="0" anchor="ctr">
                <a:noAutofit/>
              </a:bodyPr>
              <a:lstStyle>
                <a:lvl1pPr marL="0" indent="0" algn="l" defTabSz="914400" rtl="0" eaLnBrk="1" latinLnBrk="0" hangingPunct="1">
                  <a:lnSpc>
                    <a:spcPct val="95000"/>
                  </a:lnSpc>
                  <a:spcBef>
                    <a:spcPts val="240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24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400" rtl="0" eaLnBrk="1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chemeClr val="accent1"/>
                  </a:buClr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71450" marR="0" indent="0" algn="l" defTabSz="685754" rtl="0" eaLnBrk="1" fontAlgn="auto" latinLnBrk="0" hangingPunct="1">
                  <a:lnSpc>
                    <a:spcPct val="95000"/>
                  </a:lnSpc>
                  <a:spcBef>
                    <a:spcPts val="600"/>
                  </a:spcBef>
                  <a:spcAft>
                    <a:spcPts val="400"/>
                  </a:spcAft>
                  <a:buClrTx/>
                  <a:buSzPct val="90000"/>
                  <a:buFont typeface="Arial" pitchFamily="34" charset="0"/>
                  <a:buNone/>
                  <a:tabLst/>
                  <a:defRPr lang="en-US" sz="1800" kern="1200" spc="0" baseline="0" dirty="0" smtClean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lvl3pPr>
                <a:lvl4pPr marL="166688" indent="-166688" algn="l" defTabSz="914400" rtl="0" eaLnBrk="1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403225" indent="-171450" algn="l" defTabSz="914400" rtl="0" eaLnBrk="1" latinLnBrk="0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</a:rPr>
                  <a:t>Use sophisticated analytics to guide individuals into care and along the path to recovery, including identifying those at risk</a:t>
                </a:r>
              </a:p>
            </p:txBody>
          </p:sp>
        </p:grpSp>
        <p:grpSp>
          <p:nvGrpSpPr>
            <p:cNvPr id="87" name="Group 47">
              <a:extLst>
                <a:ext uri="{FF2B5EF4-FFF2-40B4-BE49-F238E27FC236}">
                  <a16:creationId xmlns="" xmlns:a16="http://schemas.microsoft.com/office/drawing/2014/main" id="{3152881D-E90A-5A4C-A1CA-4813B8189D8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86686" y="1439801"/>
              <a:ext cx="310496" cy="408582"/>
              <a:chOff x="809" y="1394"/>
              <a:chExt cx="459" cy="604"/>
            </a:xfrm>
            <a:solidFill>
              <a:schemeClr val="bg1"/>
            </a:solidFill>
          </p:grpSpPr>
          <p:sp>
            <p:nvSpPr>
              <p:cNvPr id="88" name="Rectangle 48">
                <a:extLst>
                  <a:ext uri="{FF2B5EF4-FFF2-40B4-BE49-F238E27FC236}">
                    <a16:creationId xmlns="" xmlns:a16="http://schemas.microsoft.com/office/drawing/2014/main" id="{0271A340-E374-FD44-9B09-DE0A9D48C4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4" y="1736"/>
                <a:ext cx="312" cy="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Rectangle 49">
                <a:extLst>
                  <a:ext uri="{FF2B5EF4-FFF2-40B4-BE49-F238E27FC236}">
                    <a16:creationId xmlns="" xmlns:a16="http://schemas.microsoft.com/office/drawing/2014/main" id="{C10F4983-0ED7-AA48-AEEA-AF0A1A78C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4" y="1791"/>
                <a:ext cx="312" cy="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Rectangle 50">
                <a:extLst>
                  <a:ext uri="{FF2B5EF4-FFF2-40B4-BE49-F238E27FC236}">
                    <a16:creationId xmlns="" xmlns:a16="http://schemas.microsoft.com/office/drawing/2014/main" id="{D311C20F-6DD9-0C42-88EA-3964E4D15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4" y="1845"/>
                <a:ext cx="312" cy="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Rectangle 51">
                <a:extLst>
                  <a:ext uri="{FF2B5EF4-FFF2-40B4-BE49-F238E27FC236}">
                    <a16:creationId xmlns="" xmlns:a16="http://schemas.microsoft.com/office/drawing/2014/main" id="{5E81DC72-6F71-5741-9221-C672AD37A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36" y="1590"/>
                <a:ext cx="19" cy="10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Rectangle 52">
                <a:extLst>
                  <a:ext uri="{FF2B5EF4-FFF2-40B4-BE49-F238E27FC236}">
                    <a16:creationId xmlns="" xmlns:a16="http://schemas.microsoft.com/office/drawing/2014/main" id="{A6FDF47E-242B-D541-994E-2088BF3CC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1" y="1635"/>
                <a:ext cx="111" cy="1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53">
                <a:extLst>
                  <a:ext uri="{FF2B5EF4-FFF2-40B4-BE49-F238E27FC236}">
                    <a16:creationId xmlns="" xmlns:a16="http://schemas.microsoft.com/office/drawing/2014/main" id="{683AD473-7527-1F47-B0C9-D1E45B9AF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9" y="1422"/>
                <a:ext cx="459" cy="576"/>
              </a:xfrm>
              <a:custGeom>
                <a:avLst/>
                <a:gdLst>
                  <a:gd name="T0" fmla="*/ 459 w 459"/>
                  <a:gd name="T1" fmla="*/ 576 h 576"/>
                  <a:gd name="T2" fmla="*/ 0 w 459"/>
                  <a:gd name="T3" fmla="*/ 576 h 576"/>
                  <a:gd name="T4" fmla="*/ 0 w 459"/>
                  <a:gd name="T5" fmla="*/ 0 h 576"/>
                  <a:gd name="T6" fmla="*/ 76 w 459"/>
                  <a:gd name="T7" fmla="*/ 0 h 576"/>
                  <a:gd name="T8" fmla="*/ 76 w 459"/>
                  <a:gd name="T9" fmla="*/ 19 h 576"/>
                  <a:gd name="T10" fmla="*/ 19 w 459"/>
                  <a:gd name="T11" fmla="*/ 19 h 576"/>
                  <a:gd name="T12" fmla="*/ 19 w 459"/>
                  <a:gd name="T13" fmla="*/ 558 h 576"/>
                  <a:gd name="T14" fmla="*/ 440 w 459"/>
                  <a:gd name="T15" fmla="*/ 558 h 576"/>
                  <a:gd name="T16" fmla="*/ 440 w 459"/>
                  <a:gd name="T17" fmla="*/ 19 h 576"/>
                  <a:gd name="T18" fmla="*/ 386 w 459"/>
                  <a:gd name="T19" fmla="*/ 19 h 576"/>
                  <a:gd name="T20" fmla="*/ 386 w 459"/>
                  <a:gd name="T21" fmla="*/ 0 h 576"/>
                  <a:gd name="T22" fmla="*/ 459 w 459"/>
                  <a:gd name="T23" fmla="*/ 0 h 576"/>
                  <a:gd name="T24" fmla="*/ 459 w 459"/>
                  <a:gd name="T25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59" h="576">
                    <a:moveTo>
                      <a:pt x="459" y="576"/>
                    </a:moveTo>
                    <a:lnTo>
                      <a:pt x="0" y="576"/>
                    </a:lnTo>
                    <a:lnTo>
                      <a:pt x="0" y="0"/>
                    </a:lnTo>
                    <a:lnTo>
                      <a:pt x="76" y="0"/>
                    </a:lnTo>
                    <a:lnTo>
                      <a:pt x="76" y="19"/>
                    </a:lnTo>
                    <a:lnTo>
                      <a:pt x="19" y="19"/>
                    </a:lnTo>
                    <a:lnTo>
                      <a:pt x="19" y="558"/>
                    </a:lnTo>
                    <a:lnTo>
                      <a:pt x="440" y="558"/>
                    </a:lnTo>
                    <a:lnTo>
                      <a:pt x="440" y="19"/>
                    </a:lnTo>
                    <a:lnTo>
                      <a:pt x="386" y="19"/>
                    </a:lnTo>
                    <a:lnTo>
                      <a:pt x="386" y="0"/>
                    </a:lnTo>
                    <a:lnTo>
                      <a:pt x="459" y="0"/>
                    </a:lnTo>
                    <a:lnTo>
                      <a:pt x="459" y="5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54">
                <a:extLst>
                  <a:ext uri="{FF2B5EF4-FFF2-40B4-BE49-F238E27FC236}">
                    <a16:creationId xmlns="" xmlns:a16="http://schemas.microsoft.com/office/drawing/2014/main" id="{E4722D9D-1B38-B34C-8363-4A717B5EBC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6" y="1394"/>
                <a:ext cx="328" cy="83"/>
              </a:xfrm>
              <a:custGeom>
                <a:avLst/>
                <a:gdLst>
                  <a:gd name="T0" fmla="*/ 128 w 139"/>
                  <a:gd name="T1" fmla="*/ 35 h 35"/>
                  <a:gd name="T2" fmla="*/ 11 w 139"/>
                  <a:gd name="T3" fmla="*/ 35 h 35"/>
                  <a:gd name="T4" fmla="*/ 0 w 139"/>
                  <a:gd name="T5" fmla="*/ 23 h 35"/>
                  <a:gd name="T6" fmla="*/ 0 w 139"/>
                  <a:gd name="T7" fmla="*/ 12 h 35"/>
                  <a:gd name="T8" fmla="*/ 11 w 139"/>
                  <a:gd name="T9" fmla="*/ 0 h 35"/>
                  <a:gd name="T10" fmla="*/ 128 w 139"/>
                  <a:gd name="T11" fmla="*/ 0 h 35"/>
                  <a:gd name="T12" fmla="*/ 139 w 139"/>
                  <a:gd name="T13" fmla="*/ 12 h 35"/>
                  <a:gd name="T14" fmla="*/ 139 w 139"/>
                  <a:gd name="T15" fmla="*/ 23 h 35"/>
                  <a:gd name="T16" fmla="*/ 128 w 139"/>
                  <a:gd name="T17" fmla="*/ 35 h 35"/>
                  <a:gd name="T18" fmla="*/ 11 w 139"/>
                  <a:gd name="T19" fmla="*/ 8 h 35"/>
                  <a:gd name="T20" fmla="*/ 8 w 139"/>
                  <a:gd name="T21" fmla="*/ 12 h 35"/>
                  <a:gd name="T22" fmla="*/ 8 w 139"/>
                  <a:gd name="T23" fmla="*/ 23 h 35"/>
                  <a:gd name="T24" fmla="*/ 11 w 139"/>
                  <a:gd name="T25" fmla="*/ 27 h 35"/>
                  <a:gd name="T26" fmla="*/ 128 w 139"/>
                  <a:gd name="T27" fmla="*/ 27 h 35"/>
                  <a:gd name="T28" fmla="*/ 131 w 139"/>
                  <a:gd name="T29" fmla="*/ 23 h 35"/>
                  <a:gd name="T30" fmla="*/ 131 w 139"/>
                  <a:gd name="T31" fmla="*/ 12 h 35"/>
                  <a:gd name="T32" fmla="*/ 128 w 139"/>
                  <a:gd name="T33" fmla="*/ 8 h 35"/>
                  <a:gd name="T34" fmla="*/ 11 w 139"/>
                  <a:gd name="T35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9" h="35">
                    <a:moveTo>
                      <a:pt x="128" y="35"/>
                    </a:moveTo>
                    <a:cubicBezTo>
                      <a:pt x="11" y="35"/>
                      <a:pt x="11" y="35"/>
                      <a:pt x="11" y="35"/>
                    </a:cubicBezTo>
                    <a:cubicBezTo>
                      <a:pt x="5" y="35"/>
                      <a:pt x="0" y="30"/>
                      <a:pt x="0" y="23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28" y="0"/>
                      <a:pt x="128" y="0"/>
                      <a:pt x="128" y="0"/>
                    </a:cubicBezTo>
                    <a:cubicBezTo>
                      <a:pt x="134" y="0"/>
                      <a:pt x="139" y="5"/>
                      <a:pt x="139" y="12"/>
                    </a:cubicBezTo>
                    <a:cubicBezTo>
                      <a:pt x="139" y="23"/>
                      <a:pt x="139" y="23"/>
                      <a:pt x="139" y="23"/>
                    </a:cubicBezTo>
                    <a:cubicBezTo>
                      <a:pt x="139" y="30"/>
                      <a:pt x="134" y="35"/>
                      <a:pt x="128" y="35"/>
                    </a:cubicBezTo>
                    <a:close/>
                    <a:moveTo>
                      <a:pt x="11" y="8"/>
                    </a:moveTo>
                    <a:cubicBezTo>
                      <a:pt x="9" y="8"/>
                      <a:pt x="8" y="10"/>
                      <a:pt x="8" y="12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5"/>
                      <a:pt x="9" y="27"/>
                      <a:pt x="11" y="27"/>
                    </a:cubicBezTo>
                    <a:cubicBezTo>
                      <a:pt x="128" y="27"/>
                      <a:pt x="128" y="27"/>
                      <a:pt x="128" y="27"/>
                    </a:cubicBezTo>
                    <a:cubicBezTo>
                      <a:pt x="130" y="27"/>
                      <a:pt x="131" y="25"/>
                      <a:pt x="131" y="23"/>
                    </a:cubicBezTo>
                    <a:cubicBezTo>
                      <a:pt x="131" y="12"/>
                      <a:pt x="131" y="12"/>
                      <a:pt x="131" y="12"/>
                    </a:cubicBezTo>
                    <a:cubicBezTo>
                      <a:pt x="131" y="10"/>
                      <a:pt x="130" y="8"/>
                      <a:pt x="128" y="8"/>
                    </a:cubicBezTo>
                    <a:lnTo>
                      <a:pt x="11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335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78851d04-73ef-4b3f-9294-34c8b7f27d28"/>
  <p:tag name="MIO_EKGUID" val="e0825670-1ff6-48f3-b803-6e9a37319e86"/>
  <p:tag name="MIO_UPDATE" val="True"/>
  <p:tag name="MIO_VERSION" val="13.09.2017 11:04:31"/>
  <p:tag name="MIO_DBID" val="105C9A49-0F00-47E0-A9B9-86E2A99454C8"/>
  <p:tag name="MIO_LASTDOWNLOADED" val="14.12.2017 14:00:43"/>
  <p:tag name="MIO_OBJECTNAME" val="Big data"/>
  <p:tag name="MIO_LASTEDITORNAME" val="Charlotte Bartholom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611c2a62-b04b-481d-8e1e-85d979f9400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091028b7-00a6-4694-a525-67515f6a8d6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46cd6693-9d8a-4909-83e8-3fed7ec2360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c852ae51-b08d-43ec-9db2-f1b0d722c1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2708db79-f6ec-45f4-b0de-00d9534b584f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2f7622a5-23be-4800-9bb4-34fd7b430e2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e87303fb-8ac2-4a15-997a-020dfd3b1093"/>
</p:tagLst>
</file>

<file path=ppt/theme/theme1.xml><?xml version="1.0" encoding="utf-8"?>
<a:theme xmlns:a="http://schemas.openxmlformats.org/drawingml/2006/main" name="UnitedHealthcare">
  <a:themeElements>
    <a:clrScheme name="UnitedHealthcare_AllColors_3.0">
      <a:dk1>
        <a:srgbClr val="8C9599"/>
      </a:dk1>
      <a:lt1>
        <a:srgbClr val="FFFFFF"/>
      </a:lt1>
      <a:dk2>
        <a:srgbClr val="122377"/>
      </a:dk2>
      <a:lt2>
        <a:srgbClr val="C0E9FF"/>
      </a:lt2>
      <a:accent1>
        <a:srgbClr val="003DA1"/>
      </a:accent1>
      <a:accent2>
        <a:srgbClr val="FF5F0E"/>
      </a:accent2>
      <a:accent3>
        <a:srgbClr val="00A8F7"/>
      </a:accent3>
      <a:accent4>
        <a:srgbClr val="9521AD"/>
      </a:accent4>
      <a:accent5>
        <a:srgbClr val="21B01E"/>
      </a:accent5>
      <a:accent6>
        <a:srgbClr val="E91B18"/>
      </a:accent6>
      <a:hlink>
        <a:srgbClr val="003DA1"/>
      </a:hlink>
      <a:folHlink>
        <a:srgbClr val="00A8F7"/>
      </a:folHlink>
    </a:clrScheme>
    <a:fontScheme name="UnitedHealthca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A8F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171450" indent="-171450">
          <a:spcAft>
            <a:spcPts val="400"/>
          </a:spcAft>
          <a:buClr>
            <a:schemeClr val="accent3"/>
          </a:buClr>
          <a:buFont typeface="Arial" panose="020B0604020202020204" pitchFamily="34" charset="0"/>
          <a:buChar char="•"/>
          <a:defRPr dirty="0" smtClean="0">
            <a:solidFill>
              <a:srgbClr val="4D4D4D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UHC - New Product Presentations">
      <a:dk1>
        <a:srgbClr val="003DA1"/>
      </a:dk1>
      <a:lt1>
        <a:srgbClr val="FFFFFF"/>
      </a:lt1>
      <a:dk2>
        <a:srgbClr val="C0E9FF"/>
      </a:dk2>
      <a:lt2>
        <a:srgbClr val="122377"/>
      </a:lt2>
      <a:accent1>
        <a:srgbClr val="00A8F7"/>
      </a:accent1>
      <a:accent2>
        <a:srgbClr val="8C9599"/>
      </a:accent2>
      <a:accent3>
        <a:srgbClr val="E0E0E0"/>
      </a:accent3>
      <a:accent4>
        <a:srgbClr val="444444"/>
      </a:accent4>
      <a:accent5>
        <a:srgbClr val="FFC9B6"/>
      </a:accent5>
      <a:accent6>
        <a:srgbClr val="FF5F0E"/>
      </a:accent6>
      <a:hlink>
        <a:srgbClr val="FFAA25"/>
      </a:hlink>
      <a:folHlink>
        <a:srgbClr val="4444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UHC - New Product Presentations">
      <a:dk1>
        <a:srgbClr val="003DA1"/>
      </a:dk1>
      <a:lt1>
        <a:srgbClr val="FFFFFF"/>
      </a:lt1>
      <a:dk2>
        <a:srgbClr val="C0E9FF"/>
      </a:dk2>
      <a:lt2>
        <a:srgbClr val="122377"/>
      </a:lt2>
      <a:accent1>
        <a:srgbClr val="00A8F7"/>
      </a:accent1>
      <a:accent2>
        <a:srgbClr val="8C9599"/>
      </a:accent2>
      <a:accent3>
        <a:srgbClr val="E0E0E0"/>
      </a:accent3>
      <a:accent4>
        <a:srgbClr val="444444"/>
      </a:accent4>
      <a:accent5>
        <a:srgbClr val="FFC9B6"/>
      </a:accent5>
      <a:accent6>
        <a:srgbClr val="FF5F0E"/>
      </a:accent6>
      <a:hlink>
        <a:srgbClr val="FFAA25"/>
      </a:hlink>
      <a:folHlink>
        <a:srgbClr val="4444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UnitedHealthcare_AllColors_3.0">
      <a:dk1>
        <a:srgbClr val="8C9599"/>
      </a:dk1>
      <a:lt1>
        <a:srgbClr val="FFFFFF"/>
      </a:lt1>
      <a:dk2>
        <a:srgbClr val="122377"/>
      </a:dk2>
      <a:lt2>
        <a:srgbClr val="C0E9FF"/>
      </a:lt2>
      <a:accent1>
        <a:srgbClr val="003DA1"/>
      </a:accent1>
      <a:accent2>
        <a:srgbClr val="FF5F0E"/>
      </a:accent2>
      <a:accent3>
        <a:srgbClr val="00A8F7"/>
      </a:accent3>
      <a:accent4>
        <a:srgbClr val="9521AD"/>
      </a:accent4>
      <a:accent5>
        <a:srgbClr val="21B01E"/>
      </a:accent5>
      <a:accent6>
        <a:srgbClr val="E91B18"/>
      </a:accent6>
      <a:hlink>
        <a:srgbClr val="003DA1"/>
      </a:hlink>
      <a:folHlink>
        <a:srgbClr val="00A8F7"/>
      </a:folHlink>
    </a:clrScheme>
    <a:fontScheme name="UnitedHealthca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UnitedHealthcare_AllColors_3.0">
      <a:dk1>
        <a:srgbClr val="8C9599"/>
      </a:dk1>
      <a:lt1>
        <a:srgbClr val="FFFFFF"/>
      </a:lt1>
      <a:dk2>
        <a:srgbClr val="122377"/>
      </a:dk2>
      <a:lt2>
        <a:srgbClr val="C0E9FF"/>
      </a:lt2>
      <a:accent1>
        <a:srgbClr val="003DA1"/>
      </a:accent1>
      <a:accent2>
        <a:srgbClr val="FF5F0E"/>
      </a:accent2>
      <a:accent3>
        <a:srgbClr val="00A8F7"/>
      </a:accent3>
      <a:accent4>
        <a:srgbClr val="9521AD"/>
      </a:accent4>
      <a:accent5>
        <a:srgbClr val="21B01E"/>
      </a:accent5>
      <a:accent6>
        <a:srgbClr val="E91B18"/>
      </a:accent6>
      <a:hlink>
        <a:srgbClr val="003DA1"/>
      </a:hlink>
      <a:folHlink>
        <a:srgbClr val="00A8F7"/>
      </a:folHlink>
    </a:clrScheme>
    <a:fontScheme name="UnitedHealthca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9E30C7E3807845836FE04EDEB44627" ma:contentTypeVersion="21" ma:contentTypeDescription="Create a new document." ma:contentTypeScope="" ma:versionID="fa0c0c6971354c9a5040968fe0a8535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62b37e1f0a60323fad4d4a88590589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spe:Receivers xmlns:spe="http://schemas.microsoft.com/sharepoint/events">
  <Receiver>
    <Name/>
    <Synchronization>Asynchronous</Synchronization>
    <Type>10002</Type>
    <SequenceNumber>10000</SequenceNumber>
    <Url/>
    <Assembly>Optum_EPI_Common, Version=1.0.0.0, Culture=neutral, PublicKeyToken=f1423e9e7790b317</Assembly>
    <Class>Optum_EPI_Common.Event_Receivers.Auditing.AuditingEvents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6D1E26-9137-4113-A59B-DD12C9CA3E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4D8DBC-3A19-4642-9FFB-CCEE7EA79981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9EEBCAD-A147-413C-8BB0-2E66B5F8E83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F8058DE-BC7F-46F9-9415-7DF022188F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8085</TotalTime>
  <Words>1020</Words>
  <Application>Microsoft Office PowerPoint</Application>
  <PresentationFormat>On-screen Show (4:3)</PresentationFormat>
  <Paragraphs>168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UnitedHealthcare</vt:lpstr>
      <vt:lpstr>Custom Design</vt:lpstr>
      <vt:lpstr>1_Custom Design</vt:lpstr>
      <vt:lpstr>CalPERS RoundTable: Behavioral Health Services</vt:lpstr>
      <vt:lpstr>PowerPoint Presentation</vt:lpstr>
      <vt:lpstr>Connecting people to quality care</vt:lpstr>
      <vt:lpstr>Connecting people to quality care</vt:lpstr>
      <vt:lpstr>Connecting people to quality care</vt:lpstr>
      <vt:lpstr>Connecting people to quality care</vt:lpstr>
      <vt:lpstr>PowerPoint Presentation</vt:lpstr>
      <vt:lpstr>Guiding high-impact, integrated care</vt:lpstr>
      <vt:lpstr>Guiding high-impact, integrated care</vt:lpstr>
      <vt:lpstr>Virtual Behavioral Therapy and Coaching</vt:lpstr>
      <vt:lpstr>Virtual Behavioral Therapy and Coaching</vt:lpstr>
    </vt:vector>
  </TitlesOfParts>
  <Company>UnitedHealth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Charts, Moira K</dc:creator>
  <cp:lastModifiedBy>Love, Aaron K</cp:lastModifiedBy>
  <cp:revision>69</cp:revision>
  <dcterms:created xsi:type="dcterms:W3CDTF">2017-04-30T13:48:41Z</dcterms:created>
  <dcterms:modified xsi:type="dcterms:W3CDTF">2019-05-03T19:38:47Z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0x0101005F9E30C7E3807845836FE04EDEB44627</vt:lpwstr>
  </property>
</Properties>
</file>