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media/image10.jpg" ContentType="image/jpeg"/>
  <Override PartName="/ppt/theme/theme2.xml" ContentType="application/vnd.openxmlformats-officedocument.theme+xml"/>
  <Override PartName="/ppt/notesSlides/notesSlide1.xml" ContentType="application/vnd.openxmlformats-officedocument.presentationml.notesSlide+xml"/>
  <Override PartName="/ppt/media/image12.jpg" ContentType="image/jpeg"/>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media/image25.jpg" ContentType="image/jpe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3"/>
  </p:notesMasterIdLst>
  <p:sldIdLst>
    <p:sldId id="288" r:id="rId2"/>
    <p:sldId id="272" r:id="rId3"/>
    <p:sldId id="273" r:id="rId4"/>
    <p:sldId id="274" r:id="rId5"/>
    <p:sldId id="300" r:id="rId6"/>
    <p:sldId id="299" r:id="rId7"/>
    <p:sldId id="303" r:id="rId8"/>
    <p:sldId id="304" r:id="rId9"/>
    <p:sldId id="301" r:id="rId10"/>
    <p:sldId id="296" r:id="rId11"/>
    <p:sldId id="29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37FB9-6101-40CE-AB45-9F341EE1F853}" type="doc">
      <dgm:prSet loTypeId="urn:microsoft.com/office/officeart/2005/8/layout/cycle8" loCatId="cycle" qsTypeId="urn:microsoft.com/office/officeart/2005/8/quickstyle/simple2" qsCatId="simple" csTypeId="urn:microsoft.com/office/officeart/2005/8/colors/accent1_5" csCatId="accent1" phldr="1"/>
      <dgm:spPr/>
      <dgm:t>
        <a:bodyPr/>
        <a:lstStyle/>
        <a:p>
          <a:endParaRPr lang="en-US"/>
        </a:p>
      </dgm:t>
    </dgm:pt>
    <dgm:pt modelId="{B4B84127-4646-43D6-BC3A-554203FFE6B9}">
      <dgm:prSet/>
      <dgm:spPr/>
      <dgm:t>
        <a:bodyPr/>
        <a:lstStyle/>
        <a:p>
          <a:pPr rtl="0"/>
          <a:r>
            <a:rPr lang="en-US" b="1" dirty="0" smtClean="0"/>
            <a:t>Key component of Anthem’s total approach to health and wellbeing</a:t>
          </a:r>
          <a:endParaRPr lang="en-US" dirty="0"/>
        </a:p>
      </dgm:t>
    </dgm:pt>
    <dgm:pt modelId="{C97FDDF5-27EF-4ED0-BEF1-7DEE1FB9CF95}" type="parTrans" cxnId="{2F6404A5-F14F-4A94-A16D-443A8B4E05F5}">
      <dgm:prSet/>
      <dgm:spPr/>
      <dgm:t>
        <a:bodyPr/>
        <a:lstStyle/>
        <a:p>
          <a:endParaRPr lang="en-US"/>
        </a:p>
      </dgm:t>
    </dgm:pt>
    <dgm:pt modelId="{6360CD9F-6811-4A12-8C90-2D32C5533796}" type="sibTrans" cxnId="{2F6404A5-F14F-4A94-A16D-443A8B4E05F5}">
      <dgm:prSet/>
      <dgm:spPr/>
      <dgm:t>
        <a:bodyPr/>
        <a:lstStyle/>
        <a:p>
          <a:endParaRPr lang="en-US"/>
        </a:p>
      </dgm:t>
    </dgm:pt>
    <dgm:pt modelId="{462116A9-FB50-46D8-BD9D-18C69EE13D68}">
      <dgm:prSet/>
      <dgm:spPr/>
      <dgm:t>
        <a:bodyPr/>
        <a:lstStyle/>
        <a:p>
          <a:pPr rtl="0"/>
          <a:r>
            <a:rPr lang="en-US" b="1" dirty="0" smtClean="0"/>
            <a:t>Comprehensive Behavioral Health Utilization and Case Management services</a:t>
          </a:r>
          <a:endParaRPr lang="en-US" dirty="0"/>
        </a:p>
      </dgm:t>
    </dgm:pt>
    <dgm:pt modelId="{E055375E-785E-447A-8BA5-57E684DDE0F2}" type="parTrans" cxnId="{44BA0FE0-B59D-4553-B63A-41051D61DDF8}">
      <dgm:prSet/>
      <dgm:spPr/>
      <dgm:t>
        <a:bodyPr/>
        <a:lstStyle/>
        <a:p>
          <a:endParaRPr lang="en-US"/>
        </a:p>
      </dgm:t>
    </dgm:pt>
    <dgm:pt modelId="{D843E221-A6BA-4C70-94C6-96327DC24F5E}" type="sibTrans" cxnId="{44BA0FE0-B59D-4553-B63A-41051D61DDF8}">
      <dgm:prSet/>
      <dgm:spPr/>
      <dgm:t>
        <a:bodyPr/>
        <a:lstStyle/>
        <a:p>
          <a:endParaRPr lang="en-US"/>
        </a:p>
      </dgm:t>
    </dgm:pt>
    <dgm:pt modelId="{371DECF5-C710-4783-B4EC-F1FB5A857CB2}">
      <dgm:prSet/>
      <dgm:spPr/>
      <dgm:t>
        <a:bodyPr/>
        <a:lstStyle/>
        <a:p>
          <a:pPr rtl="0"/>
          <a:r>
            <a:rPr lang="en-US" b="1" dirty="0" smtClean="0"/>
            <a:t>Fully integrated with our Medical and Clinical care management teams</a:t>
          </a:r>
          <a:endParaRPr lang="en-US" dirty="0"/>
        </a:p>
      </dgm:t>
    </dgm:pt>
    <dgm:pt modelId="{4E7D6EA8-9A38-4560-984A-1325F60E0464}" type="parTrans" cxnId="{2233908F-884B-48E0-AFEC-EC1296916051}">
      <dgm:prSet/>
      <dgm:spPr/>
      <dgm:t>
        <a:bodyPr/>
        <a:lstStyle/>
        <a:p>
          <a:endParaRPr lang="en-US"/>
        </a:p>
      </dgm:t>
    </dgm:pt>
    <dgm:pt modelId="{B7FA0967-9AFF-406E-AB51-254CEAA8E39E}" type="sibTrans" cxnId="{2233908F-884B-48E0-AFEC-EC1296916051}">
      <dgm:prSet/>
      <dgm:spPr/>
      <dgm:t>
        <a:bodyPr/>
        <a:lstStyle/>
        <a:p>
          <a:endParaRPr lang="en-US"/>
        </a:p>
      </dgm:t>
    </dgm:pt>
    <dgm:pt modelId="{71FAD845-4F13-46A2-A04E-51ED0BBB0FA2}">
      <dgm:prSet/>
      <dgm:spPr/>
      <dgm:t>
        <a:bodyPr/>
        <a:lstStyle/>
        <a:p>
          <a:pPr rtl="0"/>
          <a:r>
            <a:rPr lang="en-US" b="1" dirty="0" smtClean="0"/>
            <a:t>Multiple care touchpoints</a:t>
          </a:r>
          <a:endParaRPr lang="en-US" dirty="0"/>
        </a:p>
      </dgm:t>
    </dgm:pt>
    <dgm:pt modelId="{9DE63A47-A75D-40B4-892F-576B2FCF903B}" type="parTrans" cxnId="{65A69E56-FD28-4661-B841-228C05687D80}">
      <dgm:prSet/>
      <dgm:spPr/>
      <dgm:t>
        <a:bodyPr/>
        <a:lstStyle/>
        <a:p>
          <a:endParaRPr lang="en-US"/>
        </a:p>
      </dgm:t>
    </dgm:pt>
    <dgm:pt modelId="{5B5165B0-6527-4983-B421-A1E0A1E85050}" type="sibTrans" cxnId="{65A69E56-FD28-4661-B841-228C05687D80}">
      <dgm:prSet/>
      <dgm:spPr/>
      <dgm:t>
        <a:bodyPr/>
        <a:lstStyle/>
        <a:p>
          <a:endParaRPr lang="en-US"/>
        </a:p>
      </dgm:t>
    </dgm:pt>
    <dgm:pt modelId="{8D09E49A-2D43-44A4-A04C-10B1C857471C}">
      <dgm:prSet/>
      <dgm:spPr/>
      <dgm:t>
        <a:bodyPr/>
        <a:lstStyle/>
        <a:p>
          <a:pPr rtl="0"/>
          <a:r>
            <a:rPr lang="en-US" b="1" dirty="0" smtClean="0"/>
            <a:t>Coordinated approach to program administration</a:t>
          </a:r>
          <a:endParaRPr lang="en-US" dirty="0"/>
        </a:p>
      </dgm:t>
    </dgm:pt>
    <dgm:pt modelId="{B3213556-F36D-4719-B4B8-452D222260D9}" type="parTrans" cxnId="{B461FAB5-6F9D-4AAE-85E8-654E08340456}">
      <dgm:prSet/>
      <dgm:spPr/>
      <dgm:t>
        <a:bodyPr/>
        <a:lstStyle/>
        <a:p>
          <a:endParaRPr lang="en-US"/>
        </a:p>
      </dgm:t>
    </dgm:pt>
    <dgm:pt modelId="{27D6B2E1-4327-4DD2-8E05-614CA2D40A1C}" type="sibTrans" cxnId="{B461FAB5-6F9D-4AAE-85E8-654E08340456}">
      <dgm:prSet/>
      <dgm:spPr/>
      <dgm:t>
        <a:bodyPr/>
        <a:lstStyle/>
        <a:p>
          <a:endParaRPr lang="en-US"/>
        </a:p>
      </dgm:t>
    </dgm:pt>
    <dgm:pt modelId="{AA59E5FA-FCF9-4AE7-BDF5-CD37A380AFC2}" type="pres">
      <dgm:prSet presAssocID="{1BF37FB9-6101-40CE-AB45-9F341EE1F853}" presName="compositeShape" presStyleCnt="0">
        <dgm:presLayoutVars>
          <dgm:chMax val="7"/>
          <dgm:dir/>
          <dgm:resizeHandles val="exact"/>
        </dgm:presLayoutVars>
      </dgm:prSet>
      <dgm:spPr/>
      <dgm:t>
        <a:bodyPr/>
        <a:lstStyle/>
        <a:p>
          <a:endParaRPr lang="en-US"/>
        </a:p>
      </dgm:t>
    </dgm:pt>
    <dgm:pt modelId="{003A3FC2-1704-44FE-8FA0-29E4C96C8CF3}" type="pres">
      <dgm:prSet presAssocID="{1BF37FB9-6101-40CE-AB45-9F341EE1F853}" presName="wedge1" presStyleLbl="node1" presStyleIdx="0" presStyleCnt="1"/>
      <dgm:spPr/>
      <dgm:t>
        <a:bodyPr/>
        <a:lstStyle/>
        <a:p>
          <a:endParaRPr lang="en-US"/>
        </a:p>
      </dgm:t>
    </dgm:pt>
    <dgm:pt modelId="{7D5574AA-AD63-4AE5-BF2D-05A3D232D716}" type="pres">
      <dgm:prSet presAssocID="{1BF37FB9-6101-40CE-AB45-9F341EE1F853}" presName="dummy1a" presStyleCnt="0"/>
      <dgm:spPr/>
      <dgm:t>
        <a:bodyPr/>
        <a:lstStyle/>
        <a:p>
          <a:endParaRPr lang="en-US"/>
        </a:p>
      </dgm:t>
    </dgm:pt>
    <dgm:pt modelId="{E3316F74-EB73-49D2-A7D0-63546866B2EA}" type="pres">
      <dgm:prSet presAssocID="{1BF37FB9-6101-40CE-AB45-9F341EE1F853}" presName="dummy1b" presStyleCnt="0"/>
      <dgm:spPr/>
      <dgm:t>
        <a:bodyPr/>
        <a:lstStyle/>
        <a:p>
          <a:endParaRPr lang="en-US"/>
        </a:p>
      </dgm:t>
    </dgm:pt>
    <dgm:pt modelId="{8E7CE5B8-FA73-4A46-BE85-B30515444921}" type="pres">
      <dgm:prSet presAssocID="{1BF37FB9-6101-40CE-AB45-9F341EE1F853}" presName="wedge1Tx" presStyleLbl="node1" presStyleIdx="0" presStyleCnt="1">
        <dgm:presLayoutVars>
          <dgm:chMax val="0"/>
          <dgm:chPref val="0"/>
          <dgm:bulletEnabled val="1"/>
        </dgm:presLayoutVars>
      </dgm:prSet>
      <dgm:spPr/>
      <dgm:t>
        <a:bodyPr/>
        <a:lstStyle/>
        <a:p>
          <a:endParaRPr lang="en-US"/>
        </a:p>
      </dgm:t>
    </dgm:pt>
    <dgm:pt modelId="{0B08DB70-FE91-4879-B984-E13F68AB055F}" type="pres">
      <dgm:prSet presAssocID="{6360CD9F-6811-4A12-8C90-2D32C5533796}" presName="arrowWedge1single" presStyleLbl="fgSibTrans2D1" presStyleIdx="0" presStyleCnt="1"/>
      <dgm:spPr/>
      <dgm:t>
        <a:bodyPr/>
        <a:lstStyle/>
        <a:p>
          <a:endParaRPr lang="en-US"/>
        </a:p>
      </dgm:t>
    </dgm:pt>
  </dgm:ptLst>
  <dgm:cxnLst>
    <dgm:cxn modelId="{8C5B29C2-3276-4269-84E2-A596809BA7BD}" type="presOf" srcId="{371DECF5-C710-4783-B4EC-F1FB5A857CB2}" destId="{003A3FC2-1704-44FE-8FA0-29E4C96C8CF3}" srcOrd="0" destOrd="2" presId="urn:microsoft.com/office/officeart/2005/8/layout/cycle8"/>
    <dgm:cxn modelId="{2233908F-884B-48E0-AFEC-EC1296916051}" srcId="{B4B84127-4646-43D6-BC3A-554203FFE6B9}" destId="{371DECF5-C710-4783-B4EC-F1FB5A857CB2}" srcOrd="1" destOrd="0" parTransId="{4E7D6EA8-9A38-4560-984A-1325F60E0464}" sibTransId="{B7FA0967-9AFF-406E-AB51-254CEAA8E39E}"/>
    <dgm:cxn modelId="{B461FAB5-6F9D-4AAE-85E8-654E08340456}" srcId="{371DECF5-C710-4783-B4EC-F1FB5A857CB2}" destId="{8D09E49A-2D43-44A4-A04C-10B1C857471C}" srcOrd="1" destOrd="0" parTransId="{B3213556-F36D-4719-B4B8-452D222260D9}" sibTransId="{27D6B2E1-4327-4DD2-8E05-614CA2D40A1C}"/>
    <dgm:cxn modelId="{F1C31019-D68E-409A-9CAB-E529DF4F7290}" type="presOf" srcId="{462116A9-FB50-46D8-BD9D-18C69EE13D68}" destId="{003A3FC2-1704-44FE-8FA0-29E4C96C8CF3}" srcOrd="0" destOrd="1" presId="urn:microsoft.com/office/officeart/2005/8/layout/cycle8"/>
    <dgm:cxn modelId="{AFB15762-96D5-4342-9493-992B3568D415}" type="presOf" srcId="{B4B84127-4646-43D6-BC3A-554203FFE6B9}" destId="{8E7CE5B8-FA73-4A46-BE85-B30515444921}" srcOrd="1" destOrd="0" presId="urn:microsoft.com/office/officeart/2005/8/layout/cycle8"/>
    <dgm:cxn modelId="{44BA0FE0-B59D-4553-B63A-41051D61DDF8}" srcId="{B4B84127-4646-43D6-BC3A-554203FFE6B9}" destId="{462116A9-FB50-46D8-BD9D-18C69EE13D68}" srcOrd="0" destOrd="0" parTransId="{E055375E-785E-447A-8BA5-57E684DDE0F2}" sibTransId="{D843E221-A6BA-4C70-94C6-96327DC24F5E}"/>
    <dgm:cxn modelId="{2F6404A5-F14F-4A94-A16D-443A8B4E05F5}" srcId="{1BF37FB9-6101-40CE-AB45-9F341EE1F853}" destId="{B4B84127-4646-43D6-BC3A-554203FFE6B9}" srcOrd="0" destOrd="0" parTransId="{C97FDDF5-27EF-4ED0-BEF1-7DEE1FB9CF95}" sibTransId="{6360CD9F-6811-4A12-8C90-2D32C5533796}"/>
    <dgm:cxn modelId="{65A69E56-FD28-4661-B841-228C05687D80}" srcId="{371DECF5-C710-4783-B4EC-F1FB5A857CB2}" destId="{71FAD845-4F13-46A2-A04E-51ED0BBB0FA2}" srcOrd="0" destOrd="0" parTransId="{9DE63A47-A75D-40B4-892F-576B2FCF903B}" sibTransId="{5B5165B0-6527-4983-B421-A1E0A1E85050}"/>
    <dgm:cxn modelId="{3A318AD7-F910-4253-9322-9D6A102D8FD7}" type="presOf" srcId="{8D09E49A-2D43-44A4-A04C-10B1C857471C}" destId="{003A3FC2-1704-44FE-8FA0-29E4C96C8CF3}" srcOrd="0" destOrd="4" presId="urn:microsoft.com/office/officeart/2005/8/layout/cycle8"/>
    <dgm:cxn modelId="{C8CB7998-7682-41AC-B5AA-55CBB89CD12F}" type="presOf" srcId="{71FAD845-4F13-46A2-A04E-51ED0BBB0FA2}" destId="{8E7CE5B8-FA73-4A46-BE85-B30515444921}" srcOrd="1" destOrd="3" presId="urn:microsoft.com/office/officeart/2005/8/layout/cycle8"/>
    <dgm:cxn modelId="{13D224BC-5ABD-47B8-A47C-9BB4D3E771BB}" type="presOf" srcId="{371DECF5-C710-4783-B4EC-F1FB5A857CB2}" destId="{8E7CE5B8-FA73-4A46-BE85-B30515444921}" srcOrd="1" destOrd="2" presId="urn:microsoft.com/office/officeart/2005/8/layout/cycle8"/>
    <dgm:cxn modelId="{E353ED0A-E19E-41AE-B823-F1E6A4A9C7FB}" type="presOf" srcId="{71FAD845-4F13-46A2-A04E-51ED0BBB0FA2}" destId="{003A3FC2-1704-44FE-8FA0-29E4C96C8CF3}" srcOrd="0" destOrd="3" presId="urn:microsoft.com/office/officeart/2005/8/layout/cycle8"/>
    <dgm:cxn modelId="{3ED432D1-30F4-4975-BEEA-38F843E067FF}" type="presOf" srcId="{1BF37FB9-6101-40CE-AB45-9F341EE1F853}" destId="{AA59E5FA-FCF9-4AE7-BDF5-CD37A380AFC2}" srcOrd="0" destOrd="0" presId="urn:microsoft.com/office/officeart/2005/8/layout/cycle8"/>
    <dgm:cxn modelId="{788AA121-C201-4095-8359-511E3B165E7E}" type="presOf" srcId="{462116A9-FB50-46D8-BD9D-18C69EE13D68}" destId="{8E7CE5B8-FA73-4A46-BE85-B30515444921}" srcOrd="1" destOrd="1" presId="urn:microsoft.com/office/officeart/2005/8/layout/cycle8"/>
    <dgm:cxn modelId="{7E325EDB-43FD-42EC-A735-BEF841F44002}" type="presOf" srcId="{B4B84127-4646-43D6-BC3A-554203FFE6B9}" destId="{003A3FC2-1704-44FE-8FA0-29E4C96C8CF3}" srcOrd="0" destOrd="0" presId="urn:microsoft.com/office/officeart/2005/8/layout/cycle8"/>
    <dgm:cxn modelId="{9B78169E-730E-49EE-A1D1-B9AC9F14F974}" type="presOf" srcId="{8D09E49A-2D43-44A4-A04C-10B1C857471C}" destId="{8E7CE5B8-FA73-4A46-BE85-B30515444921}" srcOrd="1" destOrd="4" presId="urn:microsoft.com/office/officeart/2005/8/layout/cycle8"/>
    <dgm:cxn modelId="{6D648AB5-7F47-43F7-B286-33BA896038F3}" type="presParOf" srcId="{AA59E5FA-FCF9-4AE7-BDF5-CD37A380AFC2}" destId="{003A3FC2-1704-44FE-8FA0-29E4C96C8CF3}" srcOrd="0" destOrd="0" presId="urn:microsoft.com/office/officeart/2005/8/layout/cycle8"/>
    <dgm:cxn modelId="{84FA3BFD-C1A1-4E18-9F62-7F3D998A8F9D}" type="presParOf" srcId="{AA59E5FA-FCF9-4AE7-BDF5-CD37A380AFC2}" destId="{7D5574AA-AD63-4AE5-BF2D-05A3D232D716}" srcOrd="1" destOrd="0" presId="urn:microsoft.com/office/officeart/2005/8/layout/cycle8"/>
    <dgm:cxn modelId="{2397264E-DE09-481A-AFA3-288F66380F09}" type="presParOf" srcId="{AA59E5FA-FCF9-4AE7-BDF5-CD37A380AFC2}" destId="{E3316F74-EB73-49D2-A7D0-63546866B2EA}" srcOrd="2" destOrd="0" presId="urn:microsoft.com/office/officeart/2005/8/layout/cycle8"/>
    <dgm:cxn modelId="{01DF34C1-D9B2-4D93-B861-7A42D9A16F4C}" type="presParOf" srcId="{AA59E5FA-FCF9-4AE7-BDF5-CD37A380AFC2}" destId="{8E7CE5B8-FA73-4A46-BE85-B30515444921}" srcOrd="3" destOrd="0" presId="urn:microsoft.com/office/officeart/2005/8/layout/cycle8"/>
    <dgm:cxn modelId="{D4DF912D-FE60-414C-9762-C7A53E6FDCA3}" type="presParOf" srcId="{AA59E5FA-FCF9-4AE7-BDF5-CD37A380AFC2}" destId="{0B08DB70-FE91-4879-B984-E13F68AB055F}" srcOrd="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AB960-0049-41B3-A78E-C85576F6DBE5}"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B042515B-B7A1-4509-83E8-60D3D4093BC4}">
      <dgm:prSet/>
      <dgm:spPr/>
      <dgm:t>
        <a:bodyPr/>
        <a:lstStyle/>
        <a:p>
          <a:pPr rtl="0"/>
          <a:r>
            <a:rPr lang="en-US" b="1" smtClean="0"/>
            <a:t>Comprehensive BH UM starts from the first interaction with your members and continues through discharge and beyond.  We help them get the right care at the right time and place.  Our BH UM offers:</a:t>
          </a:r>
          <a:endParaRPr lang="en-US"/>
        </a:p>
      </dgm:t>
    </dgm:pt>
    <dgm:pt modelId="{585F550D-AACF-4677-B19A-6BB690075313}" type="parTrans" cxnId="{D398AF99-965C-4927-8867-CD6A3D3F996B}">
      <dgm:prSet/>
      <dgm:spPr/>
      <dgm:t>
        <a:bodyPr/>
        <a:lstStyle/>
        <a:p>
          <a:endParaRPr lang="en-US"/>
        </a:p>
      </dgm:t>
    </dgm:pt>
    <dgm:pt modelId="{40D67235-3302-438C-B38B-31B63631F957}" type="sibTrans" cxnId="{D398AF99-965C-4927-8867-CD6A3D3F996B}">
      <dgm:prSet/>
      <dgm:spPr/>
      <dgm:t>
        <a:bodyPr/>
        <a:lstStyle/>
        <a:p>
          <a:endParaRPr lang="en-US"/>
        </a:p>
      </dgm:t>
    </dgm:pt>
    <dgm:pt modelId="{4C9F7BAA-8EB3-4544-86EE-FE90481A1325}">
      <dgm:prSet/>
      <dgm:spPr/>
      <dgm:t>
        <a:bodyPr/>
        <a:lstStyle/>
        <a:p>
          <a:pPr rtl="0"/>
          <a:r>
            <a:rPr lang="en-US" smtClean="0"/>
            <a:t>Initial review to approve medically necessary care</a:t>
          </a:r>
          <a:endParaRPr lang="en-US"/>
        </a:p>
      </dgm:t>
    </dgm:pt>
    <dgm:pt modelId="{C6566554-A0BE-440A-841D-A576B3905912}" type="parTrans" cxnId="{69CFC029-C910-4362-9709-DEC20838D21E}">
      <dgm:prSet/>
      <dgm:spPr/>
      <dgm:t>
        <a:bodyPr/>
        <a:lstStyle/>
        <a:p>
          <a:endParaRPr lang="en-US"/>
        </a:p>
      </dgm:t>
    </dgm:pt>
    <dgm:pt modelId="{14068123-A9C4-4D6A-8EBC-98863B554F0A}" type="sibTrans" cxnId="{69CFC029-C910-4362-9709-DEC20838D21E}">
      <dgm:prSet/>
      <dgm:spPr/>
      <dgm:t>
        <a:bodyPr/>
        <a:lstStyle/>
        <a:p>
          <a:endParaRPr lang="en-US"/>
        </a:p>
      </dgm:t>
    </dgm:pt>
    <dgm:pt modelId="{D66C4A3D-7185-412D-9DAF-4B86CCAB8BAE}">
      <dgm:prSet/>
      <dgm:spPr/>
      <dgm:t>
        <a:bodyPr/>
        <a:lstStyle/>
        <a:p>
          <a:pPr rtl="0"/>
          <a:r>
            <a:rPr lang="en-US" smtClean="0"/>
            <a:t>Continued stay review to ensure progress is being made</a:t>
          </a:r>
          <a:endParaRPr lang="en-US"/>
        </a:p>
      </dgm:t>
    </dgm:pt>
    <dgm:pt modelId="{80F7C356-E83C-4EB5-B2E6-5A2B2E4536CA}" type="parTrans" cxnId="{48173EE7-3229-4E48-8DF8-AC74A3355F0F}">
      <dgm:prSet/>
      <dgm:spPr/>
      <dgm:t>
        <a:bodyPr/>
        <a:lstStyle/>
        <a:p>
          <a:endParaRPr lang="en-US"/>
        </a:p>
      </dgm:t>
    </dgm:pt>
    <dgm:pt modelId="{C43D1C40-1EB5-4CCC-8674-8F3AF3D191BF}" type="sibTrans" cxnId="{48173EE7-3229-4E48-8DF8-AC74A3355F0F}">
      <dgm:prSet/>
      <dgm:spPr/>
      <dgm:t>
        <a:bodyPr/>
        <a:lstStyle/>
        <a:p>
          <a:endParaRPr lang="en-US"/>
        </a:p>
      </dgm:t>
    </dgm:pt>
    <dgm:pt modelId="{38922CBC-A969-4A51-841D-F9453B6CFB41}">
      <dgm:prSet/>
      <dgm:spPr/>
      <dgm:t>
        <a:bodyPr/>
        <a:lstStyle/>
        <a:p>
          <a:pPr rtl="0"/>
          <a:r>
            <a:rPr lang="en-US" smtClean="0"/>
            <a:t>Coordinate care between providers</a:t>
          </a:r>
          <a:endParaRPr lang="en-US"/>
        </a:p>
      </dgm:t>
    </dgm:pt>
    <dgm:pt modelId="{219DAFBD-98EF-45F8-A191-C3A033DEF3AE}" type="parTrans" cxnId="{06161397-7C18-44A0-B65B-60600A2D7777}">
      <dgm:prSet/>
      <dgm:spPr/>
      <dgm:t>
        <a:bodyPr/>
        <a:lstStyle/>
        <a:p>
          <a:endParaRPr lang="en-US"/>
        </a:p>
      </dgm:t>
    </dgm:pt>
    <dgm:pt modelId="{E51D0344-EC94-4057-AFD0-AE936EDA41AF}" type="sibTrans" cxnId="{06161397-7C18-44A0-B65B-60600A2D7777}">
      <dgm:prSet/>
      <dgm:spPr/>
      <dgm:t>
        <a:bodyPr/>
        <a:lstStyle/>
        <a:p>
          <a:endParaRPr lang="en-US"/>
        </a:p>
      </dgm:t>
    </dgm:pt>
    <dgm:pt modelId="{9459866B-7C83-495B-A9C7-CC36E7FA94DE}">
      <dgm:prSet/>
      <dgm:spPr/>
      <dgm:t>
        <a:bodyPr/>
        <a:lstStyle/>
        <a:p>
          <a:pPr rtl="0"/>
          <a:r>
            <a:rPr lang="en-US" smtClean="0"/>
            <a:t>Discharge planning to prevent readmissions</a:t>
          </a:r>
          <a:endParaRPr lang="en-US"/>
        </a:p>
      </dgm:t>
    </dgm:pt>
    <dgm:pt modelId="{FF44CFA3-1B22-4C98-8932-A0DDE6094AC1}" type="parTrans" cxnId="{AD83ABE2-9008-4B4A-9BAB-A41DAF350B10}">
      <dgm:prSet/>
      <dgm:spPr/>
      <dgm:t>
        <a:bodyPr/>
        <a:lstStyle/>
        <a:p>
          <a:endParaRPr lang="en-US"/>
        </a:p>
      </dgm:t>
    </dgm:pt>
    <dgm:pt modelId="{7D595D42-7395-4568-A7E0-28D3ED436E3C}" type="sibTrans" cxnId="{AD83ABE2-9008-4B4A-9BAB-A41DAF350B10}">
      <dgm:prSet/>
      <dgm:spPr/>
      <dgm:t>
        <a:bodyPr/>
        <a:lstStyle/>
        <a:p>
          <a:endParaRPr lang="en-US"/>
        </a:p>
      </dgm:t>
    </dgm:pt>
    <dgm:pt modelId="{96DB3B99-CAAA-4C2E-A1AD-9692B0DE5B02}">
      <dgm:prSet/>
      <dgm:spPr/>
      <dgm:t>
        <a:bodyPr/>
        <a:lstStyle/>
        <a:p>
          <a:pPr rtl="0"/>
          <a:r>
            <a:rPr lang="en-US" b="1" smtClean="0"/>
            <a:t>All delivered in collaboration with our national network of providers</a:t>
          </a:r>
          <a:endParaRPr lang="en-US"/>
        </a:p>
      </dgm:t>
    </dgm:pt>
    <dgm:pt modelId="{90D9C98D-1ECA-4655-976C-DC1D4E8BA5FA}" type="parTrans" cxnId="{6417A9DD-1CAB-416F-B7CD-16E955628527}">
      <dgm:prSet/>
      <dgm:spPr/>
      <dgm:t>
        <a:bodyPr/>
        <a:lstStyle/>
        <a:p>
          <a:endParaRPr lang="en-US"/>
        </a:p>
      </dgm:t>
    </dgm:pt>
    <dgm:pt modelId="{9ED9A800-4794-4085-BC1C-513DAD1827E3}" type="sibTrans" cxnId="{6417A9DD-1CAB-416F-B7CD-16E955628527}">
      <dgm:prSet/>
      <dgm:spPr/>
      <dgm:t>
        <a:bodyPr/>
        <a:lstStyle/>
        <a:p>
          <a:endParaRPr lang="en-US"/>
        </a:p>
      </dgm:t>
    </dgm:pt>
    <dgm:pt modelId="{3223AEC3-D5D1-4393-864E-83050AA1E51C}" type="pres">
      <dgm:prSet presAssocID="{71BAB960-0049-41B3-A78E-C85576F6DBE5}" presName="Name0" presStyleCnt="0">
        <dgm:presLayoutVars>
          <dgm:dir/>
          <dgm:animLvl val="lvl"/>
          <dgm:resizeHandles val="exact"/>
        </dgm:presLayoutVars>
      </dgm:prSet>
      <dgm:spPr/>
      <dgm:t>
        <a:bodyPr/>
        <a:lstStyle/>
        <a:p>
          <a:endParaRPr lang="en-US"/>
        </a:p>
      </dgm:t>
    </dgm:pt>
    <dgm:pt modelId="{9AF9D316-38C5-4BF9-A56A-B727F20F70C8}" type="pres">
      <dgm:prSet presAssocID="{96DB3B99-CAAA-4C2E-A1AD-9692B0DE5B02}" presName="boxAndChildren" presStyleCnt="0"/>
      <dgm:spPr/>
    </dgm:pt>
    <dgm:pt modelId="{11C1DFA5-3FFD-44D7-A83D-9148A8FB9CD0}" type="pres">
      <dgm:prSet presAssocID="{96DB3B99-CAAA-4C2E-A1AD-9692B0DE5B02}" presName="parentTextBox" presStyleLbl="node1" presStyleIdx="0" presStyleCnt="2"/>
      <dgm:spPr/>
      <dgm:t>
        <a:bodyPr/>
        <a:lstStyle/>
        <a:p>
          <a:endParaRPr lang="en-US"/>
        </a:p>
      </dgm:t>
    </dgm:pt>
    <dgm:pt modelId="{727348E1-D709-4816-A067-2BD248F159BF}" type="pres">
      <dgm:prSet presAssocID="{40D67235-3302-438C-B38B-31B63631F957}" presName="sp" presStyleCnt="0"/>
      <dgm:spPr/>
    </dgm:pt>
    <dgm:pt modelId="{882D28DB-6A66-4403-AE3A-31420344B585}" type="pres">
      <dgm:prSet presAssocID="{B042515B-B7A1-4509-83E8-60D3D4093BC4}" presName="arrowAndChildren" presStyleCnt="0"/>
      <dgm:spPr/>
    </dgm:pt>
    <dgm:pt modelId="{6DDB5AAB-72EA-418C-8314-891825DD2683}" type="pres">
      <dgm:prSet presAssocID="{B042515B-B7A1-4509-83E8-60D3D4093BC4}" presName="parentTextArrow" presStyleLbl="node1" presStyleIdx="0" presStyleCnt="2"/>
      <dgm:spPr/>
      <dgm:t>
        <a:bodyPr/>
        <a:lstStyle/>
        <a:p>
          <a:endParaRPr lang="en-US"/>
        </a:p>
      </dgm:t>
    </dgm:pt>
    <dgm:pt modelId="{C1691982-6D6B-472A-994E-07CE49433469}" type="pres">
      <dgm:prSet presAssocID="{B042515B-B7A1-4509-83E8-60D3D4093BC4}" presName="arrow" presStyleLbl="node1" presStyleIdx="1" presStyleCnt="2"/>
      <dgm:spPr/>
      <dgm:t>
        <a:bodyPr/>
        <a:lstStyle/>
        <a:p>
          <a:endParaRPr lang="en-US"/>
        </a:p>
      </dgm:t>
    </dgm:pt>
    <dgm:pt modelId="{C331E901-D21C-4F56-A178-B084961B8A7C}" type="pres">
      <dgm:prSet presAssocID="{B042515B-B7A1-4509-83E8-60D3D4093BC4}" presName="descendantArrow" presStyleCnt="0"/>
      <dgm:spPr/>
    </dgm:pt>
    <dgm:pt modelId="{4F6FC2C0-3F6D-486E-8CF2-1D2B926C54E1}" type="pres">
      <dgm:prSet presAssocID="{4C9F7BAA-8EB3-4544-86EE-FE90481A1325}" presName="childTextArrow" presStyleLbl="fgAccFollowNode1" presStyleIdx="0" presStyleCnt="4">
        <dgm:presLayoutVars>
          <dgm:bulletEnabled val="1"/>
        </dgm:presLayoutVars>
      </dgm:prSet>
      <dgm:spPr/>
      <dgm:t>
        <a:bodyPr/>
        <a:lstStyle/>
        <a:p>
          <a:endParaRPr lang="en-US"/>
        </a:p>
      </dgm:t>
    </dgm:pt>
    <dgm:pt modelId="{CADC1C0D-5B88-4A8A-A274-A91237DCFB05}" type="pres">
      <dgm:prSet presAssocID="{D66C4A3D-7185-412D-9DAF-4B86CCAB8BAE}" presName="childTextArrow" presStyleLbl="fgAccFollowNode1" presStyleIdx="1" presStyleCnt="4">
        <dgm:presLayoutVars>
          <dgm:bulletEnabled val="1"/>
        </dgm:presLayoutVars>
      </dgm:prSet>
      <dgm:spPr/>
      <dgm:t>
        <a:bodyPr/>
        <a:lstStyle/>
        <a:p>
          <a:endParaRPr lang="en-US"/>
        </a:p>
      </dgm:t>
    </dgm:pt>
    <dgm:pt modelId="{7B978CF7-E90A-4B2E-80D5-A6D14DAB24D1}" type="pres">
      <dgm:prSet presAssocID="{38922CBC-A969-4A51-841D-F9453B6CFB41}" presName="childTextArrow" presStyleLbl="fgAccFollowNode1" presStyleIdx="2" presStyleCnt="4">
        <dgm:presLayoutVars>
          <dgm:bulletEnabled val="1"/>
        </dgm:presLayoutVars>
      </dgm:prSet>
      <dgm:spPr/>
      <dgm:t>
        <a:bodyPr/>
        <a:lstStyle/>
        <a:p>
          <a:endParaRPr lang="en-US"/>
        </a:p>
      </dgm:t>
    </dgm:pt>
    <dgm:pt modelId="{9789DF82-4EE5-4457-9B24-033F78876FE0}" type="pres">
      <dgm:prSet presAssocID="{9459866B-7C83-495B-A9C7-CC36E7FA94DE}" presName="childTextArrow" presStyleLbl="fgAccFollowNode1" presStyleIdx="3" presStyleCnt="4">
        <dgm:presLayoutVars>
          <dgm:bulletEnabled val="1"/>
        </dgm:presLayoutVars>
      </dgm:prSet>
      <dgm:spPr/>
      <dgm:t>
        <a:bodyPr/>
        <a:lstStyle/>
        <a:p>
          <a:endParaRPr lang="en-US"/>
        </a:p>
      </dgm:t>
    </dgm:pt>
  </dgm:ptLst>
  <dgm:cxnLst>
    <dgm:cxn modelId="{73446F98-0267-4BC3-A3EE-0F26CC914449}" type="presOf" srcId="{38922CBC-A969-4A51-841D-F9453B6CFB41}" destId="{7B978CF7-E90A-4B2E-80D5-A6D14DAB24D1}" srcOrd="0" destOrd="0" presId="urn:microsoft.com/office/officeart/2005/8/layout/process4"/>
    <dgm:cxn modelId="{6417A9DD-1CAB-416F-B7CD-16E955628527}" srcId="{71BAB960-0049-41B3-A78E-C85576F6DBE5}" destId="{96DB3B99-CAAA-4C2E-A1AD-9692B0DE5B02}" srcOrd="1" destOrd="0" parTransId="{90D9C98D-1ECA-4655-976C-DC1D4E8BA5FA}" sibTransId="{9ED9A800-4794-4085-BC1C-513DAD1827E3}"/>
    <dgm:cxn modelId="{551CFEF8-75CC-41F7-847E-577022642105}" type="presOf" srcId="{96DB3B99-CAAA-4C2E-A1AD-9692B0DE5B02}" destId="{11C1DFA5-3FFD-44D7-A83D-9148A8FB9CD0}" srcOrd="0" destOrd="0" presId="urn:microsoft.com/office/officeart/2005/8/layout/process4"/>
    <dgm:cxn modelId="{D398AF99-965C-4927-8867-CD6A3D3F996B}" srcId="{71BAB960-0049-41B3-A78E-C85576F6DBE5}" destId="{B042515B-B7A1-4509-83E8-60D3D4093BC4}" srcOrd="0" destOrd="0" parTransId="{585F550D-AACF-4677-B19A-6BB690075313}" sibTransId="{40D67235-3302-438C-B38B-31B63631F957}"/>
    <dgm:cxn modelId="{69CFC029-C910-4362-9709-DEC20838D21E}" srcId="{B042515B-B7A1-4509-83E8-60D3D4093BC4}" destId="{4C9F7BAA-8EB3-4544-86EE-FE90481A1325}" srcOrd="0" destOrd="0" parTransId="{C6566554-A0BE-440A-841D-A576B3905912}" sibTransId="{14068123-A9C4-4D6A-8EBC-98863B554F0A}"/>
    <dgm:cxn modelId="{5DF19ED6-46C8-4185-9BAD-06FCA5C43D96}" type="presOf" srcId="{B042515B-B7A1-4509-83E8-60D3D4093BC4}" destId="{C1691982-6D6B-472A-994E-07CE49433469}" srcOrd="1" destOrd="0" presId="urn:microsoft.com/office/officeart/2005/8/layout/process4"/>
    <dgm:cxn modelId="{923E918F-7A06-4CCB-8CF3-6D102CB0F074}" type="presOf" srcId="{4C9F7BAA-8EB3-4544-86EE-FE90481A1325}" destId="{4F6FC2C0-3F6D-486E-8CF2-1D2B926C54E1}" srcOrd="0" destOrd="0" presId="urn:microsoft.com/office/officeart/2005/8/layout/process4"/>
    <dgm:cxn modelId="{48173EE7-3229-4E48-8DF8-AC74A3355F0F}" srcId="{B042515B-B7A1-4509-83E8-60D3D4093BC4}" destId="{D66C4A3D-7185-412D-9DAF-4B86CCAB8BAE}" srcOrd="1" destOrd="0" parTransId="{80F7C356-E83C-4EB5-B2E6-5A2B2E4536CA}" sibTransId="{C43D1C40-1EB5-4CCC-8674-8F3AF3D191BF}"/>
    <dgm:cxn modelId="{06161397-7C18-44A0-B65B-60600A2D7777}" srcId="{B042515B-B7A1-4509-83E8-60D3D4093BC4}" destId="{38922CBC-A969-4A51-841D-F9453B6CFB41}" srcOrd="2" destOrd="0" parTransId="{219DAFBD-98EF-45F8-A191-C3A033DEF3AE}" sibTransId="{E51D0344-EC94-4057-AFD0-AE936EDA41AF}"/>
    <dgm:cxn modelId="{AB78018C-5D39-45EF-82C2-0CCED2215AD9}" type="presOf" srcId="{9459866B-7C83-495B-A9C7-CC36E7FA94DE}" destId="{9789DF82-4EE5-4457-9B24-033F78876FE0}" srcOrd="0" destOrd="0" presId="urn:microsoft.com/office/officeart/2005/8/layout/process4"/>
    <dgm:cxn modelId="{4EE1DD7C-166A-460B-98B8-8F45CC9CE697}" type="presOf" srcId="{B042515B-B7A1-4509-83E8-60D3D4093BC4}" destId="{6DDB5AAB-72EA-418C-8314-891825DD2683}" srcOrd="0" destOrd="0" presId="urn:microsoft.com/office/officeart/2005/8/layout/process4"/>
    <dgm:cxn modelId="{AD83ABE2-9008-4B4A-9BAB-A41DAF350B10}" srcId="{B042515B-B7A1-4509-83E8-60D3D4093BC4}" destId="{9459866B-7C83-495B-A9C7-CC36E7FA94DE}" srcOrd="3" destOrd="0" parTransId="{FF44CFA3-1B22-4C98-8932-A0DDE6094AC1}" sibTransId="{7D595D42-7395-4568-A7E0-28D3ED436E3C}"/>
    <dgm:cxn modelId="{4B986514-4674-434A-A74D-850E483E6917}" type="presOf" srcId="{71BAB960-0049-41B3-A78E-C85576F6DBE5}" destId="{3223AEC3-D5D1-4393-864E-83050AA1E51C}" srcOrd="0" destOrd="0" presId="urn:microsoft.com/office/officeart/2005/8/layout/process4"/>
    <dgm:cxn modelId="{476C2AC0-1862-4BC1-9FC7-FD2C3E2C64FF}" type="presOf" srcId="{D66C4A3D-7185-412D-9DAF-4B86CCAB8BAE}" destId="{CADC1C0D-5B88-4A8A-A274-A91237DCFB05}" srcOrd="0" destOrd="0" presId="urn:microsoft.com/office/officeart/2005/8/layout/process4"/>
    <dgm:cxn modelId="{9DA83828-B608-4458-B900-EC729E7B813C}" type="presParOf" srcId="{3223AEC3-D5D1-4393-864E-83050AA1E51C}" destId="{9AF9D316-38C5-4BF9-A56A-B727F20F70C8}" srcOrd="0" destOrd="0" presId="urn:microsoft.com/office/officeart/2005/8/layout/process4"/>
    <dgm:cxn modelId="{47904125-5431-43A6-8BED-0C7EE4C1AED8}" type="presParOf" srcId="{9AF9D316-38C5-4BF9-A56A-B727F20F70C8}" destId="{11C1DFA5-3FFD-44D7-A83D-9148A8FB9CD0}" srcOrd="0" destOrd="0" presId="urn:microsoft.com/office/officeart/2005/8/layout/process4"/>
    <dgm:cxn modelId="{6261D2D2-6B3E-476C-B428-A85B95DF4501}" type="presParOf" srcId="{3223AEC3-D5D1-4393-864E-83050AA1E51C}" destId="{727348E1-D709-4816-A067-2BD248F159BF}" srcOrd="1" destOrd="0" presId="urn:microsoft.com/office/officeart/2005/8/layout/process4"/>
    <dgm:cxn modelId="{885DA252-D11B-42CF-8A28-051FD24A3FCB}" type="presParOf" srcId="{3223AEC3-D5D1-4393-864E-83050AA1E51C}" destId="{882D28DB-6A66-4403-AE3A-31420344B585}" srcOrd="2" destOrd="0" presId="urn:microsoft.com/office/officeart/2005/8/layout/process4"/>
    <dgm:cxn modelId="{28EEB1CB-FCAE-430B-9604-340263E609BD}" type="presParOf" srcId="{882D28DB-6A66-4403-AE3A-31420344B585}" destId="{6DDB5AAB-72EA-418C-8314-891825DD2683}" srcOrd="0" destOrd="0" presId="urn:microsoft.com/office/officeart/2005/8/layout/process4"/>
    <dgm:cxn modelId="{0327C484-C26A-4E89-AC15-2DD16B508EF5}" type="presParOf" srcId="{882D28DB-6A66-4403-AE3A-31420344B585}" destId="{C1691982-6D6B-472A-994E-07CE49433469}" srcOrd="1" destOrd="0" presId="urn:microsoft.com/office/officeart/2005/8/layout/process4"/>
    <dgm:cxn modelId="{8A0BFDCD-7DE0-4959-BAD9-1BDDF2124D15}" type="presParOf" srcId="{882D28DB-6A66-4403-AE3A-31420344B585}" destId="{C331E901-D21C-4F56-A178-B084961B8A7C}" srcOrd="2" destOrd="0" presId="urn:microsoft.com/office/officeart/2005/8/layout/process4"/>
    <dgm:cxn modelId="{99AE3DDF-E67D-487E-93A3-88995188A943}" type="presParOf" srcId="{C331E901-D21C-4F56-A178-B084961B8A7C}" destId="{4F6FC2C0-3F6D-486E-8CF2-1D2B926C54E1}" srcOrd="0" destOrd="0" presId="urn:microsoft.com/office/officeart/2005/8/layout/process4"/>
    <dgm:cxn modelId="{0C0879C3-CB4F-427D-B4C4-26B0887F0034}" type="presParOf" srcId="{C331E901-D21C-4F56-A178-B084961B8A7C}" destId="{CADC1C0D-5B88-4A8A-A274-A91237DCFB05}" srcOrd="1" destOrd="0" presId="urn:microsoft.com/office/officeart/2005/8/layout/process4"/>
    <dgm:cxn modelId="{FA2C0E7F-3DED-45AD-8FDE-9BB2BA6B4E14}" type="presParOf" srcId="{C331E901-D21C-4F56-A178-B084961B8A7C}" destId="{7B978CF7-E90A-4B2E-80D5-A6D14DAB24D1}" srcOrd="2" destOrd="0" presId="urn:microsoft.com/office/officeart/2005/8/layout/process4"/>
    <dgm:cxn modelId="{43F605E2-2317-43FF-AE76-8B4D5CE4138E}" type="presParOf" srcId="{C331E901-D21C-4F56-A178-B084961B8A7C}" destId="{9789DF82-4EE5-4457-9B24-033F78876FE0}" srcOrd="3"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0F72B-0EC9-49C5-9C6C-E03B7993D436}"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E6916A5A-36D2-4126-A791-0D5409B045F7}">
      <dgm:prSet/>
      <dgm:spPr/>
      <dgm:t>
        <a:bodyPr/>
        <a:lstStyle/>
        <a:p>
          <a:pPr rtl="0"/>
          <a:r>
            <a:rPr lang="en-US" b="1" smtClean="0"/>
            <a:t>Our BH CM services help members meet their health and wellness goals, providing ongoing support and guidance.  Services include:</a:t>
          </a:r>
          <a:endParaRPr lang="en-US"/>
        </a:p>
      </dgm:t>
    </dgm:pt>
    <dgm:pt modelId="{CB68348E-7F0B-4503-87A8-AD0F8FBEE92C}" type="parTrans" cxnId="{5B4410D3-B702-4DED-8353-0E139550296C}">
      <dgm:prSet/>
      <dgm:spPr/>
      <dgm:t>
        <a:bodyPr/>
        <a:lstStyle/>
        <a:p>
          <a:endParaRPr lang="en-US"/>
        </a:p>
      </dgm:t>
    </dgm:pt>
    <dgm:pt modelId="{E70C37E8-BC7A-4470-8447-1C7C2BE67DA2}" type="sibTrans" cxnId="{5B4410D3-B702-4DED-8353-0E139550296C}">
      <dgm:prSet/>
      <dgm:spPr/>
      <dgm:t>
        <a:bodyPr/>
        <a:lstStyle/>
        <a:p>
          <a:endParaRPr lang="en-US"/>
        </a:p>
      </dgm:t>
    </dgm:pt>
    <dgm:pt modelId="{20E17CB5-9899-40AC-B7A5-AE8985F4667F}">
      <dgm:prSet/>
      <dgm:spPr/>
      <dgm:t>
        <a:bodyPr/>
        <a:lstStyle/>
        <a:p>
          <a:pPr rtl="0"/>
          <a:r>
            <a:rPr lang="en-US" smtClean="0"/>
            <a:t>Comprehensive clinical assessment</a:t>
          </a:r>
          <a:endParaRPr lang="en-US"/>
        </a:p>
      </dgm:t>
    </dgm:pt>
    <dgm:pt modelId="{244D5D96-A4EE-4507-9B1A-EA339C502C40}" type="parTrans" cxnId="{B3DEE6C2-9C23-4CC5-AF19-C8492AA5F124}">
      <dgm:prSet/>
      <dgm:spPr/>
      <dgm:t>
        <a:bodyPr/>
        <a:lstStyle/>
        <a:p>
          <a:endParaRPr lang="en-US"/>
        </a:p>
      </dgm:t>
    </dgm:pt>
    <dgm:pt modelId="{33A5D365-BE4B-4DDB-86A9-2F4E65045DFE}" type="sibTrans" cxnId="{B3DEE6C2-9C23-4CC5-AF19-C8492AA5F124}">
      <dgm:prSet/>
      <dgm:spPr/>
      <dgm:t>
        <a:bodyPr/>
        <a:lstStyle/>
        <a:p>
          <a:endParaRPr lang="en-US"/>
        </a:p>
      </dgm:t>
    </dgm:pt>
    <dgm:pt modelId="{B7CEFCE0-CC4A-4213-9A79-2D02E5246BAE}">
      <dgm:prSet/>
      <dgm:spPr/>
      <dgm:t>
        <a:bodyPr/>
        <a:lstStyle/>
        <a:p>
          <a:pPr rtl="0"/>
          <a:r>
            <a:rPr lang="en-US" smtClean="0"/>
            <a:t>Establishment of short and long-term goals</a:t>
          </a:r>
          <a:endParaRPr lang="en-US"/>
        </a:p>
      </dgm:t>
    </dgm:pt>
    <dgm:pt modelId="{9C7FAAC3-8FDA-4266-8E78-791AE8F1FB7A}" type="parTrans" cxnId="{252B147B-4CC8-4417-9078-C9AF76C93455}">
      <dgm:prSet/>
      <dgm:spPr/>
      <dgm:t>
        <a:bodyPr/>
        <a:lstStyle/>
        <a:p>
          <a:endParaRPr lang="en-US"/>
        </a:p>
      </dgm:t>
    </dgm:pt>
    <dgm:pt modelId="{A4A2EAAE-87F7-4F26-9057-3DA39A0821F3}" type="sibTrans" cxnId="{252B147B-4CC8-4417-9078-C9AF76C93455}">
      <dgm:prSet/>
      <dgm:spPr/>
      <dgm:t>
        <a:bodyPr/>
        <a:lstStyle/>
        <a:p>
          <a:endParaRPr lang="en-US"/>
        </a:p>
      </dgm:t>
    </dgm:pt>
    <dgm:pt modelId="{4557E303-F04E-405F-A855-3125054F8138}">
      <dgm:prSet/>
      <dgm:spPr/>
      <dgm:t>
        <a:bodyPr/>
        <a:lstStyle/>
        <a:p>
          <a:pPr rtl="0"/>
          <a:r>
            <a:rPr lang="en-US" smtClean="0"/>
            <a:t>Help Identifying resources and referrals, including providers, community supports, EAP</a:t>
          </a:r>
          <a:endParaRPr lang="en-US"/>
        </a:p>
      </dgm:t>
    </dgm:pt>
    <dgm:pt modelId="{F2C8388F-4691-40B1-98DC-6C81776B4055}" type="parTrans" cxnId="{AF5885EA-4FEB-4D98-B252-0972FEFB7C4C}">
      <dgm:prSet/>
      <dgm:spPr/>
      <dgm:t>
        <a:bodyPr/>
        <a:lstStyle/>
        <a:p>
          <a:endParaRPr lang="en-US"/>
        </a:p>
      </dgm:t>
    </dgm:pt>
    <dgm:pt modelId="{7CCE6C12-1E1B-48D1-A983-8C0CDCB83782}" type="sibTrans" cxnId="{AF5885EA-4FEB-4D98-B252-0972FEFB7C4C}">
      <dgm:prSet/>
      <dgm:spPr/>
      <dgm:t>
        <a:bodyPr/>
        <a:lstStyle/>
        <a:p>
          <a:endParaRPr lang="en-US"/>
        </a:p>
      </dgm:t>
    </dgm:pt>
    <dgm:pt modelId="{F3D62127-B30A-4509-813A-8E5A2F72C710}">
      <dgm:prSet/>
      <dgm:spPr/>
      <dgm:t>
        <a:bodyPr/>
        <a:lstStyle/>
        <a:p>
          <a:pPr rtl="0"/>
          <a:r>
            <a:rPr lang="en-US" smtClean="0"/>
            <a:t>Engagement with family members and caregivers</a:t>
          </a:r>
          <a:endParaRPr lang="en-US"/>
        </a:p>
      </dgm:t>
    </dgm:pt>
    <dgm:pt modelId="{79D933F0-0860-4FEC-B72F-1647EBD108C2}" type="parTrans" cxnId="{9EABE4A9-98BE-4979-BEB2-5B5C20FCECC1}">
      <dgm:prSet/>
      <dgm:spPr/>
      <dgm:t>
        <a:bodyPr/>
        <a:lstStyle/>
        <a:p>
          <a:endParaRPr lang="en-US"/>
        </a:p>
      </dgm:t>
    </dgm:pt>
    <dgm:pt modelId="{A6D595E8-2233-440C-9EAF-3F40F254BA55}" type="sibTrans" cxnId="{9EABE4A9-98BE-4979-BEB2-5B5C20FCECC1}">
      <dgm:prSet/>
      <dgm:spPr/>
      <dgm:t>
        <a:bodyPr/>
        <a:lstStyle/>
        <a:p>
          <a:endParaRPr lang="en-US"/>
        </a:p>
      </dgm:t>
    </dgm:pt>
    <dgm:pt modelId="{29FD2614-A29B-4BE7-AD8C-EB48A37B787D}">
      <dgm:prSet/>
      <dgm:spPr/>
      <dgm:t>
        <a:bodyPr/>
        <a:lstStyle/>
        <a:p>
          <a:pPr rtl="0"/>
          <a:r>
            <a:rPr lang="en-US" b="1" smtClean="0"/>
            <a:t>BH CM offers seamless integration with Anthem medical and clinical programs:</a:t>
          </a:r>
          <a:endParaRPr lang="en-US"/>
        </a:p>
      </dgm:t>
    </dgm:pt>
    <dgm:pt modelId="{55F5D9AA-0214-496C-89FC-F939AF25BFF8}" type="parTrans" cxnId="{E526838C-63B6-47DC-B200-2CFF72CE42B4}">
      <dgm:prSet/>
      <dgm:spPr/>
      <dgm:t>
        <a:bodyPr/>
        <a:lstStyle/>
        <a:p>
          <a:endParaRPr lang="en-US"/>
        </a:p>
      </dgm:t>
    </dgm:pt>
    <dgm:pt modelId="{63685AC4-C4DC-413F-AFB8-2B822CA48360}" type="sibTrans" cxnId="{E526838C-63B6-47DC-B200-2CFF72CE42B4}">
      <dgm:prSet/>
      <dgm:spPr/>
      <dgm:t>
        <a:bodyPr/>
        <a:lstStyle/>
        <a:p>
          <a:endParaRPr lang="en-US"/>
        </a:p>
      </dgm:t>
    </dgm:pt>
    <dgm:pt modelId="{07F06ADF-C06D-4414-8F1D-185AE8900BC1}">
      <dgm:prSet/>
      <dgm:spPr/>
      <dgm:t>
        <a:bodyPr/>
        <a:lstStyle/>
        <a:p>
          <a:pPr rtl="0"/>
          <a:r>
            <a:rPr lang="en-US" smtClean="0"/>
            <a:t>All clinical documentation within one medical management system</a:t>
          </a:r>
          <a:endParaRPr lang="en-US"/>
        </a:p>
      </dgm:t>
    </dgm:pt>
    <dgm:pt modelId="{0AAE37B7-C1C1-4BB5-814E-070FDB0BA021}" type="parTrans" cxnId="{6038CD04-F8AB-4DAD-A4DE-1614C0A1AE2A}">
      <dgm:prSet/>
      <dgm:spPr/>
      <dgm:t>
        <a:bodyPr/>
        <a:lstStyle/>
        <a:p>
          <a:endParaRPr lang="en-US"/>
        </a:p>
      </dgm:t>
    </dgm:pt>
    <dgm:pt modelId="{C4B5AA96-BFED-4317-8CA5-AED57416F58E}" type="sibTrans" cxnId="{6038CD04-F8AB-4DAD-A4DE-1614C0A1AE2A}">
      <dgm:prSet/>
      <dgm:spPr/>
      <dgm:t>
        <a:bodyPr/>
        <a:lstStyle/>
        <a:p>
          <a:endParaRPr lang="en-US"/>
        </a:p>
      </dgm:t>
    </dgm:pt>
    <dgm:pt modelId="{597CC587-A0D4-4A06-BD40-B545240D58A7}">
      <dgm:prSet/>
      <dgm:spPr/>
      <dgm:t>
        <a:bodyPr/>
        <a:lstStyle/>
        <a:p>
          <a:pPr rtl="0"/>
          <a:r>
            <a:rPr lang="en-US" smtClean="0"/>
            <a:t>Medical and behavioral health staff attend joint daily/weekly rounds</a:t>
          </a:r>
          <a:endParaRPr lang="en-US"/>
        </a:p>
      </dgm:t>
    </dgm:pt>
    <dgm:pt modelId="{27F81ADC-1DCE-4AF9-B8E0-9BCC785DE631}" type="parTrans" cxnId="{605A2FEE-7BBC-4FFA-8B30-B3905F0954D6}">
      <dgm:prSet/>
      <dgm:spPr/>
      <dgm:t>
        <a:bodyPr/>
        <a:lstStyle/>
        <a:p>
          <a:endParaRPr lang="en-US"/>
        </a:p>
      </dgm:t>
    </dgm:pt>
    <dgm:pt modelId="{F0FB3FF6-F74B-48F1-9B0A-4B5A1EAD9912}" type="sibTrans" cxnId="{605A2FEE-7BBC-4FFA-8B30-B3905F0954D6}">
      <dgm:prSet/>
      <dgm:spPr/>
      <dgm:t>
        <a:bodyPr/>
        <a:lstStyle/>
        <a:p>
          <a:endParaRPr lang="en-US"/>
        </a:p>
      </dgm:t>
    </dgm:pt>
    <dgm:pt modelId="{2CA89398-4F3E-4AA8-8DB2-1B0A5853C29F}">
      <dgm:prSet/>
      <dgm:spPr/>
      <dgm:t>
        <a:bodyPr/>
        <a:lstStyle/>
        <a:p>
          <a:pPr rtl="0"/>
          <a:r>
            <a:rPr lang="en-US" smtClean="0"/>
            <a:t>All clinical staff receive weekly rounds with BH Medical Director </a:t>
          </a:r>
          <a:endParaRPr lang="en-US"/>
        </a:p>
      </dgm:t>
    </dgm:pt>
    <dgm:pt modelId="{67566D8F-5BE8-42AF-9969-09CEDE69B6E8}" type="parTrans" cxnId="{13ECD757-7311-4C77-9095-61751C8CE305}">
      <dgm:prSet/>
      <dgm:spPr/>
      <dgm:t>
        <a:bodyPr/>
        <a:lstStyle/>
        <a:p>
          <a:endParaRPr lang="en-US"/>
        </a:p>
      </dgm:t>
    </dgm:pt>
    <dgm:pt modelId="{B4587F19-BB3A-4621-BE7E-BEDB0EF6ADFB}" type="sibTrans" cxnId="{13ECD757-7311-4C77-9095-61751C8CE305}">
      <dgm:prSet/>
      <dgm:spPr/>
      <dgm:t>
        <a:bodyPr/>
        <a:lstStyle/>
        <a:p>
          <a:endParaRPr lang="en-US"/>
        </a:p>
      </dgm:t>
    </dgm:pt>
    <dgm:pt modelId="{B0B1FA7C-B80E-4E05-9A6C-C34CF9595CCB}" type="pres">
      <dgm:prSet presAssocID="{4B10F72B-0EC9-49C5-9C6C-E03B7993D436}" presName="Name0" presStyleCnt="0">
        <dgm:presLayoutVars>
          <dgm:dir/>
          <dgm:animLvl val="lvl"/>
          <dgm:resizeHandles val="exact"/>
        </dgm:presLayoutVars>
      </dgm:prSet>
      <dgm:spPr/>
      <dgm:t>
        <a:bodyPr/>
        <a:lstStyle/>
        <a:p>
          <a:endParaRPr lang="en-US"/>
        </a:p>
      </dgm:t>
    </dgm:pt>
    <dgm:pt modelId="{CE2E1D90-849E-44D4-BA9C-9D6BF91D3038}" type="pres">
      <dgm:prSet presAssocID="{29FD2614-A29B-4BE7-AD8C-EB48A37B787D}" presName="boxAndChildren" presStyleCnt="0"/>
      <dgm:spPr/>
    </dgm:pt>
    <dgm:pt modelId="{76948D30-4B84-4814-8CB5-3720160FD424}" type="pres">
      <dgm:prSet presAssocID="{29FD2614-A29B-4BE7-AD8C-EB48A37B787D}" presName="parentTextBox" presStyleLbl="node1" presStyleIdx="0" presStyleCnt="2"/>
      <dgm:spPr/>
      <dgm:t>
        <a:bodyPr/>
        <a:lstStyle/>
        <a:p>
          <a:endParaRPr lang="en-US"/>
        </a:p>
      </dgm:t>
    </dgm:pt>
    <dgm:pt modelId="{927A813F-0058-4765-AF88-A5B75C5549D6}" type="pres">
      <dgm:prSet presAssocID="{29FD2614-A29B-4BE7-AD8C-EB48A37B787D}" presName="entireBox" presStyleLbl="node1" presStyleIdx="0" presStyleCnt="2"/>
      <dgm:spPr/>
      <dgm:t>
        <a:bodyPr/>
        <a:lstStyle/>
        <a:p>
          <a:endParaRPr lang="en-US"/>
        </a:p>
      </dgm:t>
    </dgm:pt>
    <dgm:pt modelId="{9A5DD6E4-9ED2-4A62-A9E6-499B3403B83D}" type="pres">
      <dgm:prSet presAssocID="{29FD2614-A29B-4BE7-AD8C-EB48A37B787D}" presName="descendantBox" presStyleCnt="0"/>
      <dgm:spPr/>
    </dgm:pt>
    <dgm:pt modelId="{9E4E3023-0587-46B8-8BB6-55E5D1FA3321}" type="pres">
      <dgm:prSet presAssocID="{07F06ADF-C06D-4414-8F1D-185AE8900BC1}" presName="childTextBox" presStyleLbl="fgAccFollowNode1" presStyleIdx="0" presStyleCnt="7">
        <dgm:presLayoutVars>
          <dgm:bulletEnabled val="1"/>
        </dgm:presLayoutVars>
      </dgm:prSet>
      <dgm:spPr/>
      <dgm:t>
        <a:bodyPr/>
        <a:lstStyle/>
        <a:p>
          <a:endParaRPr lang="en-US"/>
        </a:p>
      </dgm:t>
    </dgm:pt>
    <dgm:pt modelId="{520FEEA5-8DCA-4D52-981C-70AAC767A4B6}" type="pres">
      <dgm:prSet presAssocID="{597CC587-A0D4-4A06-BD40-B545240D58A7}" presName="childTextBox" presStyleLbl="fgAccFollowNode1" presStyleIdx="1" presStyleCnt="7">
        <dgm:presLayoutVars>
          <dgm:bulletEnabled val="1"/>
        </dgm:presLayoutVars>
      </dgm:prSet>
      <dgm:spPr/>
      <dgm:t>
        <a:bodyPr/>
        <a:lstStyle/>
        <a:p>
          <a:endParaRPr lang="en-US"/>
        </a:p>
      </dgm:t>
    </dgm:pt>
    <dgm:pt modelId="{3F3CF817-EAEC-419E-A5F3-9210DF4ABCE5}" type="pres">
      <dgm:prSet presAssocID="{2CA89398-4F3E-4AA8-8DB2-1B0A5853C29F}" presName="childTextBox" presStyleLbl="fgAccFollowNode1" presStyleIdx="2" presStyleCnt="7">
        <dgm:presLayoutVars>
          <dgm:bulletEnabled val="1"/>
        </dgm:presLayoutVars>
      </dgm:prSet>
      <dgm:spPr/>
      <dgm:t>
        <a:bodyPr/>
        <a:lstStyle/>
        <a:p>
          <a:endParaRPr lang="en-US"/>
        </a:p>
      </dgm:t>
    </dgm:pt>
    <dgm:pt modelId="{9040FE3E-928C-4587-856F-3DFC45CF8AD7}" type="pres">
      <dgm:prSet presAssocID="{E70C37E8-BC7A-4470-8447-1C7C2BE67DA2}" presName="sp" presStyleCnt="0"/>
      <dgm:spPr/>
    </dgm:pt>
    <dgm:pt modelId="{0C4C95EF-4031-47E5-B21B-BE14A1D72608}" type="pres">
      <dgm:prSet presAssocID="{E6916A5A-36D2-4126-A791-0D5409B045F7}" presName="arrowAndChildren" presStyleCnt="0"/>
      <dgm:spPr/>
    </dgm:pt>
    <dgm:pt modelId="{08F4361F-215F-41C6-A56D-A99E8294F0C1}" type="pres">
      <dgm:prSet presAssocID="{E6916A5A-36D2-4126-A791-0D5409B045F7}" presName="parentTextArrow" presStyleLbl="node1" presStyleIdx="0" presStyleCnt="2"/>
      <dgm:spPr/>
      <dgm:t>
        <a:bodyPr/>
        <a:lstStyle/>
        <a:p>
          <a:endParaRPr lang="en-US"/>
        </a:p>
      </dgm:t>
    </dgm:pt>
    <dgm:pt modelId="{20E99E75-488B-4B5B-8DCB-232B1927631F}" type="pres">
      <dgm:prSet presAssocID="{E6916A5A-36D2-4126-A791-0D5409B045F7}" presName="arrow" presStyleLbl="node1" presStyleIdx="1" presStyleCnt="2"/>
      <dgm:spPr/>
      <dgm:t>
        <a:bodyPr/>
        <a:lstStyle/>
        <a:p>
          <a:endParaRPr lang="en-US"/>
        </a:p>
      </dgm:t>
    </dgm:pt>
    <dgm:pt modelId="{47FF6996-6445-4500-8251-64F45FCFFC32}" type="pres">
      <dgm:prSet presAssocID="{E6916A5A-36D2-4126-A791-0D5409B045F7}" presName="descendantArrow" presStyleCnt="0"/>
      <dgm:spPr/>
    </dgm:pt>
    <dgm:pt modelId="{4BF47137-24FC-42F6-9C46-47053B149537}" type="pres">
      <dgm:prSet presAssocID="{20E17CB5-9899-40AC-B7A5-AE8985F4667F}" presName="childTextArrow" presStyleLbl="fgAccFollowNode1" presStyleIdx="3" presStyleCnt="7">
        <dgm:presLayoutVars>
          <dgm:bulletEnabled val="1"/>
        </dgm:presLayoutVars>
      </dgm:prSet>
      <dgm:spPr/>
      <dgm:t>
        <a:bodyPr/>
        <a:lstStyle/>
        <a:p>
          <a:endParaRPr lang="en-US"/>
        </a:p>
      </dgm:t>
    </dgm:pt>
    <dgm:pt modelId="{2B7B31D8-7A9D-476D-BFAE-BD07060006DE}" type="pres">
      <dgm:prSet presAssocID="{B7CEFCE0-CC4A-4213-9A79-2D02E5246BAE}" presName="childTextArrow" presStyleLbl="fgAccFollowNode1" presStyleIdx="4" presStyleCnt="7">
        <dgm:presLayoutVars>
          <dgm:bulletEnabled val="1"/>
        </dgm:presLayoutVars>
      </dgm:prSet>
      <dgm:spPr/>
      <dgm:t>
        <a:bodyPr/>
        <a:lstStyle/>
        <a:p>
          <a:endParaRPr lang="en-US"/>
        </a:p>
      </dgm:t>
    </dgm:pt>
    <dgm:pt modelId="{08DC05D1-3D3E-43E9-93A3-A88B02692407}" type="pres">
      <dgm:prSet presAssocID="{4557E303-F04E-405F-A855-3125054F8138}" presName="childTextArrow" presStyleLbl="fgAccFollowNode1" presStyleIdx="5" presStyleCnt="7">
        <dgm:presLayoutVars>
          <dgm:bulletEnabled val="1"/>
        </dgm:presLayoutVars>
      </dgm:prSet>
      <dgm:spPr/>
      <dgm:t>
        <a:bodyPr/>
        <a:lstStyle/>
        <a:p>
          <a:endParaRPr lang="en-US"/>
        </a:p>
      </dgm:t>
    </dgm:pt>
    <dgm:pt modelId="{E4F74B13-3FCC-4BAE-9DE5-1041305A1255}" type="pres">
      <dgm:prSet presAssocID="{F3D62127-B30A-4509-813A-8E5A2F72C710}" presName="childTextArrow" presStyleLbl="fgAccFollowNode1" presStyleIdx="6" presStyleCnt="7">
        <dgm:presLayoutVars>
          <dgm:bulletEnabled val="1"/>
        </dgm:presLayoutVars>
      </dgm:prSet>
      <dgm:spPr/>
      <dgm:t>
        <a:bodyPr/>
        <a:lstStyle/>
        <a:p>
          <a:endParaRPr lang="en-US"/>
        </a:p>
      </dgm:t>
    </dgm:pt>
  </dgm:ptLst>
  <dgm:cxnLst>
    <dgm:cxn modelId="{740F805D-FE59-480B-9CC9-B6868BCC39BC}" type="presOf" srcId="{07F06ADF-C06D-4414-8F1D-185AE8900BC1}" destId="{9E4E3023-0587-46B8-8BB6-55E5D1FA3321}" srcOrd="0" destOrd="0" presId="urn:microsoft.com/office/officeart/2005/8/layout/process4"/>
    <dgm:cxn modelId="{252B147B-4CC8-4417-9078-C9AF76C93455}" srcId="{E6916A5A-36D2-4126-A791-0D5409B045F7}" destId="{B7CEFCE0-CC4A-4213-9A79-2D02E5246BAE}" srcOrd="1" destOrd="0" parTransId="{9C7FAAC3-8FDA-4266-8E78-791AE8F1FB7A}" sibTransId="{A4A2EAAE-87F7-4F26-9057-3DA39A0821F3}"/>
    <dgm:cxn modelId="{ED2CDD64-3EE4-4025-A17F-FCA7A91DCABB}" type="presOf" srcId="{20E17CB5-9899-40AC-B7A5-AE8985F4667F}" destId="{4BF47137-24FC-42F6-9C46-47053B149537}" srcOrd="0" destOrd="0" presId="urn:microsoft.com/office/officeart/2005/8/layout/process4"/>
    <dgm:cxn modelId="{990DA14D-3EB4-4FEC-9261-7EC536623FB7}" type="presOf" srcId="{B7CEFCE0-CC4A-4213-9A79-2D02E5246BAE}" destId="{2B7B31D8-7A9D-476D-BFAE-BD07060006DE}" srcOrd="0" destOrd="0" presId="urn:microsoft.com/office/officeart/2005/8/layout/process4"/>
    <dgm:cxn modelId="{B5ED96CA-9545-4559-9106-23777FB98304}" type="presOf" srcId="{F3D62127-B30A-4509-813A-8E5A2F72C710}" destId="{E4F74B13-3FCC-4BAE-9DE5-1041305A1255}" srcOrd="0" destOrd="0" presId="urn:microsoft.com/office/officeart/2005/8/layout/process4"/>
    <dgm:cxn modelId="{E526838C-63B6-47DC-B200-2CFF72CE42B4}" srcId="{4B10F72B-0EC9-49C5-9C6C-E03B7993D436}" destId="{29FD2614-A29B-4BE7-AD8C-EB48A37B787D}" srcOrd="1" destOrd="0" parTransId="{55F5D9AA-0214-496C-89FC-F939AF25BFF8}" sibTransId="{63685AC4-C4DC-413F-AFB8-2B822CA48360}"/>
    <dgm:cxn modelId="{47D4B936-83E9-49C8-96EC-40EB01E287E4}" type="presOf" srcId="{29FD2614-A29B-4BE7-AD8C-EB48A37B787D}" destId="{927A813F-0058-4765-AF88-A5B75C5549D6}" srcOrd="1" destOrd="0" presId="urn:microsoft.com/office/officeart/2005/8/layout/process4"/>
    <dgm:cxn modelId="{B3DEE6C2-9C23-4CC5-AF19-C8492AA5F124}" srcId="{E6916A5A-36D2-4126-A791-0D5409B045F7}" destId="{20E17CB5-9899-40AC-B7A5-AE8985F4667F}" srcOrd="0" destOrd="0" parTransId="{244D5D96-A4EE-4507-9B1A-EA339C502C40}" sibTransId="{33A5D365-BE4B-4DDB-86A9-2F4E65045DFE}"/>
    <dgm:cxn modelId="{379B4791-3E19-4878-87F7-2D27BCE3AAD5}" type="presOf" srcId="{E6916A5A-36D2-4126-A791-0D5409B045F7}" destId="{20E99E75-488B-4B5B-8DCB-232B1927631F}" srcOrd="1" destOrd="0" presId="urn:microsoft.com/office/officeart/2005/8/layout/process4"/>
    <dgm:cxn modelId="{ED491B50-1C07-4399-BF11-4583BD5F0FCB}" type="presOf" srcId="{4B10F72B-0EC9-49C5-9C6C-E03B7993D436}" destId="{B0B1FA7C-B80E-4E05-9A6C-C34CF9595CCB}" srcOrd="0" destOrd="0" presId="urn:microsoft.com/office/officeart/2005/8/layout/process4"/>
    <dgm:cxn modelId="{DCD2EC48-0E7C-40E3-8559-8265DA605854}" type="presOf" srcId="{597CC587-A0D4-4A06-BD40-B545240D58A7}" destId="{520FEEA5-8DCA-4D52-981C-70AAC767A4B6}" srcOrd="0" destOrd="0" presId="urn:microsoft.com/office/officeart/2005/8/layout/process4"/>
    <dgm:cxn modelId="{13ECD757-7311-4C77-9095-61751C8CE305}" srcId="{29FD2614-A29B-4BE7-AD8C-EB48A37B787D}" destId="{2CA89398-4F3E-4AA8-8DB2-1B0A5853C29F}" srcOrd="2" destOrd="0" parTransId="{67566D8F-5BE8-42AF-9969-09CEDE69B6E8}" sibTransId="{B4587F19-BB3A-4621-BE7E-BEDB0EF6ADFB}"/>
    <dgm:cxn modelId="{1630425D-C214-4DEB-8E21-856494AAD0F4}" type="presOf" srcId="{E6916A5A-36D2-4126-A791-0D5409B045F7}" destId="{08F4361F-215F-41C6-A56D-A99E8294F0C1}" srcOrd="0" destOrd="0" presId="urn:microsoft.com/office/officeart/2005/8/layout/process4"/>
    <dgm:cxn modelId="{FCF664DE-DD34-4192-863C-F16244596A21}" type="presOf" srcId="{2CA89398-4F3E-4AA8-8DB2-1B0A5853C29F}" destId="{3F3CF817-EAEC-419E-A5F3-9210DF4ABCE5}" srcOrd="0" destOrd="0" presId="urn:microsoft.com/office/officeart/2005/8/layout/process4"/>
    <dgm:cxn modelId="{5B4410D3-B702-4DED-8353-0E139550296C}" srcId="{4B10F72B-0EC9-49C5-9C6C-E03B7993D436}" destId="{E6916A5A-36D2-4126-A791-0D5409B045F7}" srcOrd="0" destOrd="0" parTransId="{CB68348E-7F0B-4503-87A8-AD0F8FBEE92C}" sibTransId="{E70C37E8-BC7A-4470-8447-1C7C2BE67DA2}"/>
    <dgm:cxn modelId="{D879F2A2-EDC9-41EA-886E-5565BA1BFEDE}" type="presOf" srcId="{29FD2614-A29B-4BE7-AD8C-EB48A37B787D}" destId="{76948D30-4B84-4814-8CB5-3720160FD424}" srcOrd="0" destOrd="0" presId="urn:microsoft.com/office/officeart/2005/8/layout/process4"/>
    <dgm:cxn modelId="{9EABE4A9-98BE-4979-BEB2-5B5C20FCECC1}" srcId="{E6916A5A-36D2-4126-A791-0D5409B045F7}" destId="{F3D62127-B30A-4509-813A-8E5A2F72C710}" srcOrd="3" destOrd="0" parTransId="{79D933F0-0860-4FEC-B72F-1647EBD108C2}" sibTransId="{A6D595E8-2233-440C-9EAF-3F40F254BA55}"/>
    <dgm:cxn modelId="{605A2FEE-7BBC-4FFA-8B30-B3905F0954D6}" srcId="{29FD2614-A29B-4BE7-AD8C-EB48A37B787D}" destId="{597CC587-A0D4-4A06-BD40-B545240D58A7}" srcOrd="1" destOrd="0" parTransId="{27F81ADC-1DCE-4AF9-B8E0-9BCC785DE631}" sibTransId="{F0FB3FF6-F74B-48F1-9B0A-4B5A1EAD9912}"/>
    <dgm:cxn modelId="{AF5885EA-4FEB-4D98-B252-0972FEFB7C4C}" srcId="{E6916A5A-36D2-4126-A791-0D5409B045F7}" destId="{4557E303-F04E-405F-A855-3125054F8138}" srcOrd="2" destOrd="0" parTransId="{F2C8388F-4691-40B1-98DC-6C81776B4055}" sibTransId="{7CCE6C12-1E1B-48D1-A983-8C0CDCB83782}"/>
    <dgm:cxn modelId="{6038CD04-F8AB-4DAD-A4DE-1614C0A1AE2A}" srcId="{29FD2614-A29B-4BE7-AD8C-EB48A37B787D}" destId="{07F06ADF-C06D-4414-8F1D-185AE8900BC1}" srcOrd="0" destOrd="0" parTransId="{0AAE37B7-C1C1-4BB5-814E-070FDB0BA021}" sibTransId="{C4B5AA96-BFED-4317-8CA5-AED57416F58E}"/>
    <dgm:cxn modelId="{F3C63BC0-CB63-4446-8464-C591E21995E8}" type="presOf" srcId="{4557E303-F04E-405F-A855-3125054F8138}" destId="{08DC05D1-3D3E-43E9-93A3-A88B02692407}" srcOrd="0" destOrd="0" presId="urn:microsoft.com/office/officeart/2005/8/layout/process4"/>
    <dgm:cxn modelId="{A6C15797-32B2-48DC-A415-6D0DB901655C}" type="presParOf" srcId="{B0B1FA7C-B80E-4E05-9A6C-C34CF9595CCB}" destId="{CE2E1D90-849E-44D4-BA9C-9D6BF91D3038}" srcOrd="0" destOrd="0" presId="urn:microsoft.com/office/officeart/2005/8/layout/process4"/>
    <dgm:cxn modelId="{D0952703-B516-49B5-B6CB-3BC6980A42C9}" type="presParOf" srcId="{CE2E1D90-849E-44D4-BA9C-9D6BF91D3038}" destId="{76948D30-4B84-4814-8CB5-3720160FD424}" srcOrd="0" destOrd="0" presId="urn:microsoft.com/office/officeart/2005/8/layout/process4"/>
    <dgm:cxn modelId="{0385B459-6EFD-4A94-B3C0-52FD764847BA}" type="presParOf" srcId="{CE2E1D90-849E-44D4-BA9C-9D6BF91D3038}" destId="{927A813F-0058-4765-AF88-A5B75C5549D6}" srcOrd="1" destOrd="0" presId="urn:microsoft.com/office/officeart/2005/8/layout/process4"/>
    <dgm:cxn modelId="{A1E02B71-AD48-49CD-A105-7ED0E9584E95}" type="presParOf" srcId="{CE2E1D90-849E-44D4-BA9C-9D6BF91D3038}" destId="{9A5DD6E4-9ED2-4A62-A9E6-499B3403B83D}" srcOrd="2" destOrd="0" presId="urn:microsoft.com/office/officeart/2005/8/layout/process4"/>
    <dgm:cxn modelId="{C647E7DE-28AC-4D13-A7C0-ED86F5F6C343}" type="presParOf" srcId="{9A5DD6E4-9ED2-4A62-A9E6-499B3403B83D}" destId="{9E4E3023-0587-46B8-8BB6-55E5D1FA3321}" srcOrd="0" destOrd="0" presId="urn:microsoft.com/office/officeart/2005/8/layout/process4"/>
    <dgm:cxn modelId="{AB0044E4-FE7E-4309-A05B-AFB0453FFE2F}" type="presParOf" srcId="{9A5DD6E4-9ED2-4A62-A9E6-499B3403B83D}" destId="{520FEEA5-8DCA-4D52-981C-70AAC767A4B6}" srcOrd="1" destOrd="0" presId="urn:microsoft.com/office/officeart/2005/8/layout/process4"/>
    <dgm:cxn modelId="{481495E3-8EEB-4C02-9794-5D6D7301CFE7}" type="presParOf" srcId="{9A5DD6E4-9ED2-4A62-A9E6-499B3403B83D}" destId="{3F3CF817-EAEC-419E-A5F3-9210DF4ABCE5}" srcOrd="2" destOrd="0" presId="urn:microsoft.com/office/officeart/2005/8/layout/process4"/>
    <dgm:cxn modelId="{204F578C-DECD-4F2F-950D-7B0D9882F9AA}" type="presParOf" srcId="{B0B1FA7C-B80E-4E05-9A6C-C34CF9595CCB}" destId="{9040FE3E-928C-4587-856F-3DFC45CF8AD7}" srcOrd="1" destOrd="0" presId="urn:microsoft.com/office/officeart/2005/8/layout/process4"/>
    <dgm:cxn modelId="{426DBB09-E4D1-448B-B89A-DEA022D48CC6}" type="presParOf" srcId="{B0B1FA7C-B80E-4E05-9A6C-C34CF9595CCB}" destId="{0C4C95EF-4031-47E5-B21B-BE14A1D72608}" srcOrd="2" destOrd="0" presId="urn:microsoft.com/office/officeart/2005/8/layout/process4"/>
    <dgm:cxn modelId="{8261E0BD-CA82-4E8D-8F5A-7D1748D2FAAD}" type="presParOf" srcId="{0C4C95EF-4031-47E5-B21B-BE14A1D72608}" destId="{08F4361F-215F-41C6-A56D-A99E8294F0C1}" srcOrd="0" destOrd="0" presId="urn:microsoft.com/office/officeart/2005/8/layout/process4"/>
    <dgm:cxn modelId="{A380CB45-A872-493B-BA0E-2B9AE56269D2}" type="presParOf" srcId="{0C4C95EF-4031-47E5-B21B-BE14A1D72608}" destId="{20E99E75-488B-4B5B-8DCB-232B1927631F}" srcOrd="1" destOrd="0" presId="urn:microsoft.com/office/officeart/2005/8/layout/process4"/>
    <dgm:cxn modelId="{5F158938-7FC6-4B36-BC25-B316F705F544}" type="presParOf" srcId="{0C4C95EF-4031-47E5-B21B-BE14A1D72608}" destId="{47FF6996-6445-4500-8251-64F45FCFFC32}" srcOrd="2" destOrd="0" presId="urn:microsoft.com/office/officeart/2005/8/layout/process4"/>
    <dgm:cxn modelId="{5EB29495-4D35-4165-9953-A26D2EC29E17}" type="presParOf" srcId="{47FF6996-6445-4500-8251-64F45FCFFC32}" destId="{4BF47137-24FC-42F6-9C46-47053B149537}" srcOrd="0" destOrd="0" presId="urn:microsoft.com/office/officeart/2005/8/layout/process4"/>
    <dgm:cxn modelId="{E203BDC0-42CB-412A-A12A-AFF4D825F8BE}" type="presParOf" srcId="{47FF6996-6445-4500-8251-64F45FCFFC32}" destId="{2B7B31D8-7A9D-476D-BFAE-BD07060006DE}" srcOrd="1" destOrd="0" presId="urn:microsoft.com/office/officeart/2005/8/layout/process4"/>
    <dgm:cxn modelId="{FA9E4BE3-D84D-4145-806A-2C542A92CC71}" type="presParOf" srcId="{47FF6996-6445-4500-8251-64F45FCFFC32}" destId="{08DC05D1-3D3E-43E9-93A3-A88B02692407}" srcOrd="2" destOrd="0" presId="urn:microsoft.com/office/officeart/2005/8/layout/process4"/>
    <dgm:cxn modelId="{CF08DB38-661F-4548-A52B-6D648F0AE0C2}" type="presParOf" srcId="{47FF6996-6445-4500-8251-64F45FCFFC32}" destId="{E4F74B13-3FCC-4BAE-9DE5-1041305A1255}" srcOrd="3"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5A2E49-2DA6-44E9-A8E4-28F8BFD096A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1D9584C-28EF-4704-ABF5-6B1792AA9385}">
      <dgm:prSet/>
      <dgm:spPr/>
      <dgm:t>
        <a:bodyPr/>
        <a:lstStyle/>
        <a:p>
          <a:pPr rtl="0"/>
          <a:r>
            <a:rPr lang="en-US" b="1" dirty="0" smtClean="0"/>
            <a:t>Applied Behavior Analysis management</a:t>
          </a:r>
          <a:endParaRPr lang="en-US" dirty="0"/>
        </a:p>
      </dgm:t>
    </dgm:pt>
    <dgm:pt modelId="{1B004ED6-7F64-4709-892D-C4EA1BEF4F9C}" type="parTrans" cxnId="{0B4B0C30-1392-47BA-AF69-3B40F1193B0E}">
      <dgm:prSet/>
      <dgm:spPr/>
      <dgm:t>
        <a:bodyPr/>
        <a:lstStyle/>
        <a:p>
          <a:endParaRPr lang="en-US"/>
        </a:p>
      </dgm:t>
    </dgm:pt>
    <dgm:pt modelId="{159DF03B-CBE6-4762-B490-704F8C024C12}" type="sibTrans" cxnId="{0B4B0C30-1392-47BA-AF69-3B40F1193B0E}">
      <dgm:prSet/>
      <dgm:spPr/>
      <dgm:t>
        <a:bodyPr/>
        <a:lstStyle/>
        <a:p>
          <a:endParaRPr lang="en-US"/>
        </a:p>
      </dgm:t>
    </dgm:pt>
    <dgm:pt modelId="{493B2ACE-7834-47B4-983C-7174E4BE360C}">
      <dgm:prSet/>
      <dgm:spPr/>
      <dgm:t>
        <a:bodyPr/>
        <a:lstStyle/>
        <a:p>
          <a:pPr rtl="0"/>
          <a:r>
            <a:rPr lang="en-US" b="1" dirty="0" smtClean="0"/>
            <a:t>Team approach to care</a:t>
          </a:r>
          <a:endParaRPr lang="en-US" dirty="0"/>
        </a:p>
      </dgm:t>
    </dgm:pt>
    <dgm:pt modelId="{95B8D333-C66A-4D33-99C4-E2697D4364ED}" type="parTrans" cxnId="{09020091-663D-4E23-BE1D-019E164CFF87}">
      <dgm:prSet/>
      <dgm:spPr/>
      <dgm:t>
        <a:bodyPr/>
        <a:lstStyle/>
        <a:p>
          <a:endParaRPr lang="en-US"/>
        </a:p>
      </dgm:t>
    </dgm:pt>
    <dgm:pt modelId="{EDF5C664-E258-45D9-A36E-A55CD5F7B3C3}" type="sibTrans" cxnId="{09020091-663D-4E23-BE1D-019E164CFF87}">
      <dgm:prSet/>
      <dgm:spPr/>
      <dgm:t>
        <a:bodyPr/>
        <a:lstStyle/>
        <a:p>
          <a:endParaRPr lang="en-US"/>
        </a:p>
      </dgm:t>
    </dgm:pt>
    <dgm:pt modelId="{3C6DD560-3EBB-49B9-9A76-F69A0D3291FA}">
      <dgm:prSet/>
      <dgm:spPr/>
      <dgm:t>
        <a:bodyPr/>
        <a:lstStyle/>
        <a:p>
          <a:pPr rtl="0"/>
          <a:r>
            <a:rPr lang="en-US" b="1" dirty="0" smtClean="0"/>
            <a:t>Engage and support </a:t>
          </a:r>
          <a:br>
            <a:rPr lang="en-US" b="1" dirty="0" smtClean="0"/>
          </a:br>
          <a:endParaRPr lang="en-US" dirty="0"/>
        </a:p>
      </dgm:t>
    </dgm:pt>
    <dgm:pt modelId="{C81ADB29-1FB7-4343-9A79-834B0FC76E11}" type="parTrans" cxnId="{5CC87724-B6E6-43A7-A6CB-2F89EC8E46DD}">
      <dgm:prSet/>
      <dgm:spPr/>
      <dgm:t>
        <a:bodyPr/>
        <a:lstStyle/>
        <a:p>
          <a:endParaRPr lang="en-US"/>
        </a:p>
      </dgm:t>
    </dgm:pt>
    <dgm:pt modelId="{9E96CAB9-2A3B-4957-8264-B0C2BA5C6264}" type="sibTrans" cxnId="{5CC87724-B6E6-43A7-A6CB-2F89EC8E46DD}">
      <dgm:prSet/>
      <dgm:spPr/>
      <dgm:t>
        <a:bodyPr/>
        <a:lstStyle/>
        <a:p>
          <a:endParaRPr lang="en-US"/>
        </a:p>
      </dgm:t>
    </dgm:pt>
    <dgm:pt modelId="{B7703F7F-3748-4521-B56E-9A9969F031A6}">
      <dgm:prSet/>
      <dgm:spPr/>
      <dgm:t>
        <a:bodyPr/>
        <a:lstStyle/>
        <a:p>
          <a:pPr rtl="0"/>
          <a:r>
            <a:rPr lang="en-US" b="1" dirty="0" smtClean="0"/>
            <a:t>Guidance and resource education</a:t>
          </a:r>
          <a:endParaRPr lang="en-US" dirty="0"/>
        </a:p>
      </dgm:t>
    </dgm:pt>
    <dgm:pt modelId="{2729305C-C410-4AF4-8F23-C44953791EB1}" type="parTrans" cxnId="{D6F10A68-0FE3-4AC8-B567-7977DBED157C}">
      <dgm:prSet/>
      <dgm:spPr/>
      <dgm:t>
        <a:bodyPr/>
        <a:lstStyle/>
        <a:p>
          <a:endParaRPr lang="en-US"/>
        </a:p>
      </dgm:t>
    </dgm:pt>
    <dgm:pt modelId="{5B5D8D8E-F4FB-4AA9-B596-2E3D276662CF}" type="sibTrans" cxnId="{D6F10A68-0FE3-4AC8-B567-7977DBED157C}">
      <dgm:prSet/>
      <dgm:spPr/>
      <dgm:t>
        <a:bodyPr/>
        <a:lstStyle/>
        <a:p>
          <a:endParaRPr lang="en-US"/>
        </a:p>
      </dgm:t>
    </dgm:pt>
    <dgm:pt modelId="{F59320E0-A6F3-4990-9C24-293696B305C1}">
      <dgm:prSet/>
      <dgm:spPr/>
      <dgm:t>
        <a:bodyPr/>
        <a:lstStyle/>
        <a:p>
          <a:pPr rtl="0"/>
          <a:r>
            <a:rPr lang="en-US" dirty="0" smtClean="0"/>
            <a:t>Offering education and support to help create more positive outcomes</a:t>
          </a:r>
          <a:endParaRPr lang="en-US" dirty="0"/>
        </a:p>
      </dgm:t>
    </dgm:pt>
    <dgm:pt modelId="{35F3867D-A8CE-4973-A6E2-00DDCB88F530}" type="parTrans" cxnId="{EC2C57C3-8E2B-4EDD-8A9F-3B3F4AAA27FC}">
      <dgm:prSet/>
      <dgm:spPr/>
      <dgm:t>
        <a:bodyPr/>
        <a:lstStyle/>
        <a:p>
          <a:endParaRPr lang="en-US"/>
        </a:p>
      </dgm:t>
    </dgm:pt>
    <dgm:pt modelId="{97E086F1-FCF7-46B3-AA2C-3F5C5DE2B97A}" type="sibTrans" cxnId="{EC2C57C3-8E2B-4EDD-8A9F-3B3F4AAA27FC}">
      <dgm:prSet/>
      <dgm:spPr/>
      <dgm:t>
        <a:bodyPr/>
        <a:lstStyle/>
        <a:p>
          <a:endParaRPr lang="en-US"/>
        </a:p>
      </dgm:t>
    </dgm:pt>
    <dgm:pt modelId="{D7FB0A57-F6B8-44AB-AF60-06EDBD1C86A1}">
      <dgm:prSet/>
      <dgm:spPr/>
      <dgm:t>
        <a:bodyPr/>
        <a:lstStyle/>
        <a:p>
          <a:pPr rtl="0"/>
          <a:r>
            <a:rPr lang="en-US" dirty="0" smtClean="0"/>
            <a:t>Ensuring that the member receives the right care, from the right provider, at the right time</a:t>
          </a:r>
          <a:endParaRPr lang="en-US" dirty="0"/>
        </a:p>
      </dgm:t>
    </dgm:pt>
    <dgm:pt modelId="{A4EE99C4-F090-4421-9637-6B332AD4851C}" type="parTrans" cxnId="{83918310-D39A-4EDB-BA7C-B4623694B16F}">
      <dgm:prSet/>
      <dgm:spPr/>
      <dgm:t>
        <a:bodyPr/>
        <a:lstStyle/>
        <a:p>
          <a:endParaRPr lang="en-US"/>
        </a:p>
      </dgm:t>
    </dgm:pt>
    <dgm:pt modelId="{E8965453-2E0D-4672-8BBE-63875EB40998}" type="sibTrans" cxnId="{83918310-D39A-4EDB-BA7C-B4623694B16F}">
      <dgm:prSet/>
      <dgm:spPr/>
      <dgm:t>
        <a:bodyPr/>
        <a:lstStyle/>
        <a:p>
          <a:endParaRPr lang="en-US"/>
        </a:p>
      </dgm:t>
    </dgm:pt>
    <dgm:pt modelId="{14D7D3D9-05F5-412F-8E45-BD37FE62205B}">
      <dgm:prSet/>
      <dgm:spPr/>
      <dgm:t>
        <a:bodyPr/>
        <a:lstStyle/>
        <a:p>
          <a:pPr rtl="0"/>
          <a:r>
            <a:rPr lang="en-US" smtClean="0"/>
            <a:t>Coordinating </a:t>
          </a:r>
          <a:r>
            <a:rPr lang="en-US" dirty="0" smtClean="0"/>
            <a:t>medical care and autism treatment to help members navigate the health care system</a:t>
          </a:r>
          <a:endParaRPr lang="en-US" dirty="0"/>
        </a:p>
      </dgm:t>
    </dgm:pt>
    <dgm:pt modelId="{C2C4F43E-2E94-44BA-96F5-BE9D6381D427}" type="parTrans" cxnId="{3DA1DC40-7412-49C5-AC8F-F69B18FECEE7}">
      <dgm:prSet/>
      <dgm:spPr/>
      <dgm:t>
        <a:bodyPr/>
        <a:lstStyle/>
        <a:p>
          <a:endParaRPr lang="en-US"/>
        </a:p>
      </dgm:t>
    </dgm:pt>
    <dgm:pt modelId="{35D31398-DCAE-42D9-BAFE-C3B52D3F723B}" type="sibTrans" cxnId="{3DA1DC40-7412-49C5-AC8F-F69B18FECEE7}">
      <dgm:prSet/>
      <dgm:spPr/>
      <dgm:t>
        <a:bodyPr/>
        <a:lstStyle/>
        <a:p>
          <a:endParaRPr lang="en-US"/>
        </a:p>
      </dgm:t>
    </dgm:pt>
    <dgm:pt modelId="{1590E60A-8628-4F3B-84D2-E52CA5E24F67}">
      <dgm:prSet/>
      <dgm:spPr/>
      <dgm:t>
        <a:bodyPr/>
        <a:lstStyle/>
        <a:p>
          <a:pPr rtl="0"/>
          <a:r>
            <a:rPr lang="en-US" smtClean="0"/>
            <a:t>Supporting </a:t>
          </a:r>
          <a:r>
            <a:rPr lang="en-US" dirty="0" smtClean="0"/>
            <a:t>the entire family throughout the diagnosis and treatment</a:t>
          </a:r>
          <a:endParaRPr lang="en-US" dirty="0"/>
        </a:p>
      </dgm:t>
    </dgm:pt>
    <dgm:pt modelId="{BEDA4D70-1A00-4154-85A3-3A6259CF1611}" type="parTrans" cxnId="{C25B4037-9ECC-4AA6-8E3D-7FAE0F8E72DE}">
      <dgm:prSet/>
      <dgm:spPr/>
      <dgm:t>
        <a:bodyPr/>
        <a:lstStyle/>
        <a:p>
          <a:endParaRPr lang="en-US"/>
        </a:p>
      </dgm:t>
    </dgm:pt>
    <dgm:pt modelId="{FAA06101-00AE-49C0-8506-DF5B734A53F1}" type="sibTrans" cxnId="{C25B4037-9ECC-4AA6-8E3D-7FAE0F8E72DE}">
      <dgm:prSet/>
      <dgm:spPr/>
      <dgm:t>
        <a:bodyPr/>
        <a:lstStyle/>
        <a:p>
          <a:endParaRPr lang="en-US"/>
        </a:p>
      </dgm:t>
    </dgm:pt>
    <dgm:pt modelId="{ADD48791-7BA1-4EBC-A583-A7895063D47C}" type="pres">
      <dgm:prSet presAssocID="{2A5A2E49-2DA6-44E9-A8E4-28F8BFD096A2}" presName="theList" presStyleCnt="0">
        <dgm:presLayoutVars>
          <dgm:dir/>
          <dgm:animLvl val="lvl"/>
          <dgm:resizeHandles val="exact"/>
        </dgm:presLayoutVars>
      </dgm:prSet>
      <dgm:spPr/>
      <dgm:t>
        <a:bodyPr/>
        <a:lstStyle/>
        <a:p>
          <a:endParaRPr lang="en-US"/>
        </a:p>
      </dgm:t>
    </dgm:pt>
    <dgm:pt modelId="{80914DF0-7E7C-4161-BA72-75C7FDB8278A}" type="pres">
      <dgm:prSet presAssocID="{51D9584C-28EF-4704-ABF5-6B1792AA9385}" presName="compNode" presStyleCnt="0"/>
      <dgm:spPr/>
    </dgm:pt>
    <dgm:pt modelId="{AA635009-BCEE-4383-95D9-7C0BCA5FC1A3}" type="pres">
      <dgm:prSet presAssocID="{51D9584C-28EF-4704-ABF5-6B1792AA9385}" presName="aNode" presStyleLbl="bgShp" presStyleIdx="0" presStyleCnt="4"/>
      <dgm:spPr/>
      <dgm:t>
        <a:bodyPr/>
        <a:lstStyle/>
        <a:p>
          <a:endParaRPr lang="en-US"/>
        </a:p>
      </dgm:t>
    </dgm:pt>
    <dgm:pt modelId="{0CE7388B-29F4-4647-8981-E4804660045F}" type="pres">
      <dgm:prSet presAssocID="{51D9584C-28EF-4704-ABF5-6B1792AA9385}" presName="textNode" presStyleLbl="bgShp" presStyleIdx="0" presStyleCnt="4"/>
      <dgm:spPr/>
      <dgm:t>
        <a:bodyPr/>
        <a:lstStyle/>
        <a:p>
          <a:endParaRPr lang="en-US"/>
        </a:p>
      </dgm:t>
    </dgm:pt>
    <dgm:pt modelId="{3BC11E9F-2CF3-4D58-AE78-08D55087B1E5}" type="pres">
      <dgm:prSet presAssocID="{51D9584C-28EF-4704-ABF5-6B1792AA9385}" presName="compChildNode" presStyleCnt="0"/>
      <dgm:spPr/>
    </dgm:pt>
    <dgm:pt modelId="{00BBE6E5-9001-45C3-9732-6765023E6841}" type="pres">
      <dgm:prSet presAssocID="{51D9584C-28EF-4704-ABF5-6B1792AA9385}" presName="theInnerList" presStyleCnt="0"/>
      <dgm:spPr/>
    </dgm:pt>
    <dgm:pt modelId="{2E303D5A-5CF9-4CE6-A915-762EF29FEAAA}" type="pres">
      <dgm:prSet presAssocID="{D7FB0A57-F6B8-44AB-AF60-06EDBD1C86A1}" presName="childNode" presStyleLbl="node1" presStyleIdx="0" presStyleCnt="4">
        <dgm:presLayoutVars>
          <dgm:bulletEnabled val="1"/>
        </dgm:presLayoutVars>
      </dgm:prSet>
      <dgm:spPr/>
      <dgm:t>
        <a:bodyPr/>
        <a:lstStyle/>
        <a:p>
          <a:endParaRPr lang="en-US"/>
        </a:p>
      </dgm:t>
    </dgm:pt>
    <dgm:pt modelId="{B14B0DB8-9179-4E06-A0A1-B121D880DE81}" type="pres">
      <dgm:prSet presAssocID="{51D9584C-28EF-4704-ABF5-6B1792AA9385}" presName="aSpace" presStyleCnt="0"/>
      <dgm:spPr/>
    </dgm:pt>
    <dgm:pt modelId="{6E78C97A-196E-40B1-BD71-135819173714}" type="pres">
      <dgm:prSet presAssocID="{493B2ACE-7834-47B4-983C-7174E4BE360C}" presName="compNode" presStyleCnt="0"/>
      <dgm:spPr/>
    </dgm:pt>
    <dgm:pt modelId="{95D8D555-D4ED-451C-A2EE-10804C51BD12}" type="pres">
      <dgm:prSet presAssocID="{493B2ACE-7834-47B4-983C-7174E4BE360C}" presName="aNode" presStyleLbl="bgShp" presStyleIdx="1" presStyleCnt="4" custLinFactNeighborY="-6111"/>
      <dgm:spPr/>
      <dgm:t>
        <a:bodyPr/>
        <a:lstStyle/>
        <a:p>
          <a:endParaRPr lang="en-US"/>
        </a:p>
      </dgm:t>
    </dgm:pt>
    <dgm:pt modelId="{56C3B027-A913-4281-B641-973E52FB479D}" type="pres">
      <dgm:prSet presAssocID="{493B2ACE-7834-47B4-983C-7174E4BE360C}" presName="textNode" presStyleLbl="bgShp" presStyleIdx="1" presStyleCnt="4"/>
      <dgm:spPr/>
      <dgm:t>
        <a:bodyPr/>
        <a:lstStyle/>
        <a:p>
          <a:endParaRPr lang="en-US"/>
        </a:p>
      </dgm:t>
    </dgm:pt>
    <dgm:pt modelId="{4B9E1665-9B1C-4C45-8004-CA9C4555C50C}" type="pres">
      <dgm:prSet presAssocID="{493B2ACE-7834-47B4-983C-7174E4BE360C}" presName="compChildNode" presStyleCnt="0"/>
      <dgm:spPr/>
    </dgm:pt>
    <dgm:pt modelId="{6A5562B2-1F78-432C-912F-14FE3B3E8BF2}" type="pres">
      <dgm:prSet presAssocID="{493B2ACE-7834-47B4-983C-7174E4BE360C}" presName="theInnerList" presStyleCnt="0"/>
      <dgm:spPr/>
    </dgm:pt>
    <dgm:pt modelId="{04D5E301-6930-40E8-826A-DA5ED13D7DD3}" type="pres">
      <dgm:prSet presAssocID="{14D7D3D9-05F5-412F-8E45-BD37FE62205B}" presName="childNode" presStyleLbl="node1" presStyleIdx="1" presStyleCnt="4">
        <dgm:presLayoutVars>
          <dgm:bulletEnabled val="1"/>
        </dgm:presLayoutVars>
      </dgm:prSet>
      <dgm:spPr/>
      <dgm:t>
        <a:bodyPr/>
        <a:lstStyle/>
        <a:p>
          <a:endParaRPr lang="en-US"/>
        </a:p>
      </dgm:t>
    </dgm:pt>
    <dgm:pt modelId="{DEDF7433-A58A-459F-BF96-A8C6FDEF79D6}" type="pres">
      <dgm:prSet presAssocID="{493B2ACE-7834-47B4-983C-7174E4BE360C}" presName="aSpace" presStyleCnt="0"/>
      <dgm:spPr/>
    </dgm:pt>
    <dgm:pt modelId="{0086F43F-054A-48F1-ABAC-2B2E45A89DDB}" type="pres">
      <dgm:prSet presAssocID="{3C6DD560-3EBB-49B9-9A76-F69A0D3291FA}" presName="compNode" presStyleCnt="0"/>
      <dgm:spPr/>
    </dgm:pt>
    <dgm:pt modelId="{6C29C022-D1BB-40AA-9134-C5E9FBA02A0D}" type="pres">
      <dgm:prSet presAssocID="{3C6DD560-3EBB-49B9-9A76-F69A0D3291FA}" presName="aNode" presStyleLbl="bgShp" presStyleIdx="2" presStyleCnt="4"/>
      <dgm:spPr/>
      <dgm:t>
        <a:bodyPr/>
        <a:lstStyle/>
        <a:p>
          <a:endParaRPr lang="en-US"/>
        </a:p>
      </dgm:t>
    </dgm:pt>
    <dgm:pt modelId="{1839C33F-E504-4BED-98AE-D758EF62DE76}" type="pres">
      <dgm:prSet presAssocID="{3C6DD560-3EBB-49B9-9A76-F69A0D3291FA}" presName="textNode" presStyleLbl="bgShp" presStyleIdx="2" presStyleCnt="4"/>
      <dgm:spPr/>
      <dgm:t>
        <a:bodyPr/>
        <a:lstStyle/>
        <a:p>
          <a:endParaRPr lang="en-US"/>
        </a:p>
      </dgm:t>
    </dgm:pt>
    <dgm:pt modelId="{8DE4A88D-3E4E-4B11-B581-69BFDE2735B0}" type="pres">
      <dgm:prSet presAssocID="{3C6DD560-3EBB-49B9-9A76-F69A0D3291FA}" presName="compChildNode" presStyleCnt="0"/>
      <dgm:spPr/>
    </dgm:pt>
    <dgm:pt modelId="{47CE4687-96C7-4780-8649-3A012582CCDD}" type="pres">
      <dgm:prSet presAssocID="{3C6DD560-3EBB-49B9-9A76-F69A0D3291FA}" presName="theInnerList" presStyleCnt="0"/>
      <dgm:spPr/>
    </dgm:pt>
    <dgm:pt modelId="{C409A2C3-4887-4F13-8114-DF6D66C569F8}" type="pres">
      <dgm:prSet presAssocID="{1590E60A-8628-4F3B-84D2-E52CA5E24F67}" presName="childNode" presStyleLbl="node1" presStyleIdx="2" presStyleCnt="4">
        <dgm:presLayoutVars>
          <dgm:bulletEnabled val="1"/>
        </dgm:presLayoutVars>
      </dgm:prSet>
      <dgm:spPr/>
      <dgm:t>
        <a:bodyPr/>
        <a:lstStyle/>
        <a:p>
          <a:endParaRPr lang="en-US"/>
        </a:p>
      </dgm:t>
    </dgm:pt>
    <dgm:pt modelId="{2FD0358F-077E-4860-A5E9-E0E7986196C1}" type="pres">
      <dgm:prSet presAssocID="{3C6DD560-3EBB-49B9-9A76-F69A0D3291FA}" presName="aSpace" presStyleCnt="0"/>
      <dgm:spPr/>
    </dgm:pt>
    <dgm:pt modelId="{0F1F80A8-DDD7-496A-A9CF-592F0B9BD686}" type="pres">
      <dgm:prSet presAssocID="{B7703F7F-3748-4521-B56E-9A9969F031A6}" presName="compNode" presStyleCnt="0"/>
      <dgm:spPr/>
    </dgm:pt>
    <dgm:pt modelId="{43F8D452-1556-4058-BEE7-9E6BCD1B02CA}" type="pres">
      <dgm:prSet presAssocID="{B7703F7F-3748-4521-B56E-9A9969F031A6}" presName="aNode" presStyleLbl="bgShp" presStyleIdx="3" presStyleCnt="4"/>
      <dgm:spPr/>
      <dgm:t>
        <a:bodyPr/>
        <a:lstStyle/>
        <a:p>
          <a:endParaRPr lang="en-US"/>
        </a:p>
      </dgm:t>
    </dgm:pt>
    <dgm:pt modelId="{3AE33F84-AAC3-4456-AE0E-679A531608E5}" type="pres">
      <dgm:prSet presAssocID="{B7703F7F-3748-4521-B56E-9A9969F031A6}" presName="textNode" presStyleLbl="bgShp" presStyleIdx="3" presStyleCnt="4"/>
      <dgm:spPr/>
      <dgm:t>
        <a:bodyPr/>
        <a:lstStyle/>
        <a:p>
          <a:endParaRPr lang="en-US"/>
        </a:p>
      </dgm:t>
    </dgm:pt>
    <dgm:pt modelId="{745CCD11-51F7-4268-AB30-4726870052A2}" type="pres">
      <dgm:prSet presAssocID="{B7703F7F-3748-4521-B56E-9A9969F031A6}" presName="compChildNode" presStyleCnt="0"/>
      <dgm:spPr/>
    </dgm:pt>
    <dgm:pt modelId="{657FE6C1-27B7-46A4-822B-A97DF5BA6009}" type="pres">
      <dgm:prSet presAssocID="{B7703F7F-3748-4521-B56E-9A9969F031A6}" presName="theInnerList" presStyleCnt="0"/>
      <dgm:spPr/>
    </dgm:pt>
    <dgm:pt modelId="{E210BFB8-349F-46F3-940E-BFEA511FF8CD}" type="pres">
      <dgm:prSet presAssocID="{F59320E0-A6F3-4990-9C24-293696B305C1}" presName="childNode" presStyleLbl="node1" presStyleIdx="3" presStyleCnt="4">
        <dgm:presLayoutVars>
          <dgm:bulletEnabled val="1"/>
        </dgm:presLayoutVars>
      </dgm:prSet>
      <dgm:spPr/>
      <dgm:t>
        <a:bodyPr/>
        <a:lstStyle/>
        <a:p>
          <a:endParaRPr lang="en-US"/>
        </a:p>
      </dgm:t>
    </dgm:pt>
  </dgm:ptLst>
  <dgm:cxnLst>
    <dgm:cxn modelId="{1B63ADDF-FB04-4077-AB53-834A878C16F6}" type="presOf" srcId="{493B2ACE-7834-47B4-983C-7174E4BE360C}" destId="{56C3B027-A913-4281-B641-973E52FB479D}" srcOrd="1" destOrd="0" presId="urn:microsoft.com/office/officeart/2005/8/layout/lProcess2"/>
    <dgm:cxn modelId="{E336BA8E-822A-470C-8264-20D3A8786F68}" type="presOf" srcId="{493B2ACE-7834-47B4-983C-7174E4BE360C}" destId="{95D8D555-D4ED-451C-A2EE-10804C51BD12}" srcOrd="0" destOrd="0" presId="urn:microsoft.com/office/officeart/2005/8/layout/lProcess2"/>
    <dgm:cxn modelId="{D6F10A68-0FE3-4AC8-B567-7977DBED157C}" srcId="{2A5A2E49-2DA6-44E9-A8E4-28F8BFD096A2}" destId="{B7703F7F-3748-4521-B56E-9A9969F031A6}" srcOrd="3" destOrd="0" parTransId="{2729305C-C410-4AF4-8F23-C44953791EB1}" sibTransId="{5B5D8D8E-F4FB-4AA9-B596-2E3D276662CF}"/>
    <dgm:cxn modelId="{83918310-D39A-4EDB-BA7C-B4623694B16F}" srcId="{51D9584C-28EF-4704-ABF5-6B1792AA9385}" destId="{D7FB0A57-F6B8-44AB-AF60-06EDBD1C86A1}" srcOrd="0" destOrd="0" parTransId="{A4EE99C4-F090-4421-9637-6B332AD4851C}" sibTransId="{E8965453-2E0D-4672-8BBE-63875EB40998}"/>
    <dgm:cxn modelId="{5A46138B-919E-4E80-AB4E-79EDCB2E0769}" type="presOf" srcId="{1590E60A-8628-4F3B-84D2-E52CA5E24F67}" destId="{C409A2C3-4887-4F13-8114-DF6D66C569F8}" srcOrd="0" destOrd="0" presId="urn:microsoft.com/office/officeart/2005/8/layout/lProcess2"/>
    <dgm:cxn modelId="{0B4B0C30-1392-47BA-AF69-3B40F1193B0E}" srcId="{2A5A2E49-2DA6-44E9-A8E4-28F8BFD096A2}" destId="{51D9584C-28EF-4704-ABF5-6B1792AA9385}" srcOrd="0" destOrd="0" parTransId="{1B004ED6-7F64-4709-892D-C4EA1BEF4F9C}" sibTransId="{159DF03B-CBE6-4762-B490-704F8C024C12}"/>
    <dgm:cxn modelId="{09020091-663D-4E23-BE1D-019E164CFF87}" srcId="{2A5A2E49-2DA6-44E9-A8E4-28F8BFD096A2}" destId="{493B2ACE-7834-47B4-983C-7174E4BE360C}" srcOrd="1" destOrd="0" parTransId="{95B8D333-C66A-4D33-99C4-E2697D4364ED}" sibTransId="{EDF5C664-E258-45D9-A36E-A55CD5F7B3C3}"/>
    <dgm:cxn modelId="{002369FC-C76E-4007-9D1F-EE783DEE97C0}" type="presOf" srcId="{51D9584C-28EF-4704-ABF5-6B1792AA9385}" destId="{0CE7388B-29F4-4647-8981-E4804660045F}" srcOrd="1" destOrd="0" presId="urn:microsoft.com/office/officeart/2005/8/layout/lProcess2"/>
    <dgm:cxn modelId="{17B03489-3C54-49B7-92BE-359BA0339F94}" type="presOf" srcId="{B7703F7F-3748-4521-B56E-9A9969F031A6}" destId="{43F8D452-1556-4058-BEE7-9E6BCD1B02CA}" srcOrd="0" destOrd="0" presId="urn:microsoft.com/office/officeart/2005/8/layout/lProcess2"/>
    <dgm:cxn modelId="{46A6CE3D-C27C-4A7C-8F74-0D804CC05AEE}" type="presOf" srcId="{B7703F7F-3748-4521-B56E-9A9969F031A6}" destId="{3AE33F84-AAC3-4456-AE0E-679A531608E5}" srcOrd="1" destOrd="0" presId="urn:microsoft.com/office/officeart/2005/8/layout/lProcess2"/>
    <dgm:cxn modelId="{C854801B-E92A-4C1B-A486-EAF34755CDF3}" type="presOf" srcId="{3C6DD560-3EBB-49B9-9A76-F69A0D3291FA}" destId="{1839C33F-E504-4BED-98AE-D758EF62DE76}" srcOrd="1" destOrd="0" presId="urn:microsoft.com/office/officeart/2005/8/layout/lProcess2"/>
    <dgm:cxn modelId="{6DF297D4-5CA1-4D2D-A32F-2A08B9A1FBCC}" type="presOf" srcId="{51D9584C-28EF-4704-ABF5-6B1792AA9385}" destId="{AA635009-BCEE-4383-95D9-7C0BCA5FC1A3}" srcOrd="0" destOrd="0" presId="urn:microsoft.com/office/officeart/2005/8/layout/lProcess2"/>
    <dgm:cxn modelId="{C25B4037-9ECC-4AA6-8E3D-7FAE0F8E72DE}" srcId="{3C6DD560-3EBB-49B9-9A76-F69A0D3291FA}" destId="{1590E60A-8628-4F3B-84D2-E52CA5E24F67}" srcOrd="0" destOrd="0" parTransId="{BEDA4D70-1A00-4154-85A3-3A6259CF1611}" sibTransId="{FAA06101-00AE-49C0-8506-DF5B734A53F1}"/>
    <dgm:cxn modelId="{3DA1DC40-7412-49C5-AC8F-F69B18FECEE7}" srcId="{493B2ACE-7834-47B4-983C-7174E4BE360C}" destId="{14D7D3D9-05F5-412F-8E45-BD37FE62205B}" srcOrd="0" destOrd="0" parTransId="{C2C4F43E-2E94-44BA-96F5-BE9D6381D427}" sibTransId="{35D31398-DCAE-42D9-BAFE-C3B52D3F723B}"/>
    <dgm:cxn modelId="{EC2C57C3-8E2B-4EDD-8A9F-3B3F4AAA27FC}" srcId="{B7703F7F-3748-4521-B56E-9A9969F031A6}" destId="{F59320E0-A6F3-4990-9C24-293696B305C1}" srcOrd="0" destOrd="0" parTransId="{35F3867D-A8CE-4973-A6E2-00DDCB88F530}" sibTransId="{97E086F1-FCF7-46B3-AA2C-3F5C5DE2B97A}"/>
    <dgm:cxn modelId="{5CC87724-B6E6-43A7-A6CB-2F89EC8E46DD}" srcId="{2A5A2E49-2DA6-44E9-A8E4-28F8BFD096A2}" destId="{3C6DD560-3EBB-49B9-9A76-F69A0D3291FA}" srcOrd="2" destOrd="0" parTransId="{C81ADB29-1FB7-4343-9A79-834B0FC76E11}" sibTransId="{9E96CAB9-2A3B-4957-8264-B0C2BA5C6264}"/>
    <dgm:cxn modelId="{A956DF04-D8E2-4757-AB7E-6615EBF5ACC3}" type="presOf" srcId="{2A5A2E49-2DA6-44E9-A8E4-28F8BFD096A2}" destId="{ADD48791-7BA1-4EBC-A583-A7895063D47C}" srcOrd="0" destOrd="0" presId="urn:microsoft.com/office/officeart/2005/8/layout/lProcess2"/>
    <dgm:cxn modelId="{3AFC2FFA-1E4A-4192-8268-516D5C4B0584}" type="presOf" srcId="{14D7D3D9-05F5-412F-8E45-BD37FE62205B}" destId="{04D5E301-6930-40E8-826A-DA5ED13D7DD3}" srcOrd="0" destOrd="0" presId="urn:microsoft.com/office/officeart/2005/8/layout/lProcess2"/>
    <dgm:cxn modelId="{7B7A9CCF-9222-4952-8A5C-E475B656DDD9}" type="presOf" srcId="{D7FB0A57-F6B8-44AB-AF60-06EDBD1C86A1}" destId="{2E303D5A-5CF9-4CE6-A915-762EF29FEAAA}" srcOrd="0" destOrd="0" presId="urn:microsoft.com/office/officeart/2005/8/layout/lProcess2"/>
    <dgm:cxn modelId="{9A3F6D5B-A0B6-4A00-85C9-4FC6658176CF}" type="presOf" srcId="{3C6DD560-3EBB-49B9-9A76-F69A0D3291FA}" destId="{6C29C022-D1BB-40AA-9134-C5E9FBA02A0D}" srcOrd="0" destOrd="0" presId="urn:microsoft.com/office/officeart/2005/8/layout/lProcess2"/>
    <dgm:cxn modelId="{3CE34CF0-CC0B-4364-BDBF-B84C32B58CF8}" type="presOf" srcId="{F59320E0-A6F3-4990-9C24-293696B305C1}" destId="{E210BFB8-349F-46F3-940E-BFEA511FF8CD}" srcOrd="0" destOrd="0" presId="urn:microsoft.com/office/officeart/2005/8/layout/lProcess2"/>
    <dgm:cxn modelId="{AFC54DBC-0137-4426-BA19-2ACB5F0C7313}" type="presParOf" srcId="{ADD48791-7BA1-4EBC-A583-A7895063D47C}" destId="{80914DF0-7E7C-4161-BA72-75C7FDB8278A}" srcOrd="0" destOrd="0" presId="urn:microsoft.com/office/officeart/2005/8/layout/lProcess2"/>
    <dgm:cxn modelId="{5439B69E-9E22-419E-BF81-961700C0C2F5}" type="presParOf" srcId="{80914DF0-7E7C-4161-BA72-75C7FDB8278A}" destId="{AA635009-BCEE-4383-95D9-7C0BCA5FC1A3}" srcOrd="0" destOrd="0" presId="urn:microsoft.com/office/officeart/2005/8/layout/lProcess2"/>
    <dgm:cxn modelId="{2FD259D3-F1DE-4D77-B590-12FA86B4D7E2}" type="presParOf" srcId="{80914DF0-7E7C-4161-BA72-75C7FDB8278A}" destId="{0CE7388B-29F4-4647-8981-E4804660045F}" srcOrd="1" destOrd="0" presId="urn:microsoft.com/office/officeart/2005/8/layout/lProcess2"/>
    <dgm:cxn modelId="{40933641-108A-4FCD-B198-7D9796E7C412}" type="presParOf" srcId="{80914DF0-7E7C-4161-BA72-75C7FDB8278A}" destId="{3BC11E9F-2CF3-4D58-AE78-08D55087B1E5}" srcOrd="2" destOrd="0" presId="urn:microsoft.com/office/officeart/2005/8/layout/lProcess2"/>
    <dgm:cxn modelId="{C1151DA1-C230-4824-8D95-DC8194088D0C}" type="presParOf" srcId="{3BC11E9F-2CF3-4D58-AE78-08D55087B1E5}" destId="{00BBE6E5-9001-45C3-9732-6765023E6841}" srcOrd="0" destOrd="0" presId="urn:microsoft.com/office/officeart/2005/8/layout/lProcess2"/>
    <dgm:cxn modelId="{AAD513A4-4013-4CF8-A95F-B35826C5452D}" type="presParOf" srcId="{00BBE6E5-9001-45C3-9732-6765023E6841}" destId="{2E303D5A-5CF9-4CE6-A915-762EF29FEAAA}" srcOrd="0" destOrd="0" presId="urn:microsoft.com/office/officeart/2005/8/layout/lProcess2"/>
    <dgm:cxn modelId="{06960C8F-43B0-4750-8AB9-FC40146AF3AA}" type="presParOf" srcId="{ADD48791-7BA1-4EBC-A583-A7895063D47C}" destId="{B14B0DB8-9179-4E06-A0A1-B121D880DE81}" srcOrd="1" destOrd="0" presId="urn:microsoft.com/office/officeart/2005/8/layout/lProcess2"/>
    <dgm:cxn modelId="{CBA20EFC-5D16-4B35-8C64-FB1C10985FD3}" type="presParOf" srcId="{ADD48791-7BA1-4EBC-A583-A7895063D47C}" destId="{6E78C97A-196E-40B1-BD71-135819173714}" srcOrd="2" destOrd="0" presId="urn:microsoft.com/office/officeart/2005/8/layout/lProcess2"/>
    <dgm:cxn modelId="{CA4C483A-5774-4F78-9731-B0C2BBAE858A}" type="presParOf" srcId="{6E78C97A-196E-40B1-BD71-135819173714}" destId="{95D8D555-D4ED-451C-A2EE-10804C51BD12}" srcOrd="0" destOrd="0" presId="urn:microsoft.com/office/officeart/2005/8/layout/lProcess2"/>
    <dgm:cxn modelId="{3E494D73-5DFD-4454-91DA-FDC00B0ADABA}" type="presParOf" srcId="{6E78C97A-196E-40B1-BD71-135819173714}" destId="{56C3B027-A913-4281-B641-973E52FB479D}" srcOrd="1" destOrd="0" presId="urn:microsoft.com/office/officeart/2005/8/layout/lProcess2"/>
    <dgm:cxn modelId="{DB162899-9DA8-429F-9996-6B72FD17175C}" type="presParOf" srcId="{6E78C97A-196E-40B1-BD71-135819173714}" destId="{4B9E1665-9B1C-4C45-8004-CA9C4555C50C}" srcOrd="2" destOrd="0" presId="urn:microsoft.com/office/officeart/2005/8/layout/lProcess2"/>
    <dgm:cxn modelId="{39ACBEE1-D6FB-44FB-8CC4-C9B1A121990B}" type="presParOf" srcId="{4B9E1665-9B1C-4C45-8004-CA9C4555C50C}" destId="{6A5562B2-1F78-432C-912F-14FE3B3E8BF2}" srcOrd="0" destOrd="0" presId="urn:microsoft.com/office/officeart/2005/8/layout/lProcess2"/>
    <dgm:cxn modelId="{84A61E5F-AC06-4AB1-B6D8-46B92B64332D}" type="presParOf" srcId="{6A5562B2-1F78-432C-912F-14FE3B3E8BF2}" destId="{04D5E301-6930-40E8-826A-DA5ED13D7DD3}" srcOrd="0" destOrd="0" presId="urn:microsoft.com/office/officeart/2005/8/layout/lProcess2"/>
    <dgm:cxn modelId="{FD1F1120-2FAF-42E4-AEAA-860FA7DDE3C9}" type="presParOf" srcId="{ADD48791-7BA1-4EBC-A583-A7895063D47C}" destId="{DEDF7433-A58A-459F-BF96-A8C6FDEF79D6}" srcOrd="3" destOrd="0" presId="urn:microsoft.com/office/officeart/2005/8/layout/lProcess2"/>
    <dgm:cxn modelId="{6ED3110A-D360-47C7-A961-81200E02C3A6}" type="presParOf" srcId="{ADD48791-7BA1-4EBC-A583-A7895063D47C}" destId="{0086F43F-054A-48F1-ABAC-2B2E45A89DDB}" srcOrd="4" destOrd="0" presId="urn:microsoft.com/office/officeart/2005/8/layout/lProcess2"/>
    <dgm:cxn modelId="{517FC230-1DEA-446C-BD34-E08E49E58DF1}" type="presParOf" srcId="{0086F43F-054A-48F1-ABAC-2B2E45A89DDB}" destId="{6C29C022-D1BB-40AA-9134-C5E9FBA02A0D}" srcOrd="0" destOrd="0" presId="urn:microsoft.com/office/officeart/2005/8/layout/lProcess2"/>
    <dgm:cxn modelId="{EE5E2388-9D5F-4745-B4FD-C85CCDE868BC}" type="presParOf" srcId="{0086F43F-054A-48F1-ABAC-2B2E45A89DDB}" destId="{1839C33F-E504-4BED-98AE-D758EF62DE76}" srcOrd="1" destOrd="0" presId="urn:microsoft.com/office/officeart/2005/8/layout/lProcess2"/>
    <dgm:cxn modelId="{B1B0CF66-BA8A-44FF-BF40-5327FC6D31CD}" type="presParOf" srcId="{0086F43F-054A-48F1-ABAC-2B2E45A89DDB}" destId="{8DE4A88D-3E4E-4B11-B581-69BFDE2735B0}" srcOrd="2" destOrd="0" presId="urn:microsoft.com/office/officeart/2005/8/layout/lProcess2"/>
    <dgm:cxn modelId="{DA60FB29-3F53-4640-885B-D515896E791C}" type="presParOf" srcId="{8DE4A88D-3E4E-4B11-B581-69BFDE2735B0}" destId="{47CE4687-96C7-4780-8649-3A012582CCDD}" srcOrd="0" destOrd="0" presId="urn:microsoft.com/office/officeart/2005/8/layout/lProcess2"/>
    <dgm:cxn modelId="{EFD5C889-10B4-42FC-A73B-0265609F4332}" type="presParOf" srcId="{47CE4687-96C7-4780-8649-3A012582CCDD}" destId="{C409A2C3-4887-4F13-8114-DF6D66C569F8}" srcOrd="0" destOrd="0" presId="urn:microsoft.com/office/officeart/2005/8/layout/lProcess2"/>
    <dgm:cxn modelId="{6BDB137C-E682-45E1-B3C5-436B1FF00459}" type="presParOf" srcId="{ADD48791-7BA1-4EBC-A583-A7895063D47C}" destId="{2FD0358F-077E-4860-A5E9-E0E7986196C1}" srcOrd="5" destOrd="0" presId="urn:microsoft.com/office/officeart/2005/8/layout/lProcess2"/>
    <dgm:cxn modelId="{77109E97-1350-4C81-A1E4-EE4064B7492F}" type="presParOf" srcId="{ADD48791-7BA1-4EBC-A583-A7895063D47C}" destId="{0F1F80A8-DDD7-496A-A9CF-592F0B9BD686}" srcOrd="6" destOrd="0" presId="urn:microsoft.com/office/officeart/2005/8/layout/lProcess2"/>
    <dgm:cxn modelId="{2D1AAFD1-B7FB-48DC-96B9-D2264BA6FBD6}" type="presParOf" srcId="{0F1F80A8-DDD7-496A-A9CF-592F0B9BD686}" destId="{43F8D452-1556-4058-BEE7-9E6BCD1B02CA}" srcOrd="0" destOrd="0" presId="urn:microsoft.com/office/officeart/2005/8/layout/lProcess2"/>
    <dgm:cxn modelId="{F4F284EE-73FA-42D6-B951-593731F91551}" type="presParOf" srcId="{0F1F80A8-DDD7-496A-A9CF-592F0B9BD686}" destId="{3AE33F84-AAC3-4456-AE0E-679A531608E5}" srcOrd="1" destOrd="0" presId="urn:microsoft.com/office/officeart/2005/8/layout/lProcess2"/>
    <dgm:cxn modelId="{FB6FD114-2CE9-4538-B1CE-22D098165339}" type="presParOf" srcId="{0F1F80A8-DDD7-496A-A9CF-592F0B9BD686}" destId="{745CCD11-51F7-4268-AB30-4726870052A2}" srcOrd="2" destOrd="0" presId="urn:microsoft.com/office/officeart/2005/8/layout/lProcess2"/>
    <dgm:cxn modelId="{5C30B22A-426A-478D-A686-027877479125}" type="presParOf" srcId="{745CCD11-51F7-4268-AB30-4726870052A2}" destId="{657FE6C1-27B7-46A4-822B-A97DF5BA6009}" srcOrd="0" destOrd="0" presId="urn:microsoft.com/office/officeart/2005/8/layout/lProcess2"/>
    <dgm:cxn modelId="{0DD54D7B-00A5-4C0F-A05D-5217EE4249D5}" type="presParOf" srcId="{657FE6C1-27B7-46A4-822B-A97DF5BA6009}" destId="{E210BFB8-349F-46F3-940E-BFEA511FF8CD}"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1DFA5-3FFD-44D7-A83D-9148A8FB9CD0}">
      <dsp:nvSpPr>
        <dsp:cNvPr id="0" name=""/>
        <dsp:cNvSpPr/>
      </dsp:nvSpPr>
      <dsp:spPr>
        <a:xfrm>
          <a:off x="0" y="3171670"/>
          <a:ext cx="3577459" cy="20809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All delivered in collaboration with our national network of providers</a:t>
          </a:r>
          <a:endParaRPr lang="en-US" sz="1300" kern="1200"/>
        </a:p>
      </dsp:txBody>
      <dsp:txXfrm>
        <a:off x="0" y="3171670"/>
        <a:ext cx="3577459" cy="2080959"/>
      </dsp:txXfrm>
    </dsp:sp>
    <dsp:sp modelId="{C1691982-6D6B-472A-994E-07CE49433469}">
      <dsp:nvSpPr>
        <dsp:cNvPr id="0" name=""/>
        <dsp:cNvSpPr/>
      </dsp:nvSpPr>
      <dsp:spPr>
        <a:xfrm rot="10800000">
          <a:off x="0" y="2369"/>
          <a:ext cx="3577459" cy="32005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Comprehensive BH UM starts from the first interaction with your members and continues through discharge and beyond.  We help them get the right care at the right time and place.  Our BH UM offers:</a:t>
          </a:r>
          <a:endParaRPr lang="en-US" sz="1300" kern="1200"/>
        </a:p>
      </dsp:txBody>
      <dsp:txXfrm rot="-10800000">
        <a:off x="0" y="2369"/>
        <a:ext cx="3577459" cy="1123380"/>
      </dsp:txXfrm>
    </dsp:sp>
    <dsp:sp modelId="{4F6FC2C0-3F6D-486E-8CF2-1D2B926C54E1}">
      <dsp:nvSpPr>
        <dsp:cNvPr id="0" name=""/>
        <dsp:cNvSpPr/>
      </dsp:nvSpPr>
      <dsp:spPr>
        <a:xfrm>
          <a:off x="0" y="1125750"/>
          <a:ext cx="894364" cy="95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kern="1200" smtClean="0"/>
            <a:t>Initial review to approve medically necessary care</a:t>
          </a:r>
          <a:endParaRPr lang="en-US" sz="1000" kern="1200"/>
        </a:p>
      </dsp:txBody>
      <dsp:txXfrm>
        <a:off x="0" y="1125750"/>
        <a:ext cx="894364" cy="956954"/>
      </dsp:txXfrm>
    </dsp:sp>
    <dsp:sp modelId="{CADC1C0D-5B88-4A8A-A274-A91237DCFB05}">
      <dsp:nvSpPr>
        <dsp:cNvPr id="0" name=""/>
        <dsp:cNvSpPr/>
      </dsp:nvSpPr>
      <dsp:spPr>
        <a:xfrm>
          <a:off x="894364" y="1125750"/>
          <a:ext cx="894364" cy="95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kern="1200" smtClean="0"/>
            <a:t>Continued stay review to ensure progress is being made</a:t>
          </a:r>
          <a:endParaRPr lang="en-US" sz="1000" kern="1200"/>
        </a:p>
      </dsp:txBody>
      <dsp:txXfrm>
        <a:off x="894364" y="1125750"/>
        <a:ext cx="894364" cy="956954"/>
      </dsp:txXfrm>
    </dsp:sp>
    <dsp:sp modelId="{7B978CF7-E90A-4B2E-80D5-A6D14DAB24D1}">
      <dsp:nvSpPr>
        <dsp:cNvPr id="0" name=""/>
        <dsp:cNvSpPr/>
      </dsp:nvSpPr>
      <dsp:spPr>
        <a:xfrm>
          <a:off x="1788729" y="1125750"/>
          <a:ext cx="894364" cy="95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kern="1200" smtClean="0"/>
            <a:t>Coordinate care between providers</a:t>
          </a:r>
          <a:endParaRPr lang="en-US" sz="1000" kern="1200"/>
        </a:p>
      </dsp:txBody>
      <dsp:txXfrm>
        <a:off x="1788729" y="1125750"/>
        <a:ext cx="894364" cy="956954"/>
      </dsp:txXfrm>
    </dsp:sp>
    <dsp:sp modelId="{9789DF82-4EE5-4457-9B24-033F78876FE0}">
      <dsp:nvSpPr>
        <dsp:cNvPr id="0" name=""/>
        <dsp:cNvSpPr/>
      </dsp:nvSpPr>
      <dsp:spPr>
        <a:xfrm>
          <a:off x="2683094" y="1125750"/>
          <a:ext cx="894364" cy="95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kern="1200" smtClean="0"/>
            <a:t>Discharge planning to prevent readmissions</a:t>
          </a:r>
          <a:endParaRPr lang="en-US" sz="1000" kern="1200"/>
        </a:p>
      </dsp:txBody>
      <dsp:txXfrm>
        <a:off x="2683094" y="1125750"/>
        <a:ext cx="894364" cy="956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A813F-0058-4765-AF88-A5B75C5549D6}">
      <dsp:nvSpPr>
        <dsp:cNvPr id="0" name=""/>
        <dsp:cNvSpPr/>
      </dsp:nvSpPr>
      <dsp:spPr>
        <a:xfrm>
          <a:off x="0" y="2891655"/>
          <a:ext cx="4030718" cy="18972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smtClean="0"/>
            <a:t>BH CM offers seamless integration with Anthem medical and clinical programs:</a:t>
          </a:r>
          <a:endParaRPr lang="en-US" sz="1500" kern="1200"/>
        </a:p>
      </dsp:txBody>
      <dsp:txXfrm>
        <a:off x="0" y="2891655"/>
        <a:ext cx="4030718" cy="1024509"/>
      </dsp:txXfrm>
    </dsp:sp>
    <dsp:sp modelId="{9E4E3023-0587-46B8-8BB6-55E5D1FA3321}">
      <dsp:nvSpPr>
        <dsp:cNvPr id="0" name=""/>
        <dsp:cNvSpPr/>
      </dsp:nvSpPr>
      <dsp:spPr>
        <a:xfrm>
          <a:off x="1968" y="3878219"/>
          <a:ext cx="1342260" cy="872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All clinical documentation within one medical management system</a:t>
          </a:r>
          <a:endParaRPr lang="en-US" sz="900" kern="1200"/>
        </a:p>
      </dsp:txBody>
      <dsp:txXfrm>
        <a:off x="1968" y="3878219"/>
        <a:ext cx="1342260" cy="872729"/>
      </dsp:txXfrm>
    </dsp:sp>
    <dsp:sp modelId="{520FEEA5-8DCA-4D52-981C-70AAC767A4B6}">
      <dsp:nvSpPr>
        <dsp:cNvPr id="0" name=""/>
        <dsp:cNvSpPr/>
      </dsp:nvSpPr>
      <dsp:spPr>
        <a:xfrm>
          <a:off x="1344228" y="3878219"/>
          <a:ext cx="1342260" cy="872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Medical and behavioral health staff attend joint daily/weekly rounds</a:t>
          </a:r>
          <a:endParaRPr lang="en-US" sz="900" kern="1200"/>
        </a:p>
      </dsp:txBody>
      <dsp:txXfrm>
        <a:off x="1344228" y="3878219"/>
        <a:ext cx="1342260" cy="872729"/>
      </dsp:txXfrm>
    </dsp:sp>
    <dsp:sp modelId="{3F3CF817-EAEC-419E-A5F3-9210DF4ABCE5}">
      <dsp:nvSpPr>
        <dsp:cNvPr id="0" name=""/>
        <dsp:cNvSpPr/>
      </dsp:nvSpPr>
      <dsp:spPr>
        <a:xfrm>
          <a:off x="2686489" y="3878219"/>
          <a:ext cx="1342260" cy="8727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All clinical staff receive weekly rounds with BH Medical Director </a:t>
          </a:r>
          <a:endParaRPr lang="en-US" sz="900" kern="1200"/>
        </a:p>
      </dsp:txBody>
      <dsp:txXfrm>
        <a:off x="2686489" y="3878219"/>
        <a:ext cx="1342260" cy="872729"/>
      </dsp:txXfrm>
    </dsp:sp>
    <dsp:sp modelId="{20E99E75-488B-4B5B-8DCB-232B1927631F}">
      <dsp:nvSpPr>
        <dsp:cNvPr id="0" name=""/>
        <dsp:cNvSpPr/>
      </dsp:nvSpPr>
      <dsp:spPr>
        <a:xfrm rot="10800000">
          <a:off x="0" y="2160"/>
          <a:ext cx="4030718" cy="291795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smtClean="0"/>
            <a:t>Our BH CM services help members meet their health and wellness goals, providing ongoing support and guidance.  Services include:</a:t>
          </a:r>
          <a:endParaRPr lang="en-US" sz="1500" kern="1200"/>
        </a:p>
      </dsp:txBody>
      <dsp:txXfrm rot="-10800000">
        <a:off x="0" y="2160"/>
        <a:ext cx="4030718" cy="1024201"/>
      </dsp:txXfrm>
    </dsp:sp>
    <dsp:sp modelId="{4BF47137-24FC-42F6-9C46-47053B149537}">
      <dsp:nvSpPr>
        <dsp:cNvPr id="0" name=""/>
        <dsp:cNvSpPr/>
      </dsp:nvSpPr>
      <dsp:spPr>
        <a:xfrm>
          <a:off x="0" y="1026362"/>
          <a:ext cx="1007679" cy="8724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Comprehensive clinical assessment</a:t>
          </a:r>
          <a:endParaRPr lang="en-US" sz="900" kern="1200"/>
        </a:p>
      </dsp:txBody>
      <dsp:txXfrm>
        <a:off x="0" y="1026362"/>
        <a:ext cx="1007679" cy="872468"/>
      </dsp:txXfrm>
    </dsp:sp>
    <dsp:sp modelId="{2B7B31D8-7A9D-476D-BFAE-BD07060006DE}">
      <dsp:nvSpPr>
        <dsp:cNvPr id="0" name=""/>
        <dsp:cNvSpPr/>
      </dsp:nvSpPr>
      <dsp:spPr>
        <a:xfrm>
          <a:off x="1007679" y="1026362"/>
          <a:ext cx="1007679" cy="8724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Establishment of short and long-term goals</a:t>
          </a:r>
          <a:endParaRPr lang="en-US" sz="900" kern="1200"/>
        </a:p>
      </dsp:txBody>
      <dsp:txXfrm>
        <a:off x="1007679" y="1026362"/>
        <a:ext cx="1007679" cy="872468"/>
      </dsp:txXfrm>
    </dsp:sp>
    <dsp:sp modelId="{08DC05D1-3D3E-43E9-93A3-A88B02692407}">
      <dsp:nvSpPr>
        <dsp:cNvPr id="0" name=""/>
        <dsp:cNvSpPr/>
      </dsp:nvSpPr>
      <dsp:spPr>
        <a:xfrm>
          <a:off x="2015359" y="1026362"/>
          <a:ext cx="1007679" cy="8724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Help Identifying resources and referrals, including providers, community supports, EAP</a:t>
          </a:r>
          <a:endParaRPr lang="en-US" sz="900" kern="1200"/>
        </a:p>
      </dsp:txBody>
      <dsp:txXfrm>
        <a:off x="2015359" y="1026362"/>
        <a:ext cx="1007679" cy="872468"/>
      </dsp:txXfrm>
    </dsp:sp>
    <dsp:sp modelId="{E4F74B13-3FCC-4BAE-9DE5-1041305A1255}">
      <dsp:nvSpPr>
        <dsp:cNvPr id="0" name=""/>
        <dsp:cNvSpPr/>
      </dsp:nvSpPr>
      <dsp:spPr>
        <a:xfrm>
          <a:off x="3023038" y="1026362"/>
          <a:ext cx="1007679" cy="8724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kern="1200" smtClean="0"/>
            <a:t>Engagement with family members and caregivers</a:t>
          </a:r>
          <a:endParaRPr lang="en-US" sz="900" kern="1200"/>
        </a:p>
      </dsp:txBody>
      <dsp:txXfrm>
        <a:off x="3023038" y="1026362"/>
        <a:ext cx="1007679" cy="872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35009-BCEE-4383-95D9-7C0BCA5FC1A3}">
      <dsp:nvSpPr>
        <dsp:cNvPr id="0" name=""/>
        <dsp:cNvSpPr/>
      </dsp:nvSpPr>
      <dsp:spPr>
        <a:xfrm>
          <a:off x="1187" y="0"/>
          <a:ext cx="1165276" cy="2831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t>Applied Behavior Analysis management</a:t>
          </a:r>
          <a:endParaRPr lang="en-US" sz="1300" kern="1200" dirty="0"/>
        </a:p>
      </dsp:txBody>
      <dsp:txXfrm>
        <a:off x="1187" y="0"/>
        <a:ext cx="1165276" cy="849463"/>
      </dsp:txXfrm>
    </dsp:sp>
    <dsp:sp modelId="{2E303D5A-5CF9-4CE6-A915-762EF29FEAAA}">
      <dsp:nvSpPr>
        <dsp:cNvPr id="0" name=""/>
        <dsp:cNvSpPr/>
      </dsp:nvSpPr>
      <dsp:spPr>
        <a:xfrm>
          <a:off x="117715" y="849463"/>
          <a:ext cx="932221" cy="184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Ensuring that the member receives the right care, from the right provider, at the right time</a:t>
          </a:r>
          <a:endParaRPr lang="en-US" sz="1200" kern="1200" dirty="0"/>
        </a:p>
      </dsp:txBody>
      <dsp:txXfrm>
        <a:off x="145019" y="876767"/>
        <a:ext cx="877613" cy="1785895"/>
      </dsp:txXfrm>
    </dsp:sp>
    <dsp:sp modelId="{95D8D555-D4ED-451C-A2EE-10804C51BD12}">
      <dsp:nvSpPr>
        <dsp:cNvPr id="0" name=""/>
        <dsp:cNvSpPr/>
      </dsp:nvSpPr>
      <dsp:spPr>
        <a:xfrm>
          <a:off x="1253859" y="0"/>
          <a:ext cx="1165276" cy="2831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t>Team approach to care</a:t>
          </a:r>
          <a:endParaRPr lang="en-US" sz="1300" kern="1200" dirty="0"/>
        </a:p>
      </dsp:txBody>
      <dsp:txXfrm>
        <a:off x="1253859" y="0"/>
        <a:ext cx="1165276" cy="849463"/>
      </dsp:txXfrm>
    </dsp:sp>
    <dsp:sp modelId="{04D5E301-6930-40E8-826A-DA5ED13D7DD3}">
      <dsp:nvSpPr>
        <dsp:cNvPr id="0" name=""/>
        <dsp:cNvSpPr/>
      </dsp:nvSpPr>
      <dsp:spPr>
        <a:xfrm>
          <a:off x="1370387" y="849463"/>
          <a:ext cx="932221" cy="184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smtClean="0"/>
            <a:t>Coordinating </a:t>
          </a:r>
          <a:r>
            <a:rPr lang="en-US" sz="1200" kern="1200" dirty="0" smtClean="0"/>
            <a:t>medical care and autism treatment to help members navigate the health care system</a:t>
          </a:r>
          <a:endParaRPr lang="en-US" sz="1200" kern="1200" dirty="0"/>
        </a:p>
      </dsp:txBody>
      <dsp:txXfrm>
        <a:off x="1397691" y="876767"/>
        <a:ext cx="877613" cy="1785895"/>
      </dsp:txXfrm>
    </dsp:sp>
    <dsp:sp modelId="{6C29C022-D1BB-40AA-9134-C5E9FBA02A0D}">
      <dsp:nvSpPr>
        <dsp:cNvPr id="0" name=""/>
        <dsp:cNvSpPr/>
      </dsp:nvSpPr>
      <dsp:spPr>
        <a:xfrm>
          <a:off x="2506531" y="0"/>
          <a:ext cx="1165276" cy="2831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t>Engage and support </a:t>
          </a:r>
          <a:br>
            <a:rPr lang="en-US" sz="1300" b="1" kern="1200" dirty="0" smtClean="0"/>
          </a:br>
          <a:endParaRPr lang="en-US" sz="1300" kern="1200" dirty="0"/>
        </a:p>
      </dsp:txBody>
      <dsp:txXfrm>
        <a:off x="2506531" y="0"/>
        <a:ext cx="1165276" cy="849463"/>
      </dsp:txXfrm>
    </dsp:sp>
    <dsp:sp modelId="{C409A2C3-4887-4F13-8114-DF6D66C569F8}">
      <dsp:nvSpPr>
        <dsp:cNvPr id="0" name=""/>
        <dsp:cNvSpPr/>
      </dsp:nvSpPr>
      <dsp:spPr>
        <a:xfrm>
          <a:off x="2623059" y="849463"/>
          <a:ext cx="932221" cy="184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smtClean="0"/>
            <a:t>Supporting </a:t>
          </a:r>
          <a:r>
            <a:rPr lang="en-US" sz="1200" kern="1200" dirty="0" smtClean="0"/>
            <a:t>the entire family throughout the diagnosis and treatment</a:t>
          </a:r>
          <a:endParaRPr lang="en-US" sz="1200" kern="1200" dirty="0"/>
        </a:p>
      </dsp:txBody>
      <dsp:txXfrm>
        <a:off x="2650363" y="876767"/>
        <a:ext cx="877613" cy="1785895"/>
      </dsp:txXfrm>
    </dsp:sp>
    <dsp:sp modelId="{43F8D452-1556-4058-BEE7-9E6BCD1B02CA}">
      <dsp:nvSpPr>
        <dsp:cNvPr id="0" name=""/>
        <dsp:cNvSpPr/>
      </dsp:nvSpPr>
      <dsp:spPr>
        <a:xfrm>
          <a:off x="3759204" y="0"/>
          <a:ext cx="1165276" cy="2831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t>Guidance and resource education</a:t>
          </a:r>
          <a:endParaRPr lang="en-US" sz="1300" kern="1200" dirty="0"/>
        </a:p>
      </dsp:txBody>
      <dsp:txXfrm>
        <a:off x="3759204" y="0"/>
        <a:ext cx="1165276" cy="849463"/>
      </dsp:txXfrm>
    </dsp:sp>
    <dsp:sp modelId="{E210BFB8-349F-46F3-940E-BFEA511FF8CD}">
      <dsp:nvSpPr>
        <dsp:cNvPr id="0" name=""/>
        <dsp:cNvSpPr/>
      </dsp:nvSpPr>
      <dsp:spPr>
        <a:xfrm>
          <a:off x="3875731" y="849463"/>
          <a:ext cx="932221" cy="1840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en-US" sz="1200" kern="1200" dirty="0" smtClean="0"/>
            <a:t>Offering education and support to help create more positive outcomes</a:t>
          </a:r>
          <a:endParaRPr lang="en-US" sz="1200" kern="1200" dirty="0"/>
        </a:p>
      </dsp:txBody>
      <dsp:txXfrm>
        <a:off x="3903035" y="876767"/>
        <a:ext cx="877613" cy="178589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1EF95-1622-404E-B172-029D82965DF3}" type="datetimeFigureOut">
              <a:rPr lang="en-US" smtClean="0"/>
              <a:t>5/1/2019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63603-B5F2-4AEB-87B0-BB0FFFA32849}" type="slidenum">
              <a:rPr lang="en-US" smtClean="0"/>
              <a:t>‹#›</a:t>
            </a:fld>
            <a:endParaRPr lang="en-US"/>
          </a:p>
        </p:txBody>
      </p:sp>
    </p:spTree>
    <p:extLst>
      <p:ext uri="{BB962C8B-B14F-4D97-AF65-F5344CB8AC3E}">
        <p14:creationId xmlns:p14="http://schemas.microsoft.com/office/powerpoint/2010/main" val="416769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6C442-DF5F-C144-8BEF-183ECC517090}" type="slidenum">
              <a:rPr lang="en-US" smtClean="0"/>
              <a:t>1</a:t>
            </a:fld>
            <a:endParaRPr lang="en-US" dirty="0"/>
          </a:p>
        </p:txBody>
      </p:sp>
    </p:spTree>
    <p:extLst>
      <p:ext uri="{BB962C8B-B14F-4D97-AF65-F5344CB8AC3E}">
        <p14:creationId xmlns:p14="http://schemas.microsoft.com/office/powerpoint/2010/main" val="340450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358E596A-1E44-49D6-AC6A-4DEE2450BCB6}" type="slidenum">
              <a:rPr lang="en-US" smtClean="0"/>
              <a:pPr>
                <a:defRPr/>
              </a:pPr>
              <a:t>2</a:t>
            </a:fld>
            <a:endParaRPr lang="en-US" dirty="0"/>
          </a:p>
        </p:txBody>
      </p:sp>
    </p:spTree>
    <p:extLst>
      <p:ext uri="{BB962C8B-B14F-4D97-AF65-F5344CB8AC3E}">
        <p14:creationId xmlns:p14="http://schemas.microsoft.com/office/powerpoint/2010/main" val="402435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400" b="1" kern="0" dirty="0" smtClean="0">
                <a:solidFill>
                  <a:sysClr val="windowText" lastClr="000000"/>
                </a:solidFill>
                <a:latin typeface="Arial" panose="020B0604020202020204" pitchFamily="34" charset="0"/>
                <a:cs typeface="Arial" panose="020B0604020202020204" pitchFamily="34" charset="0"/>
              </a:rPr>
              <a:t>Referred</a:t>
            </a:r>
            <a:r>
              <a:rPr lang="en-US" sz="1400" b="1" kern="0" baseline="0" dirty="0" smtClean="0">
                <a:solidFill>
                  <a:sysClr val="windowText" lastClr="000000"/>
                </a:solidFill>
                <a:latin typeface="Arial" panose="020B0604020202020204" pitchFamily="34" charset="0"/>
                <a:cs typeface="Arial" panose="020B0604020202020204" pitchFamily="34" charset="0"/>
              </a:rPr>
              <a:t> to as “Core” or “Enterprise” BH UM.  </a:t>
            </a:r>
          </a:p>
          <a:p>
            <a:pPr marL="0" lvl="1"/>
            <a:endParaRPr lang="en-US" sz="1400" b="1" kern="0" dirty="0" smtClean="0">
              <a:solidFill>
                <a:sysClr val="windowText" lastClr="000000"/>
              </a:solidFill>
              <a:latin typeface="Arial" panose="020B0604020202020204" pitchFamily="34" charset="0"/>
              <a:cs typeface="Arial" panose="020B0604020202020204" pitchFamily="34" charset="0"/>
            </a:endParaRPr>
          </a:p>
          <a:p>
            <a:pPr marL="0" lvl="1"/>
            <a:r>
              <a:rPr lang="en-US" sz="1400" b="1" kern="0" dirty="0" smtClean="0">
                <a:solidFill>
                  <a:sysClr val="windowText" lastClr="000000"/>
                </a:solidFill>
                <a:latin typeface="Arial" panose="020B0604020202020204" pitchFamily="34" charset="0"/>
                <a:cs typeface="Arial" panose="020B0604020202020204" pitchFamily="34" charset="0"/>
              </a:rPr>
              <a:t>Managed levels of care</a:t>
            </a:r>
          </a:p>
          <a:p>
            <a:pPr marL="342900" lvl="1" indent="-342900">
              <a:buFont typeface="Arial" panose="020B0604020202020204" pitchFamily="34" charset="0"/>
              <a:buChar char="•"/>
            </a:pPr>
            <a:r>
              <a:rPr lang="en-US" sz="2000" dirty="0" smtClean="0"/>
              <a:t>Inpatient Psychiatric Care – 24-hour acute care units in hospitals or freestanding psychiatric facilities</a:t>
            </a:r>
          </a:p>
          <a:p>
            <a:pPr marL="342900" lvl="1" indent="-342900">
              <a:buFont typeface="Arial" panose="020B0604020202020204" pitchFamily="34" charset="0"/>
              <a:buChar char="•"/>
            </a:pPr>
            <a:r>
              <a:rPr lang="en-US" sz="2000" dirty="0" smtClean="0"/>
              <a:t>Inpatient Detoxification – 24-hour acute care medical detoxification in hospitals or freestanding substance abuse facilities</a:t>
            </a:r>
          </a:p>
          <a:p>
            <a:pPr marL="342900" lvl="1" indent="-342900">
              <a:buFont typeface="Arial" panose="020B0604020202020204" pitchFamily="34" charset="0"/>
              <a:buChar char="•"/>
            </a:pPr>
            <a:r>
              <a:rPr lang="en-US" sz="2000" dirty="0" smtClean="0"/>
              <a:t>Residential Treatment – 24-hour non-acute care for psychiatric or substance use disorders</a:t>
            </a:r>
          </a:p>
          <a:p>
            <a:pPr marL="342900" lvl="1" indent="-342900">
              <a:buFont typeface="Arial" panose="020B0604020202020204" pitchFamily="34" charset="0"/>
              <a:buChar char="•"/>
            </a:pPr>
            <a:r>
              <a:rPr lang="en-US" sz="2000" dirty="0" smtClean="0"/>
              <a:t>Partial Hospitalization Programs – 4 to 12 hours per day treatment programs, typically hospital-based, for psychiatric or substance use disorders</a:t>
            </a:r>
          </a:p>
          <a:p>
            <a:pPr marL="342900" lvl="1" indent="-342900">
              <a:buFont typeface="Arial" panose="020B0604020202020204" pitchFamily="34" charset="0"/>
              <a:buChar char="•"/>
            </a:pPr>
            <a:r>
              <a:rPr lang="en-US" sz="2000" dirty="0" smtClean="0"/>
              <a:t>Intensive Outpatient Programs – 3 to 4 hours per day treatment programs for psychiatric or substance use disorders</a:t>
            </a:r>
          </a:p>
          <a:p>
            <a:pPr marL="342900" lvl="1" indent="-342900">
              <a:buFont typeface="Arial" panose="020B0604020202020204" pitchFamily="34" charset="0"/>
              <a:buChar char="•"/>
            </a:pPr>
            <a:r>
              <a:rPr lang="en-US" sz="2000" dirty="0" smtClean="0"/>
              <a:t>Transcranial Magnetic Stimulation (TMS) – Treatment procedure for depression</a:t>
            </a:r>
          </a:p>
          <a:p>
            <a:pPr marL="0" lvl="1"/>
            <a:endParaRPr lang="en-US" sz="1400" b="1" kern="0" dirty="0" smtClean="0">
              <a:solidFill>
                <a:sysClr val="windowText" lastClr="000000"/>
              </a:solidFill>
              <a:latin typeface="Arial" panose="020B0604020202020204" pitchFamily="34" charset="0"/>
              <a:cs typeface="Arial" panose="020B0604020202020204" pitchFamily="34" charset="0"/>
            </a:endParaRPr>
          </a:p>
          <a:p>
            <a:pPr marL="0" lvl="1"/>
            <a:r>
              <a:rPr lang="en-US" sz="1400" b="1" kern="0" dirty="0" smtClean="0">
                <a:solidFill>
                  <a:sysClr val="windowText" lastClr="000000"/>
                </a:solidFill>
                <a:latin typeface="Arial" panose="020B0604020202020204" pitchFamily="34" charset="0"/>
                <a:cs typeface="Arial" panose="020B0604020202020204" pitchFamily="34" charset="0"/>
              </a:rPr>
              <a:t>Review</a:t>
            </a:r>
            <a:r>
              <a:rPr lang="en-US" sz="1400" b="1" kern="0" baseline="0" dirty="0" smtClean="0">
                <a:solidFill>
                  <a:sysClr val="windowText" lastClr="000000"/>
                </a:solidFill>
                <a:latin typeface="Arial" panose="020B0604020202020204" pitchFamily="34" charset="0"/>
                <a:cs typeface="Arial" panose="020B0604020202020204" pitchFamily="34" charset="0"/>
              </a:rPr>
              <a:t> Process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All admission reviews are conducted telephonically by licensed Care Managers.  The Clinical Guidelines are used to evaluate the proposed treatment plan to determine if the requested services are customary for the diagnosis and provided at the most appropriate level of care.  Cases where clinical indications are unclear or where medical necessity is not met are referred to a Clinical Peer Reviewer, who is a Board-certified psychiatrist, for further assessment. Peer reviewers attempt to contact attending physicians directly before issuing a coverage determination.   Providers and enrollees are verbally notified of review decisions within established timeframes.  Written confirmation letters of all determinations are mailed and/or faxed to providers and members.  If the admission is not approved, members and providers can pursue an extensive appeal process.</a:t>
            </a:r>
          </a:p>
          <a:p>
            <a:pPr marL="0" lvl="1"/>
            <a:endParaRPr lang="en-US" sz="1400" b="1" kern="0" dirty="0" smtClean="0">
              <a:solidFill>
                <a:sysClr val="windowText" lastClr="000000"/>
              </a:solidFill>
              <a:latin typeface="Arial" panose="020B0604020202020204" pitchFamily="34" charset="0"/>
              <a:cs typeface="Arial" panose="020B0604020202020204" pitchFamily="34" charset="0"/>
            </a:endParaRPr>
          </a:p>
          <a:p>
            <a:pPr marL="0" lvl="1"/>
            <a:r>
              <a:rPr lang="en-US" sz="1400" b="1" kern="0" dirty="0" smtClean="0">
                <a:solidFill>
                  <a:sysClr val="windowText" lastClr="000000"/>
                </a:solidFill>
                <a:latin typeface="Arial" panose="020B0604020202020204" pitchFamily="34" charset="0"/>
                <a:cs typeface="Arial" panose="020B0604020202020204" pitchFamily="34" charset="0"/>
              </a:rPr>
              <a:t>Continued Stay Review</a:t>
            </a:r>
          </a:p>
          <a:p>
            <a:r>
              <a:rPr lang="en-US" sz="2000" dirty="0" smtClean="0"/>
              <a:t>Approved acute care admissions are reviewed periodically by licensed Care Managers during the course of the stay to ensure that the care is appropriate, that the member’s condition is improving, and that a discharge plan that addresses the member’s aftercare needs is in place.  </a:t>
            </a:r>
          </a:p>
          <a:p>
            <a:endParaRPr lang="en-US" sz="2000" dirty="0" smtClean="0"/>
          </a:p>
          <a:p>
            <a:r>
              <a:rPr lang="en-US" sz="2000" dirty="0" smtClean="0"/>
              <a:t>For members in 24-hour treatment settings, reviews typically occur every few days to every week.  The care of members in Partial Hospital and Intensive Outpatient programs is typically reviewed every two to four weeks.</a:t>
            </a:r>
          </a:p>
          <a:p>
            <a:pPr marL="0" lvl="1"/>
            <a:endParaRPr lang="en-US" sz="1400" b="1" kern="0" dirty="0" smtClean="0">
              <a:solidFill>
                <a:sysClr val="windowText" lastClr="000000"/>
              </a:solidFill>
              <a:latin typeface="Arial" panose="020B0604020202020204" pitchFamily="34" charset="0"/>
              <a:cs typeface="Arial" panose="020B0604020202020204" pitchFamily="34" charset="0"/>
            </a:endParaRPr>
          </a:p>
          <a:p>
            <a:pPr marL="0" lvl="1"/>
            <a:r>
              <a:rPr lang="en-US" sz="1400" b="1" kern="0" dirty="0" smtClean="0">
                <a:solidFill>
                  <a:sysClr val="windowText" lastClr="000000"/>
                </a:solidFill>
                <a:latin typeface="Arial" panose="020B0604020202020204" pitchFamily="34" charset="0"/>
                <a:cs typeface="Arial" panose="020B0604020202020204" pitchFamily="34" charset="0"/>
              </a:rPr>
              <a:t>Clinical Guidelines</a:t>
            </a:r>
          </a:p>
          <a:p>
            <a:r>
              <a:rPr lang="en-US" sz="1800" dirty="0" smtClean="0"/>
              <a:t>The behavioral health clinical guidelines have been developed for the company by an internal committee of case managers and psychiatric advisors based upon current psychiatric literature including the criteria of the American Psychiatric Association, the American Academy of Child and Adolescent Psychiatry, and the American Society for Addiction Medicine, or other relevant evidence-based literature or information. </a:t>
            </a:r>
          </a:p>
          <a:p>
            <a:endParaRPr lang="en-US" sz="1800" dirty="0" smtClean="0"/>
          </a:p>
          <a:p>
            <a:r>
              <a:rPr lang="en-US" sz="1800" dirty="0" smtClean="0"/>
              <a:t>On an annual basis or more frequently as needed, the behavioral health medical necessity criteria are reviewed and approved by a panel of outside practicing clinicians serving on a behavioral health subcommittee (BH Subcommittee) of The Medical Policy &amp; Technology Assessment Committee (MPTAC), and recommendation by the BH subcommittee to change or modify the behavioral health medical necessity criteria, or establish new criteria, are reviewed and approved by MPTAC</a:t>
            </a:r>
            <a:endParaRPr lang="en-US" sz="1400" b="1" kern="0" dirty="0" smtClean="0">
              <a:solidFill>
                <a:sysClr val="windowText" lastClr="000000"/>
              </a:solidFill>
              <a:latin typeface="Arial" panose="020B0604020202020204" pitchFamily="34" charset="0"/>
              <a:cs typeface="Arial" panose="020B0604020202020204" pitchFamily="34" charset="0"/>
            </a:endParaRPr>
          </a:p>
          <a:p>
            <a:endParaRPr lang="en-US" b="1" dirty="0" smtClean="0"/>
          </a:p>
          <a:p>
            <a:endParaRPr lang="en-US" b="1" dirty="0" smtClean="0"/>
          </a:p>
          <a:p>
            <a:r>
              <a:rPr lang="en-US" b="1" dirty="0" smtClean="0"/>
              <a:t>BH UM Triggers</a:t>
            </a:r>
          </a:p>
          <a:p>
            <a:pPr marL="228600" lvl="0" indent="-228600">
              <a:buFont typeface="+mj-lt"/>
              <a:buAutoNum type="arabicPeriod"/>
            </a:pPr>
            <a:r>
              <a:rPr lang="en-US" sz="1200" kern="1200" dirty="0" smtClean="0">
                <a:solidFill>
                  <a:schemeClr val="tx1"/>
                </a:solidFill>
                <a:effectLst/>
                <a:latin typeface="+mn-lt"/>
                <a:ea typeface="+mn-ea"/>
                <a:cs typeface="+mn-cs"/>
              </a:rPr>
              <a:t>Readmission Predictive Model:  Top 40% of cases scored are eligible for CM services. </a:t>
            </a:r>
          </a:p>
          <a:p>
            <a:pPr marL="228600" lvl="0" indent="-228600">
              <a:buFont typeface="+mj-lt"/>
              <a:buAutoNum type="arabicPeriod"/>
            </a:pPr>
            <a:r>
              <a:rPr lang="en-US" sz="1200" kern="1200" dirty="0" smtClean="0">
                <a:solidFill>
                  <a:schemeClr val="tx1"/>
                </a:solidFill>
                <a:effectLst/>
                <a:latin typeface="+mn-lt"/>
                <a:ea typeface="+mn-ea"/>
                <a:cs typeface="+mn-cs"/>
              </a:rPr>
              <a:t>High Dollar-high cost members:  $75K or more in total claims (both med and BH)</a:t>
            </a:r>
          </a:p>
          <a:p>
            <a:pPr marL="228600" lvl="0" indent="-228600">
              <a:buFont typeface="+mj-lt"/>
              <a:buAutoNum type="arabicPeriod"/>
            </a:pPr>
            <a:r>
              <a:rPr lang="en-US" sz="1200" kern="1200" dirty="0" smtClean="0">
                <a:solidFill>
                  <a:schemeClr val="tx1"/>
                </a:solidFill>
                <a:effectLst/>
                <a:latin typeface="+mn-lt"/>
                <a:ea typeface="+mn-ea"/>
                <a:cs typeface="+mn-cs"/>
              </a:rPr>
              <a:t>High Length of Stay:  Admits of 10+ days </a:t>
            </a:r>
          </a:p>
          <a:p>
            <a:pPr marL="228600" lvl="0" indent="-228600">
              <a:buFont typeface="+mj-lt"/>
              <a:buAutoNum type="arabicPeriod"/>
            </a:pPr>
            <a:r>
              <a:rPr lang="en-US" sz="1200" kern="1200" dirty="0" smtClean="0">
                <a:solidFill>
                  <a:schemeClr val="tx1"/>
                </a:solidFill>
                <a:effectLst/>
                <a:latin typeface="+mn-lt"/>
                <a:ea typeface="+mn-ea"/>
                <a:cs typeface="+mn-cs"/>
              </a:rPr>
              <a:t>Low Risk Post Discharge Calls:  Mental health inpatient discharge cases not meeting the threshold for the Readmit Predictive Model </a:t>
            </a:r>
          </a:p>
          <a:p>
            <a:pPr marL="228600" lvl="0" indent="-228600">
              <a:buFont typeface="+mj-lt"/>
              <a:buAutoNum type="arabicPeriod"/>
            </a:pPr>
            <a:r>
              <a:rPr lang="en-US" sz="1200" kern="1200" dirty="0" smtClean="0">
                <a:solidFill>
                  <a:schemeClr val="tx1"/>
                </a:solidFill>
                <a:effectLst/>
                <a:latin typeface="+mn-lt"/>
                <a:ea typeface="+mn-ea"/>
                <a:cs typeface="+mn-cs"/>
              </a:rPr>
              <a:t>All adolescent inpatient admissions</a:t>
            </a:r>
          </a:p>
          <a:p>
            <a:pPr marL="228600" lvl="0" indent="-228600">
              <a:buFont typeface="+mj-lt"/>
              <a:buAutoNum type="arabicPeriod"/>
            </a:pPr>
            <a:r>
              <a:rPr lang="en-US" sz="1200" kern="1200" dirty="0" smtClean="0">
                <a:solidFill>
                  <a:schemeClr val="tx1"/>
                </a:solidFill>
                <a:effectLst/>
                <a:latin typeface="+mn-lt"/>
                <a:ea typeface="+mn-ea"/>
                <a:cs typeface="+mn-cs"/>
              </a:rPr>
              <a:t>All members with an eating disorder and have a managed level of care</a:t>
            </a:r>
          </a:p>
          <a:p>
            <a:endParaRPr lang="en-US" b="1" dirty="0" smtClean="0"/>
          </a:p>
          <a:p>
            <a:r>
              <a:rPr lang="en-US" b="1" dirty="0" smtClean="0"/>
              <a:t>Medical Triggers</a:t>
            </a:r>
          </a:p>
          <a:p>
            <a:pPr marL="228600" lvl="0" indent="-228600">
              <a:buFont typeface="+mj-lt"/>
              <a:buAutoNum type="arabicPeriod"/>
            </a:pPr>
            <a:r>
              <a:rPr lang="en-US" sz="1200" kern="1200" dirty="0" smtClean="0">
                <a:solidFill>
                  <a:schemeClr val="tx1"/>
                </a:solidFill>
                <a:effectLst/>
                <a:latin typeface="+mn-lt"/>
                <a:ea typeface="+mn-ea"/>
                <a:cs typeface="+mn-cs"/>
              </a:rPr>
              <a:t>Positive PHQ2</a:t>
            </a:r>
          </a:p>
          <a:p>
            <a:pPr marL="228600" lvl="0" indent="-228600">
              <a:buFont typeface="+mj-lt"/>
              <a:buAutoNum type="arabicPeriod"/>
            </a:pPr>
            <a:r>
              <a:rPr lang="en-US" sz="1200" kern="1200" dirty="0" smtClean="0">
                <a:solidFill>
                  <a:schemeClr val="tx1"/>
                </a:solidFill>
                <a:effectLst/>
                <a:latin typeface="+mn-lt"/>
                <a:ea typeface="+mn-ea"/>
                <a:cs typeface="+mn-cs"/>
              </a:rPr>
              <a:t>Drug or alcohol abuse </a:t>
            </a:r>
          </a:p>
          <a:p>
            <a:pPr marL="228600" lvl="0" indent="-228600">
              <a:buFont typeface="+mj-lt"/>
              <a:buAutoNum type="arabicPeriod"/>
            </a:pPr>
            <a:r>
              <a:rPr lang="en-US" sz="1200" kern="1200" dirty="0" smtClean="0">
                <a:solidFill>
                  <a:schemeClr val="tx1"/>
                </a:solidFill>
                <a:effectLst/>
                <a:latin typeface="+mn-lt"/>
                <a:ea typeface="+mn-ea"/>
                <a:cs typeface="+mn-cs"/>
              </a:rPr>
              <a:t>Frequent or repeat ER admits or visits with mental health or substance abuse</a:t>
            </a:r>
          </a:p>
          <a:p>
            <a:pPr marL="228600" lvl="0" indent="-228600">
              <a:buFont typeface="+mj-lt"/>
              <a:buAutoNum type="arabicPeriod"/>
            </a:pPr>
            <a:r>
              <a:rPr lang="en-US" sz="1200" kern="1200" dirty="0" smtClean="0">
                <a:solidFill>
                  <a:schemeClr val="tx1"/>
                </a:solidFill>
                <a:effectLst/>
                <a:latin typeface="+mn-lt"/>
                <a:ea typeface="+mn-ea"/>
                <a:cs typeface="+mn-cs"/>
              </a:rPr>
              <a:t>Members who have a behavioral health condition that is impacting their ability to manage their medical condition or ability to work/nurse discretion</a:t>
            </a:r>
          </a:p>
          <a:p>
            <a:endParaRPr lang="en-US" b="1" dirty="0"/>
          </a:p>
        </p:txBody>
      </p:sp>
      <p:sp>
        <p:nvSpPr>
          <p:cNvPr id="4" name="Slide Number Placeholder 3"/>
          <p:cNvSpPr>
            <a:spLocks noGrp="1"/>
          </p:cNvSpPr>
          <p:nvPr>
            <p:ph type="sldNum" sz="quarter" idx="10"/>
          </p:nvPr>
        </p:nvSpPr>
        <p:spPr/>
        <p:txBody>
          <a:bodyPr/>
          <a:lstStyle/>
          <a:p>
            <a:fld id="{F0C6C442-DF5F-C144-8BEF-183ECC517090}" type="slidenum">
              <a:rPr lang="en-US" smtClean="0"/>
              <a:t>3</a:t>
            </a:fld>
            <a:endParaRPr lang="en-US" dirty="0"/>
          </a:p>
        </p:txBody>
      </p:sp>
    </p:spTree>
    <p:extLst>
      <p:ext uri="{BB962C8B-B14F-4D97-AF65-F5344CB8AC3E}">
        <p14:creationId xmlns:p14="http://schemas.microsoft.com/office/powerpoint/2010/main" val="230414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Referred</a:t>
            </a:r>
            <a:r>
              <a:rPr lang="en-US" b="1" baseline="0" dirty="0" smtClean="0"/>
              <a:t> to as “Core” or “Enterprise” BH CM</a:t>
            </a:r>
          </a:p>
          <a:p>
            <a:endParaRPr lang="en-US" b="1" baseline="0" dirty="0" smtClean="0"/>
          </a:p>
          <a:p>
            <a:r>
              <a:rPr lang="en-US" b="1" baseline="0" dirty="0" smtClean="0"/>
              <a:t>Points of entry for Core BH CM - </a:t>
            </a:r>
            <a:r>
              <a:rPr lang="en-US" b="0" baseline="0" dirty="0" smtClean="0"/>
              <a:t>Primarily referral based – a member is identified with a BH CM related need and referred to the program most commonly by:</a:t>
            </a:r>
            <a:endParaRPr lang="en-US" dirty="0" smtClean="0"/>
          </a:p>
          <a:p>
            <a:pPr marL="228600" lvl="0" indent="-228600">
              <a:buFont typeface="+mj-lt"/>
              <a:buAutoNum type="arabicPeriod"/>
            </a:pPr>
            <a:r>
              <a:rPr lang="en-US" sz="1200" kern="1200" dirty="0" smtClean="0">
                <a:solidFill>
                  <a:schemeClr val="tx1"/>
                </a:solidFill>
                <a:effectLst/>
                <a:latin typeface="+mn-lt"/>
                <a:ea typeface="+mn-ea"/>
                <a:cs typeface="+mn-cs"/>
              </a:rPr>
              <a:t>Re-admission risk identification</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Medical Utilization Management</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Behavioral Health Utilization Management</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Medical Care Management</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Internal medical directors</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Community providers</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Condition-specific diagnoses </a:t>
            </a:r>
            <a:endParaRPr lang="en-US" sz="18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Claims/diagnosis review</a:t>
            </a:r>
            <a:endParaRPr lang="en-US" sz="18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Account requests</a:t>
            </a:r>
            <a:endParaRPr lang="en-US" b="1" dirty="0"/>
          </a:p>
        </p:txBody>
      </p:sp>
      <p:sp>
        <p:nvSpPr>
          <p:cNvPr id="4" name="Slide Number Placeholder 3"/>
          <p:cNvSpPr>
            <a:spLocks noGrp="1"/>
          </p:cNvSpPr>
          <p:nvPr>
            <p:ph type="sldNum" sz="quarter" idx="10"/>
          </p:nvPr>
        </p:nvSpPr>
        <p:spPr/>
        <p:txBody>
          <a:bodyPr/>
          <a:lstStyle/>
          <a:p>
            <a:fld id="{F0C6C442-DF5F-C144-8BEF-183ECC517090}" type="slidenum">
              <a:rPr lang="en-US" smtClean="0"/>
              <a:t>4</a:t>
            </a:fld>
            <a:endParaRPr lang="en-US" dirty="0"/>
          </a:p>
        </p:txBody>
      </p:sp>
    </p:spTree>
    <p:extLst>
      <p:ext uri="{BB962C8B-B14F-4D97-AF65-F5344CB8AC3E}">
        <p14:creationId xmlns:p14="http://schemas.microsoft.com/office/powerpoint/2010/main" val="380303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b="0" dirty="0" smtClean="0"/>
              <a:t>ASD is bundled into the Behavioral Health Resource program.  It is also available as a separate buy up product</a:t>
            </a:r>
            <a:endParaRPr lang="en-US" b="0" baseline="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 child falls somewhere on the autism spectrum, families need all the support they can get. Anthem’s Autism Spectrum Disorder Program takes a proactive approach to helping families touched by autism, promoting positive outcomes with touch points all along the autism journey.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Education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Educates and engages the family on available community resources, helping to create a system of care around the member. </a:t>
            </a:r>
          </a:p>
          <a:p>
            <a:pPr lvl="0"/>
            <a:r>
              <a:rPr lang="en-US" sz="1200" kern="1200" dirty="0" smtClean="0">
                <a:solidFill>
                  <a:schemeClr val="tx1"/>
                </a:solidFill>
                <a:effectLst/>
                <a:latin typeface="+mn-lt"/>
                <a:ea typeface="+mn-ea"/>
                <a:cs typeface="+mn-cs"/>
              </a:rPr>
              <a:t>• Decreased cost of care through knowledge and appropriate usage of benefits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Guidance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Applied Behavior Analysis (ABA)management, including clinical reviews by experienced licensed clinicians. Precertification delivers value, ensuring that the member receives the right care, from the right provider, at the right time.  </a:t>
            </a:r>
            <a:r>
              <a:rPr lang="en-US" sz="1200" b="1" kern="1200" dirty="0" smtClean="0">
                <a:solidFill>
                  <a:schemeClr val="tx1"/>
                </a:solidFill>
                <a:effectLst/>
                <a:latin typeface="+mn-lt"/>
                <a:ea typeface="+mn-ea"/>
                <a:cs typeface="+mn-cs"/>
              </a:rPr>
              <a:t>The</a:t>
            </a:r>
            <a:r>
              <a:rPr lang="en-US" sz="1200" b="1" kern="1200" baseline="0" dirty="0" smtClean="0">
                <a:solidFill>
                  <a:schemeClr val="tx1"/>
                </a:solidFill>
                <a:effectLst/>
                <a:latin typeface="+mn-lt"/>
                <a:ea typeface="+mn-ea"/>
                <a:cs typeface="+mn-cs"/>
              </a:rPr>
              <a:t> ASD program must be purchased if the group requires a pre-cert for ABA</a:t>
            </a: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Increased follow-up care encouraged by appointment setting, reminders, attendance confirmation, proactive discharge planning, and referrals. </a:t>
            </a:r>
          </a:p>
          <a:p>
            <a:pPr lvl="0"/>
            <a:r>
              <a:rPr lang="en-US" sz="1200" kern="1200" dirty="0" smtClean="0">
                <a:solidFill>
                  <a:schemeClr val="tx1"/>
                </a:solidFill>
                <a:effectLst/>
                <a:latin typeface="+mn-lt"/>
                <a:ea typeface="+mn-ea"/>
                <a:cs typeface="+mn-cs"/>
              </a:rPr>
              <a:t>• Assure that parents and siblings have the best support to manage their own needs.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Coordination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Enhanced member experience and coordination of care.</a:t>
            </a:r>
          </a:p>
          <a:p>
            <a:pPr lvl="0"/>
            <a:r>
              <a:rPr lang="en-US" sz="1200" kern="1200" dirty="0" smtClean="0">
                <a:solidFill>
                  <a:schemeClr val="tx1"/>
                </a:solidFill>
                <a:effectLst/>
                <a:latin typeface="+mn-lt"/>
                <a:ea typeface="+mn-ea"/>
                <a:cs typeface="+mn-cs"/>
              </a:rPr>
              <a:t>• Assistance in exploration of medical services that may help the member, including referrals to medical case management. </a:t>
            </a:r>
          </a:p>
          <a:p>
            <a:pPr lvl="0"/>
            <a:r>
              <a:rPr lang="en-US" sz="1200" kern="1200" dirty="0" smtClean="0">
                <a:solidFill>
                  <a:schemeClr val="tx1"/>
                </a:solidFill>
                <a:effectLst/>
                <a:latin typeface="+mn-lt"/>
                <a:ea typeface="+mn-ea"/>
                <a:cs typeface="+mn-cs"/>
              </a:rPr>
              <a:t>• Licensed Behavior Analysts and Program Managers provide support and act as a resource to the interdisciplinary team, helping them navigate and address the unique challenges facing families with an autistic child.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families touched by autism, our Autism Spectrum Disorders Program provides support for the entire family, giving assistance wherever possible and making it easier for them to understand and utilize care, resulting in access to better outcomes.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C6C442-DF5F-C144-8BEF-183ECC517090}" type="slidenum">
              <a:rPr lang="en-US" smtClean="0"/>
              <a:t>7</a:t>
            </a:fld>
            <a:endParaRPr lang="en-US" dirty="0"/>
          </a:p>
        </p:txBody>
      </p:sp>
    </p:spTree>
    <p:extLst>
      <p:ext uri="{BB962C8B-B14F-4D97-AF65-F5344CB8AC3E}">
        <p14:creationId xmlns:p14="http://schemas.microsoft.com/office/powerpoint/2010/main" val="203893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1200" b="0" i="0" u="none" strike="noStrike" cap="none" spc="0" normalizeH="0" baseline="0" dirty="0" smtClean="0">
                <a:ln>
                  <a:noFill/>
                </a:ln>
                <a:solidFill>
                  <a:schemeClr val="bg1"/>
                </a:solidFill>
                <a:effectLst/>
                <a:uFillTx/>
                <a:sym typeface="Calibri"/>
              </a:rPr>
              <a:t>PREVENTION</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1200" b="0" i="0" u="none" strike="noStrike" cap="none" spc="0" normalizeH="0" baseline="0" dirty="0" smtClean="0">
                <a:ln>
                  <a:noFill/>
                </a:ln>
                <a:solidFill>
                  <a:schemeClr val="bg1"/>
                </a:solidFill>
                <a:effectLst/>
                <a:uFillTx/>
                <a:sym typeface="Calibri"/>
              </a:rPr>
              <a:t>Incorporation of </a:t>
            </a:r>
            <a:r>
              <a:rPr kumimoji="0" lang="en-US" sz="1200" b="0" i="0" u="none" strike="noStrike" cap="none" spc="0" normalizeH="0" dirty="0" smtClean="0">
                <a:ln>
                  <a:noFill/>
                </a:ln>
                <a:solidFill>
                  <a:schemeClr val="bg1"/>
                </a:solidFill>
                <a:effectLst/>
                <a:uFillTx/>
                <a:sym typeface="Calibri"/>
              </a:rPr>
              <a:t> the March 2016 CDC Guideline into provider messaging and education</a:t>
            </a:r>
          </a:p>
          <a:p>
            <a:pPr marL="742950" marR="0" lvl="1" indent="-285750" algn="l"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1200" b="0" i="0" u="none" strike="noStrike" cap="none" spc="0" normalizeH="0" dirty="0" smtClean="0">
                <a:ln>
                  <a:noFill/>
                </a:ln>
                <a:solidFill>
                  <a:schemeClr val="bg1"/>
                </a:solidFill>
                <a:effectLst/>
                <a:uFillTx/>
                <a:sym typeface="Calibri"/>
              </a:rPr>
              <a:t>This</a:t>
            </a:r>
            <a:r>
              <a:rPr kumimoji="0" lang="en-US" sz="1200" b="0" i="0" u="none" strike="noStrike" cap="none" spc="0" normalizeH="0" baseline="0" dirty="0" smtClean="0">
                <a:ln>
                  <a:noFill/>
                </a:ln>
                <a:solidFill>
                  <a:schemeClr val="bg1"/>
                </a:solidFill>
                <a:effectLst/>
                <a:uFillTx/>
                <a:sym typeface="Calibri"/>
              </a:rPr>
              <a:t> includes contribution to Controlled Substance Use Monitoring (CSUM) messaging and EPHC provider “controlled substance alert functionality” notification through the Patient Care Management System (PCMS) population management system</a:t>
            </a:r>
          </a:p>
          <a:p>
            <a:pPr marL="1085850" lvl="2" indent="-171450">
              <a:buFont typeface="Arial" panose="020B0604020202020204" pitchFamily="34" charset="0"/>
              <a:buChar char="•"/>
              <a:defRPr/>
            </a:pPr>
            <a:r>
              <a:rPr lang="en-US" dirty="0" smtClean="0"/>
              <a:t>Has relayed information to providers which has mitigated circumstances where member medication regimens may lead to adverse event. </a:t>
            </a:r>
          </a:p>
          <a:p>
            <a:pPr marL="1543050" lvl="3" indent="-171450">
              <a:buFont typeface="Arial" panose="020B0604020202020204" pitchFamily="34" charset="0"/>
              <a:buChar char="•"/>
              <a:defRPr/>
            </a:pPr>
            <a:r>
              <a:rPr lang="en-US" dirty="0" smtClean="0"/>
              <a:t>i.e., apprising providers of circumstances where members are receiving opioids, skeletal muscle relaxers and benzodiazepines at the same time.</a:t>
            </a:r>
          </a:p>
          <a:p>
            <a:pPr marL="1543050" lvl="3" indent="-171450">
              <a:buFont typeface="Arial" panose="020B0604020202020204" pitchFamily="34" charset="0"/>
              <a:buChar char="•"/>
              <a:defRPr/>
            </a:pPr>
            <a:r>
              <a:rPr kumimoji="0" lang="en-US" sz="1200" b="0" i="0" u="none" strike="noStrike" cap="none" spc="0" normalizeH="0" dirty="0" smtClean="0">
                <a:ln>
                  <a:noFill/>
                </a:ln>
                <a:solidFill>
                  <a:schemeClr val="bg1"/>
                </a:solidFill>
                <a:effectLst/>
                <a:uFillTx/>
                <a:sym typeface="Calibri"/>
              </a:rPr>
              <a:t>Data</a:t>
            </a:r>
            <a:r>
              <a:rPr kumimoji="0" lang="en-US" sz="1200" b="0" i="0" u="none" strike="noStrike" cap="none" spc="0" normalizeH="0" baseline="0" dirty="0" smtClean="0">
                <a:ln>
                  <a:noFill/>
                </a:ln>
                <a:solidFill>
                  <a:schemeClr val="bg1"/>
                </a:solidFill>
                <a:effectLst/>
                <a:uFillTx/>
                <a:sym typeface="Calibri"/>
              </a:rPr>
              <a:t> includes:</a:t>
            </a:r>
          </a:p>
          <a:p>
            <a:pPr marL="2000250" lvl="4" indent="-171450">
              <a:buFont typeface="Arial" panose="020B0604020202020204" pitchFamily="34" charset="0"/>
              <a:buChar char="•"/>
              <a:defRPr/>
            </a:pPr>
            <a:r>
              <a:rPr kumimoji="0" lang="en-US" sz="1200" b="0" i="0" u="none" strike="noStrike" cap="none" spc="0" normalizeH="0" dirty="0" smtClean="0">
                <a:ln>
                  <a:noFill/>
                </a:ln>
                <a:solidFill>
                  <a:schemeClr val="bg1"/>
                </a:solidFill>
                <a:effectLst/>
                <a:uFillTx/>
                <a:sym typeface="Calibri"/>
              </a:rPr>
              <a:t>Early risk indicators for developing an opioid use disorder over time</a:t>
            </a:r>
          </a:p>
          <a:p>
            <a:pPr marL="2000250" lvl="4" indent="-171450">
              <a:buFont typeface="Arial" panose="020B0604020202020204" pitchFamily="34" charset="0"/>
              <a:buChar char="•"/>
              <a:defRPr/>
            </a:pPr>
            <a:r>
              <a:rPr kumimoji="0" lang="en-US" sz="1200" b="0" i="0" u="none" strike="noStrike" cap="none" spc="0" normalizeH="0" dirty="0" smtClean="0">
                <a:ln>
                  <a:noFill/>
                </a:ln>
                <a:solidFill>
                  <a:schemeClr val="bg1"/>
                </a:solidFill>
                <a:effectLst/>
                <a:uFillTx/>
                <a:sym typeface="Calibri"/>
              </a:rPr>
              <a:t>CSUM data</a:t>
            </a:r>
          </a:p>
          <a:p>
            <a:pPr marL="2000250" lvl="4" indent="-171450">
              <a:buFont typeface="Arial" panose="020B0604020202020204" pitchFamily="34" charset="0"/>
              <a:buChar char="•"/>
              <a:defRPr/>
            </a:pPr>
            <a:r>
              <a:rPr kumimoji="0" lang="en-US" sz="1200" b="0" i="0" u="none" strike="noStrike" cap="none" spc="0" normalizeH="0" dirty="0" smtClean="0">
                <a:ln>
                  <a:noFill/>
                </a:ln>
                <a:solidFill>
                  <a:schemeClr val="bg1"/>
                </a:solidFill>
                <a:effectLst/>
                <a:uFillTx/>
                <a:sym typeface="Calibri"/>
              </a:rPr>
              <a:t>Pharmacy Home status</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1600" b="0" i="0" u="none" strike="noStrike" cap="none" spc="0" normalizeH="0" dirty="0" smtClean="0">
                <a:ln>
                  <a:noFill/>
                </a:ln>
                <a:solidFill>
                  <a:schemeClr val="bg1"/>
                </a:solidFill>
                <a:effectLst/>
                <a:uFillTx/>
                <a:sym typeface="Calibri"/>
              </a:rPr>
              <a:t>30% reduction from peak opioid prescribing target</a:t>
            </a:r>
            <a:r>
              <a:rPr kumimoji="0" lang="en-US" sz="1600" b="0" i="0" u="none" strike="noStrike" cap="none" spc="0" normalizeH="0" baseline="0" dirty="0" smtClean="0">
                <a:ln>
                  <a:noFill/>
                </a:ln>
                <a:solidFill>
                  <a:schemeClr val="bg1"/>
                </a:solidFill>
                <a:effectLst/>
                <a:uFillTx/>
                <a:sym typeface="Calibri"/>
              </a:rPr>
              <a:t> has been reached and readjusted to 35% by the end of 2019</a:t>
            </a:r>
            <a:endParaRPr kumimoji="0" lang="en-US" sz="1600" b="0" i="0" u="none" strike="noStrike" cap="none" spc="0" normalizeH="0" dirty="0" smtClean="0">
              <a:ln>
                <a:noFill/>
              </a:ln>
              <a:solidFill>
                <a:schemeClr val="bg1"/>
              </a:solidFill>
              <a:effectLst/>
              <a:uFillTx/>
              <a:sym typeface="Calibri"/>
            </a:endParaRPr>
          </a:p>
          <a:p>
            <a:pPr marL="742950" lvl="1" indent="-285750" hangingPunct="0">
              <a:buFont typeface="Wingdings" panose="05000000000000000000" pitchFamily="2" charset="2"/>
              <a:buChar char="ü"/>
            </a:pPr>
            <a:r>
              <a:rPr kumimoji="0" lang="en-US" sz="1600" b="0" i="0" u="none" strike="noStrike" cap="none" spc="0" normalizeH="0" dirty="0" smtClean="0">
                <a:ln>
                  <a:noFill/>
                </a:ln>
                <a:solidFill>
                  <a:schemeClr val="bg1"/>
                </a:solidFill>
                <a:effectLst/>
                <a:uFillTx/>
                <a:sym typeface="Calibri"/>
              </a:rPr>
              <a:t>Pharmacy point of sale edits</a:t>
            </a:r>
          </a:p>
          <a:p>
            <a:pPr marL="1200150" lvl="2" indent="-285750" hangingPunct="0">
              <a:buFont typeface="Wingdings" panose="05000000000000000000" pitchFamily="2" charset="2"/>
              <a:buChar char="ü"/>
            </a:pPr>
            <a:r>
              <a:rPr kumimoji="0" lang="en-US" sz="1600" b="0" i="0" u="none" strike="noStrike" cap="none" spc="0" normalizeH="0" dirty="0" smtClean="0">
                <a:ln>
                  <a:noFill/>
                </a:ln>
                <a:solidFill>
                  <a:schemeClr val="bg1"/>
                </a:solidFill>
                <a:effectLst/>
                <a:uFillTx/>
                <a:sym typeface="Calibri"/>
              </a:rPr>
              <a:t>Limit first</a:t>
            </a:r>
            <a:r>
              <a:rPr kumimoji="0" lang="en-US" sz="1600" b="0" i="0" u="none" strike="noStrike" cap="none" spc="0" normalizeH="0" baseline="0" dirty="0" smtClean="0">
                <a:ln>
                  <a:noFill/>
                </a:ln>
                <a:solidFill>
                  <a:schemeClr val="bg1"/>
                </a:solidFill>
                <a:effectLst/>
                <a:uFillTx/>
                <a:sym typeface="Calibri"/>
              </a:rPr>
              <a:t> fill of short acting opioids to 7 day supply</a:t>
            </a:r>
          </a:p>
          <a:p>
            <a:pPr marL="1200150" lvl="2" indent="-285750" hangingPunct="0">
              <a:buFont typeface="Wingdings" panose="05000000000000000000" pitchFamily="2" charset="2"/>
              <a:buChar char="ü"/>
            </a:pPr>
            <a:r>
              <a:rPr kumimoji="0" lang="en-US" sz="1600" b="0" i="0" u="none" strike="noStrike" cap="none" spc="0" normalizeH="0" baseline="0" dirty="0" err="1" smtClean="0">
                <a:ln>
                  <a:noFill/>
                </a:ln>
                <a:solidFill>
                  <a:schemeClr val="bg1"/>
                </a:solidFill>
                <a:effectLst/>
                <a:uFillTx/>
                <a:sym typeface="Calibri"/>
              </a:rPr>
              <a:t>Preauth</a:t>
            </a:r>
            <a:r>
              <a:rPr kumimoji="0" lang="en-US" sz="1600" b="0" i="0" u="none" strike="noStrike" cap="none" spc="0" normalizeH="0" baseline="0" dirty="0" smtClean="0">
                <a:ln>
                  <a:noFill/>
                </a:ln>
                <a:solidFill>
                  <a:schemeClr val="bg1"/>
                </a:solidFill>
                <a:effectLst/>
                <a:uFillTx/>
                <a:sym typeface="Calibri"/>
              </a:rPr>
              <a:t> requirement for long acting opioids</a:t>
            </a:r>
          </a:p>
          <a:p>
            <a:pPr marL="1085850" lvl="2" indent="-171450">
              <a:buFont typeface="Arial" panose="020B0604020202020204" pitchFamily="34" charset="0"/>
              <a:buChar char="•"/>
              <a:defRPr/>
            </a:pPr>
            <a:r>
              <a:rPr lang="en-US" dirty="0" smtClean="0"/>
              <a:t>These edits have let to “thousands” of less pills each day that end up unused in members medicine cabinets, mitigating circumstances where these medications could be abused or diverted.</a:t>
            </a:r>
          </a:p>
          <a:p>
            <a:pPr marL="1085850" lvl="2" indent="-171450">
              <a:buFont typeface="Arial" panose="020B0604020202020204" pitchFamily="34" charset="0"/>
              <a:buChar char="•"/>
              <a:defRPr/>
            </a:pPr>
            <a:r>
              <a:rPr lang="en-US" dirty="0" smtClean="0"/>
              <a:t>This crisis will take strong effort from many different entities to address this crisis nationally, and it’s important to be aggressive with point of sale edits like this that have demonstrated favorable results with decreasing opioids dispensed.</a:t>
            </a:r>
          </a:p>
          <a:p>
            <a:pPr marL="1200150" lvl="2" indent="-285750" hangingPunct="0">
              <a:buFont typeface="Wingdings" panose="05000000000000000000" pitchFamily="2" charset="2"/>
              <a:buChar char="ü"/>
            </a:pPr>
            <a:endParaRPr kumimoji="0" lang="en-US" sz="1600" b="0" i="0" u="none" strike="noStrike" cap="none" spc="0" normalizeH="0" dirty="0" smtClean="0">
              <a:ln>
                <a:noFill/>
              </a:ln>
              <a:solidFill>
                <a:schemeClr val="bg1"/>
              </a:solidFill>
              <a:effectLst/>
              <a:uFillTx/>
              <a:sym typeface="Calibri"/>
            </a:endParaRPr>
          </a:p>
          <a:p>
            <a:pPr marL="742950" lvl="1" indent="-285750" hangingPunct="0">
              <a:buFont typeface="Wingdings" panose="05000000000000000000" pitchFamily="2" charset="2"/>
              <a:buChar char="ü"/>
            </a:pPr>
            <a:r>
              <a:rPr lang="en-US" sz="1600" dirty="0" smtClean="0">
                <a:solidFill>
                  <a:schemeClr val="bg1"/>
                </a:solidFill>
                <a:sym typeface="Calibri"/>
              </a:rPr>
              <a:t>Pharmacy Home Program </a:t>
            </a:r>
          </a:p>
          <a:p>
            <a:pPr marL="1085850" lvl="2" indent="-171450">
              <a:buFont typeface="Arial" panose="020B0604020202020204" pitchFamily="34" charset="0"/>
              <a:buChar char="•"/>
              <a:defRPr/>
            </a:pPr>
            <a:r>
              <a:rPr lang="en-US" dirty="0" smtClean="0"/>
              <a:t>Only 12% of members who received Warning letters were ultimately enrolled in the program. 88% no longer met criteria 60 days post Warning letter.</a:t>
            </a:r>
          </a:p>
          <a:p>
            <a:pPr marL="1085850" lvl="2" indent="-171450">
              <a:buFont typeface="Arial" panose="020B0604020202020204" pitchFamily="34" charset="0"/>
              <a:buChar char="•"/>
              <a:defRPr/>
            </a:pPr>
            <a:r>
              <a:rPr lang="en-US" dirty="0" smtClean="0"/>
              <a:t>Reduction in number of controlled substance claims following Warning letter</a:t>
            </a:r>
          </a:p>
          <a:p>
            <a:pPr marL="1085850" lvl="2" indent="-171450">
              <a:buFont typeface="Arial" panose="020B0604020202020204" pitchFamily="34" charset="0"/>
              <a:buChar char="•"/>
              <a:defRPr/>
            </a:pPr>
            <a:r>
              <a:rPr lang="en-US" dirty="0" smtClean="0"/>
              <a:t>Reduction in average cost/ER visit</a:t>
            </a:r>
          </a:p>
          <a:p>
            <a:pPr marL="1085850" lvl="2" indent="-171450">
              <a:buFont typeface="Arial" panose="020B0604020202020204" pitchFamily="34" charset="0"/>
              <a:buChar char="•"/>
              <a:defRPr/>
            </a:pPr>
            <a:r>
              <a:rPr lang="en-US" dirty="0" smtClean="0"/>
              <a:t>Reduction in # of ER visits by 35% for those enrolled in Pharmacy Home, and by 36% for those who were warned</a:t>
            </a:r>
          </a:p>
          <a:p>
            <a:pPr marL="1085850" lvl="2" indent="-171450">
              <a:buFont typeface="Arial" panose="020B0604020202020204" pitchFamily="34" charset="0"/>
              <a:buChar char="•"/>
              <a:defRPr/>
            </a:pPr>
            <a:r>
              <a:rPr lang="en-US" dirty="0" smtClean="0"/>
              <a:t>Also, for Warned members, decrease in the number of members using the urgent care by 43%; and the total number of visits to the urgent care by 56%; and decrease in </a:t>
            </a:r>
            <a:r>
              <a:rPr lang="en-US" dirty="0" err="1" smtClean="0"/>
              <a:t>rx</a:t>
            </a:r>
            <a:r>
              <a:rPr lang="en-US" dirty="0" smtClean="0"/>
              <a:t> by 11%</a:t>
            </a:r>
          </a:p>
          <a:p>
            <a:pPr marL="1085850" lvl="2" indent="-171450">
              <a:buFont typeface="Arial" panose="020B0604020202020204" pitchFamily="34" charset="0"/>
              <a:buChar char="•"/>
              <a:defRPr/>
            </a:pPr>
            <a:r>
              <a:rPr lang="en-US" dirty="0" smtClean="0"/>
              <a:t>Increase in # of members on buprenorphine therapy</a:t>
            </a:r>
            <a:endParaRPr lang="en-US" b="1" dirty="0" smtClean="0"/>
          </a:p>
          <a:p>
            <a:pPr marL="285750" lvl="0" indent="-285750" hangingPunct="0">
              <a:buFont typeface="Wingdings" panose="05000000000000000000" pitchFamily="2" charset="2"/>
              <a:buChar char="ü"/>
            </a:pPr>
            <a:r>
              <a:rPr kumimoji="0" lang="en-US" sz="1600" b="0" i="0" u="none" strike="noStrike" cap="none" spc="0" normalizeH="0" baseline="0" dirty="0" smtClean="0">
                <a:ln>
                  <a:noFill/>
                </a:ln>
                <a:solidFill>
                  <a:schemeClr val="bg1"/>
                </a:solidFill>
                <a:effectLst/>
                <a:uFillTx/>
                <a:sym typeface="Calibri"/>
              </a:rPr>
              <a:t>TREATMENT AND RECOVERY</a:t>
            </a:r>
          </a:p>
          <a:p>
            <a:pPr lvl="1">
              <a:defRPr/>
            </a:pPr>
            <a:r>
              <a:rPr lang="en-US" dirty="0" smtClean="0"/>
              <a:t>By partnering with our provider network, we are aiming to minimize the risk of opioid misuse and enable earlier identification of members facing substance use related conditions through a number or approaches: </a:t>
            </a:r>
          </a:p>
          <a:p>
            <a:pPr lvl="1">
              <a:defRPr/>
            </a:pPr>
            <a:endParaRPr lang="en-US" b="1" dirty="0" smtClean="0"/>
          </a:p>
          <a:p>
            <a:pPr lvl="1">
              <a:defRPr/>
            </a:pPr>
            <a:r>
              <a:rPr lang="en-US" b="1" dirty="0" smtClean="0"/>
              <a:t>For example</a:t>
            </a:r>
          </a:p>
          <a:p>
            <a:pPr marL="628650" lvl="1" indent="-171450">
              <a:buFont typeface="Arial" panose="020B0604020202020204" pitchFamily="34" charset="0"/>
              <a:buChar char="•"/>
              <a:defRPr/>
            </a:pPr>
            <a:r>
              <a:rPr lang="en-US" dirty="0" smtClean="0"/>
              <a:t>We have encouraged and marketed the use of and subsequent reimbursement for SBIRT (Screening, Brief Intervention and Referral to Treatment) in primary care environments which has led to an approximate 60% increase in provider claims for SBIRT across all lines of business in the past year.</a:t>
            </a:r>
          </a:p>
          <a:p>
            <a:pPr marL="628650" lvl="1" indent="-171450">
              <a:buFont typeface="Arial" panose="020B0604020202020204" pitchFamily="34" charset="0"/>
              <a:buChar char="•"/>
              <a:defRPr/>
            </a:pPr>
            <a:r>
              <a:rPr lang="en-US" dirty="0" smtClean="0"/>
              <a:t>We have partnered with Bright Heart Health as a contracted provider in CA and NH, and recently in OH and GA.</a:t>
            </a:r>
          </a:p>
          <a:p>
            <a:pPr marL="1085850" lvl="2" indent="-171450">
              <a:buFont typeface="Arial" panose="020B0604020202020204" pitchFamily="34" charset="0"/>
              <a:buChar char="•"/>
              <a:defRPr/>
            </a:pPr>
            <a:r>
              <a:rPr lang="en-US" dirty="0" smtClean="0"/>
              <a:t>They provide MAT services through telemedicine</a:t>
            </a:r>
          </a:p>
          <a:p>
            <a:pPr marL="1085850" lvl="2" indent="-171450">
              <a:buFont typeface="Arial" panose="020B0604020202020204" pitchFamily="34" charset="0"/>
              <a:buChar char="•"/>
              <a:defRPr/>
            </a:pPr>
            <a:r>
              <a:rPr lang="en-US" dirty="0" smtClean="0"/>
              <a:t>This has allowed for us to address MAT access gaps in rural and chronically underserved areas</a:t>
            </a:r>
          </a:p>
          <a:p>
            <a:pPr marL="628650" lvl="1" indent="-171450">
              <a:buFont typeface="Arial" panose="020B0604020202020204" pitchFamily="34" charset="0"/>
              <a:buChar char="•"/>
              <a:defRPr/>
            </a:pPr>
            <a:r>
              <a:rPr lang="en-US" dirty="0" smtClean="0"/>
              <a:t>Members</a:t>
            </a:r>
            <a:r>
              <a:rPr lang="en-US" baseline="0" dirty="0" smtClean="0"/>
              <a:t> also have access to Live Health Online Psychology and Psychiatry which can augment MAT that is provided through a primary care environment to provide BH Support</a:t>
            </a:r>
            <a:endParaRPr lang="en-US" dirty="0" smtClean="0"/>
          </a:p>
          <a:p>
            <a:pPr marL="628650" lvl="1" indent="-171450">
              <a:buFont typeface="Arial" panose="020B0604020202020204" pitchFamily="34" charset="0"/>
              <a:buChar char="•"/>
              <a:defRPr/>
            </a:pPr>
            <a:r>
              <a:rPr lang="en-US" dirty="0" smtClean="0"/>
              <a:t>We are working</a:t>
            </a:r>
            <a:r>
              <a:rPr lang="en-US" baseline="0" dirty="0" smtClean="0"/>
              <a:t> with Providers/Vendors to fill gaps with treatment/analytics capabilities, and leveraging payment innovation strategies to ensure high quality, evidence based treatment delivery</a:t>
            </a:r>
          </a:p>
          <a:p>
            <a:pPr marL="1085850" lvl="2" indent="-171450">
              <a:buFont typeface="Arial" panose="020B0604020202020204" pitchFamily="34" charset="0"/>
              <a:buChar char="•"/>
              <a:defRPr/>
            </a:pPr>
            <a:r>
              <a:rPr lang="en-US" dirty="0" smtClean="0"/>
              <a:t>Each market  has been launching specific innovations with respect to Opioid treatment response including the development of value-based reimbursement and case rate structured payment arrangements.</a:t>
            </a:r>
          </a:p>
          <a:p>
            <a:pPr marL="1085850" lvl="2" indent="-171450">
              <a:buFont typeface="Arial" panose="020B0604020202020204" pitchFamily="34" charset="0"/>
              <a:buChar char="•"/>
              <a:defRPr/>
            </a:pPr>
            <a:r>
              <a:rPr lang="en-US" dirty="0" smtClean="0">
                <a:solidFill>
                  <a:srgbClr val="FF0000"/>
                </a:solidFill>
              </a:rPr>
              <a:t>This has included</a:t>
            </a:r>
            <a:r>
              <a:rPr lang="en-US" baseline="0" dirty="0" smtClean="0">
                <a:solidFill>
                  <a:srgbClr val="FF0000"/>
                </a:solidFill>
              </a:rPr>
              <a:t> a focus on pregnancy and NICU approaches with OUD treatment for pregnant women, and an emphasis on treatment protocols for managing neonatal abstinence syndrome.</a:t>
            </a:r>
            <a:endParaRPr lang="en-US" dirty="0" smtClean="0">
              <a:solidFill>
                <a:srgbClr val="FF0000"/>
              </a:solidFill>
            </a:endParaRPr>
          </a:p>
          <a:p>
            <a:pPr marL="628650" lvl="1" indent="-171450">
              <a:buFont typeface="Arial" panose="020B0604020202020204" pitchFamily="34" charset="0"/>
              <a:buChar char="•"/>
              <a:defRPr/>
            </a:pPr>
            <a:r>
              <a:rPr lang="en-US" dirty="0" smtClean="0"/>
              <a:t>With respect to providing support to providers who are DEA waivered to prescribe buprenorphine</a:t>
            </a:r>
          </a:p>
          <a:p>
            <a:pPr marL="1085850" lvl="2" indent="-171450">
              <a:buFont typeface="Arial" panose="020B0604020202020204" pitchFamily="34" charset="0"/>
              <a:buChar char="•"/>
              <a:defRPr/>
            </a:pPr>
            <a:r>
              <a:rPr lang="en-US" dirty="0" smtClean="0"/>
              <a:t>We launched a MAT “ECHO” through the West Virginia school of medicine in 2017</a:t>
            </a:r>
          </a:p>
          <a:p>
            <a:pPr marL="1085850" lvl="2" indent="-171450">
              <a:buFont typeface="Arial" panose="020B0604020202020204" pitchFamily="34" charset="0"/>
              <a:buChar char="•"/>
              <a:defRPr/>
            </a:pPr>
            <a:r>
              <a:rPr lang="en-US" dirty="0" smtClean="0"/>
              <a:t>This provides opportunities for providers in rural or underserved areas to connect with SMEs/Specialists including Addictions Medicine doctors, Licensed Professional Counselors, Case Managers and Psychiatric Nurses engaging in video </a:t>
            </a:r>
            <a:r>
              <a:rPr lang="en-US" dirty="0" err="1" smtClean="0"/>
              <a:t>teleconsultative</a:t>
            </a:r>
            <a:r>
              <a:rPr lang="en-US" dirty="0" smtClean="0"/>
              <a:t> services</a:t>
            </a:r>
          </a:p>
          <a:p>
            <a:pPr marL="1085850" lvl="2" indent="-171450">
              <a:buFont typeface="Arial" panose="020B0604020202020204" pitchFamily="34" charset="0"/>
              <a:buChar char="•"/>
              <a:defRPr/>
            </a:pPr>
            <a:r>
              <a:rPr lang="en-US" dirty="0" smtClean="0"/>
              <a:t>This has provided providers with pertinent clinician information to make decisions around opioid prescribing</a:t>
            </a:r>
          </a:p>
          <a:p>
            <a:pPr lvl="1">
              <a:defRPr/>
            </a:pPr>
            <a:r>
              <a:rPr lang="en-US" b="1" dirty="0" smtClean="0"/>
              <a:t>Define strategies addressing non-pharmacologic chronic pain management:</a:t>
            </a:r>
          </a:p>
          <a:p>
            <a:pPr lvl="1">
              <a:defRPr/>
            </a:pPr>
            <a:r>
              <a:rPr lang="en-US" dirty="0" smtClean="0"/>
              <a:t>We are working with members to provide access to additional evidence based tools to support resiliency and pain management: </a:t>
            </a:r>
          </a:p>
          <a:p>
            <a:pPr marL="628650" lvl="1" indent="-171450">
              <a:buFont typeface="Arial" panose="020B0604020202020204" pitchFamily="34" charset="0"/>
              <a:buChar char="•"/>
              <a:defRPr/>
            </a:pPr>
            <a:r>
              <a:rPr lang="en-US" dirty="0" smtClean="0"/>
              <a:t>With respect to non-pharmacologic approaches to pain management</a:t>
            </a:r>
          </a:p>
          <a:p>
            <a:pPr marL="1085850" lvl="2" indent="-171450">
              <a:buFont typeface="Arial" panose="020B0604020202020204" pitchFamily="34" charset="0"/>
              <a:buChar char="•"/>
              <a:defRPr/>
            </a:pPr>
            <a:r>
              <a:rPr lang="en-US" dirty="0" smtClean="0"/>
              <a:t>We are working with a vendor partner called </a:t>
            </a:r>
            <a:r>
              <a:rPr lang="en-US" dirty="0" err="1" smtClean="0"/>
              <a:t>myStrength</a:t>
            </a:r>
            <a:r>
              <a:rPr lang="en-US" dirty="0" smtClean="0"/>
              <a:t> who has developed a Pain Management module as part of their suite of computer based self-directed education and assessment</a:t>
            </a:r>
          </a:p>
          <a:p>
            <a:pPr marL="1085850" lvl="2" indent="-171450">
              <a:buFont typeface="Arial" panose="020B0604020202020204" pitchFamily="34" charset="0"/>
              <a:buChar char="•"/>
              <a:defRPr/>
            </a:pPr>
            <a:r>
              <a:rPr lang="en-US" dirty="0" smtClean="0"/>
              <a:t>Also, we are leveraging opportunities to remind providers and members of coverage for “tried and true” methods for pain management including PT, Chiropractic services and CBT</a:t>
            </a:r>
          </a:p>
          <a:p>
            <a:pPr marL="285750" lvl="0" indent="-285750" hangingPunct="0">
              <a:buFont typeface="Wingdings" panose="05000000000000000000" pitchFamily="2" charset="2"/>
              <a:buChar char="ü"/>
            </a:pPr>
            <a:r>
              <a:rPr kumimoji="0" lang="en-US" sz="1600" b="0" i="0" u="none" strike="noStrike" cap="none" spc="0" normalizeH="0" dirty="0" smtClean="0">
                <a:ln>
                  <a:noFill/>
                </a:ln>
                <a:solidFill>
                  <a:schemeClr val="bg1"/>
                </a:solidFill>
                <a:effectLst/>
                <a:uFillTx/>
                <a:sym typeface="Calibri"/>
              </a:rPr>
              <a:t>DETERRENCE</a:t>
            </a: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ü"/>
              <a:tabLst/>
            </a:pPr>
            <a:r>
              <a:rPr kumimoji="0" lang="en-US" sz="1600" b="0" i="0" u="none" strike="noStrike" cap="none" spc="0" normalizeH="0" baseline="0" dirty="0" smtClean="0">
                <a:ln>
                  <a:noFill/>
                </a:ln>
                <a:solidFill>
                  <a:schemeClr val="bg1"/>
                </a:solidFill>
                <a:effectLst/>
                <a:uFillTx/>
                <a:sym typeface="Calibri"/>
              </a:rPr>
              <a:t>Prevention</a:t>
            </a:r>
            <a:r>
              <a:rPr kumimoji="0" lang="en-US" sz="1600" b="0" i="0" u="none" strike="noStrike" cap="none" spc="0" normalizeH="0" dirty="0" smtClean="0">
                <a:ln>
                  <a:noFill/>
                </a:ln>
                <a:solidFill>
                  <a:schemeClr val="bg1"/>
                </a:solidFill>
                <a:effectLst/>
                <a:uFillTx/>
                <a:sym typeface="Calibri"/>
              </a:rPr>
              <a:t> of Fraud, Diversion and abuse</a:t>
            </a:r>
          </a:p>
          <a:p>
            <a:pPr marL="742950" lvl="1" indent="-285750" hangingPunct="0">
              <a:buFont typeface="Wingdings" panose="05000000000000000000" pitchFamily="2" charset="2"/>
              <a:buChar char="ü"/>
            </a:pPr>
            <a:r>
              <a:rPr lang="en-US" sz="1600" dirty="0" smtClean="0">
                <a:solidFill>
                  <a:schemeClr val="bg1"/>
                </a:solidFill>
                <a:sym typeface="Calibri"/>
              </a:rPr>
              <a:t>Leveraging data mining and analytic capabilities</a:t>
            </a:r>
            <a:r>
              <a:rPr lang="en-US" sz="1600" baseline="0" dirty="0" smtClean="0">
                <a:solidFill>
                  <a:schemeClr val="bg1"/>
                </a:solidFill>
                <a:sym typeface="Calibri"/>
              </a:rPr>
              <a:t> to identify “doctor shopping”, outlier prescribers and possible “pill mills”</a:t>
            </a:r>
            <a:endParaRPr kumimoji="0" lang="en-US" sz="1600" b="0" i="0" u="none" strike="noStrike" cap="none" spc="0" normalizeH="0" dirty="0" smtClean="0">
              <a:ln>
                <a:noFill/>
              </a:ln>
              <a:solidFill>
                <a:schemeClr val="bg1"/>
              </a:solidFill>
              <a:effectLst/>
              <a:uFillTx/>
              <a:sym typeface="Calibri"/>
            </a:endParaRPr>
          </a:p>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ü"/>
              <a:tabLst/>
            </a:pPr>
            <a:r>
              <a:rPr lang="en-US" sz="1600" dirty="0" smtClean="0">
                <a:solidFill>
                  <a:schemeClr val="bg1"/>
                </a:solidFill>
                <a:sym typeface="Calibri"/>
              </a:rPr>
              <a:t>Provider education</a:t>
            </a:r>
          </a:p>
          <a:p>
            <a:pPr marL="742950" lvl="1" indent="-285750" hangingPunct="0">
              <a:buFont typeface="Wingdings" panose="05000000000000000000" pitchFamily="2" charset="2"/>
              <a:buChar char="ü"/>
            </a:pPr>
            <a:r>
              <a:rPr kumimoji="0" lang="en-US" sz="1600" b="0" i="0" u="none" strike="noStrike" cap="none" spc="0" normalizeH="0" dirty="0" smtClean="0">
                <a:ln>
                  <a:noFill/>
                </a:ln>
                <a:solidFill>
                  <a:schemeClr val="bg1"/>
                </a:solidFill>
                <a:effectLst/>
                <a:uFillTx/>
                <a:sym typeface="Calibri"/>
              </a:rPr>
              <a:t>Letter</a:t>
            </a:r>
            <a:r>
              <a:rPr kumimoji="0" lang="en-US" sz="1600" b="0" i="0" u="none" strike="noStrike" cap="none" spc="0" normalizeH="0" baseline="0" dirty="0" smtClean="0">
                <a:ln>
                  <a:noFill/>
                </a:ln>
                <a:solidFill>
                  <a:schemeClr val="bg1"/>
                </a:solidFill>
                <a:effectLst/>
                <a:uFillTx/>
                <a:sym typeface="Calibri"/>
              </a:rPr>
              <a:t> campaigns which target providers who are prescribing opioids outside of the norms for their respective specialties</a:t>
            </a:r>
          </a:p>
          <a:p>
            <a:pPr marL="742950" lvl="1" indent="-285750" hangingPunct="0">
              <a:buFont typeface="Wingdings" panose="05000000000000000000" pitchFamily="2" charset="2"/>
              <a:buChar char="ü"/>
            </a:pPr>
            <a:r>
              <a:rPr kumimoji="0" lang="en-US" sz="1600" b="0" i="0" u="none" strike="noStrike" cap="none" spc="0" normalizeH="0" baseline="0" dirty="0" smtClean="0">
                <a:ln>
                  <a:noFill/>
                </a:ln>
                <a:solidFill>
                  <a:schemeClr val="bg1"/>
                </a:solidFill>
                <a:effectLst/>
                <a:uFillTx/>
                <a:sym typeface="Calibri"/>
              </a:rPr>
              <a:t>Identification criteria take into account the March 2016 CDC Guideline for the use of opioids in the treatment of chronic pain.</a:t>
            </a:r>
          </a:p>
          <a:p>
            <a:pPr marL="285750" lvl="0" indent="-285750" hangingPunct="0">
              <a:buFont typeface="Wingdings" panose="05000000000000000000" pitchFamily="2" charset="2"/>
              <a:buChar char="ü"/>
            </a:pPr>
            <a:r>
              <a:rPr kumimoji="0" lang="en-US" sz="1600" b="0" i="0" u="none" strike="noStrike" cap="none" spc="0" normalizeH="0" baseline="0" dirty="0" smtClean="0">
                <a:ln>
                  <a:noFill/>
                </a:ln>
                <a:solidFill>
                  <a:schemeClr val="bg1"/>
                </a:solidFill>
                <a:effectLst/>
                <a:uFillTx/>
                <a:sym typeface="Calibri"/>
              </a:rPr>
              <a:t>Engagement of special investigations unit when appropriate</a:t>
            </a:r>
            <a:endParaRPr kumimoji="0" lang="en-US" sz="1600" b="0" i="0" u="none" strike="noStrike" cap="none" spc="0" normalizeH="0" dirty="0" smtClean="0">
              <a:ln>
                <a:noFill/>
              </a:ln>
              <a:solidFill>
                <a:schemeClr val="bg1"/>
              </a:solidFill>
              <a:effectLst/>
              <a:uFillTx/>
              <a:sym typeface="Calibri"/>
            </a:endParaRPr>
          </a:p>
          <a:p>
            <a:pPr marL="742950" lvl="1" indent="-285750" hangingPunct="0">
              <a:buFont typeface="Wingdings" panose="05000000000000000000" pitchFamily="2" charset="2"/>
              <a:buChar char="ü"/>
            </a:pPr>
            <a:endParaRPr kumimoji="0" lang="en-US" sz="1600" b="0" i="0" u="none" strike="noStrike" cap="none" spc="0" normalizeH="0" baseline="0" dirty="0">
              <a:ln>
                <a:noFill/>
              </a:ln>
              <a:solidFill>
                <a:schemeClr val="bg1"/>
              </a:solidFill>
              <a:effectLst/>
              <a:uFillTx/>
              <a:sym typeface="Calibri"/>
            </a:endParaRP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100" b="1">
                <a:solidFill>
                  <a:schemeClr val="bg2"/>
                </a:solidFill>
                <a:latin typeface="Arial" panose="020B0604020202020204" pitchFamily="34" charset="0"/>
                <a:ea typeface="MS PGothic" panose="020B0600070205080204" pitchFamily="34" charset="-128"/>
              </a:defRPr>
            </a:lvl1pPr>
            <a:lvl2pPr marL="742950" indent="-285750" defTabSz="931863">
              <a:defRPr sz="1100" b="1">
                <a:solidFill>
                  <a:schemeClr val="bg2"/>
                </a:solidFill>
                <a:latin typeface="Arial" panose="020B0604020202020204" pitchFamily="34" charset="0"/>
                <a:ea typeface="MS PGothic" panose="020B0600070205080204" pitchFamily="34" charset="-128"/>
              </a:defRPr>
            </a:lvl2pPr>
            <a:lvl3pPr marL="1143000" indent="-228600" defTabSz="931863">
              <a:defRPr sz="1100" b="1">
                <a:solidFill>
                  <a:schemeClr val="bg2"/>
                </a:solidFill>
                <a:latin typeface="Arial" panose="020B0604020202020204" pitchFamily="34" charset="0"/>
                <a:ea typeface="MS PGothic" panose="020B0600070205080204" pitchFamily="34" charset="-128"/>
              </a:defRPr>
            </a:lvl3pPr>
            <a:lvl4pPr marL="1600200" indent="-228600" defTabSz="931863">
              <a:defRPr sz="1100" b="1">
                <a:solidFill>
                  <a:schemeClr val="bg2"/>
                </a:solidFill>
                <a:latin typeface="Arial" panose="020B0604020202020204" pitchFamily="34" charset="0"/>
                <a:ea typeface="MS PGothic" panose="020B0600070205080204" pitchFamily="34" charset="-128"/>
              </a:defRPr>
            </a:lvl4pPr>
            <a:lvl5pPr marL="2057400" indent="-228600" defTabSz="931863">
              <a:defRPr sz="1100" b="1">
                <a:solidFill>
                  <a:schemeClr val="bg2"/>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1100" b="1">
                <a:solidFill>
                  <a:schemeClr val="bg2"/>
                </a:solidFill>
                <a:latin typeface="Arial" panose="020B0604020202020204" pitchFamily="34" charset="0"/>
                <a:ea typeface="MS PGothic" panose="020B0600070205080204" pitchFamily="34" charset="-128"/>
              </a:defRPr>
            </a:lvl9pPr>
          </a:lstStyle>
          <a:p>
            <a:fld id="{0E8AF598-0304-45B5-919F-6A53D59FC01E}" type="slidenum">
              <a:rPr lang="en-US" altLang="en-US" sz="1200" b="0" smtClean="0">
                <a:solidFill>
                  <a:prstClr val="black"/>
                </a:solidFill>
                <a:latin typeface="Arial Narrow" panose="020B0606020202030204" pitchFamily="34" charset="0"/>
              </a:rPr>
              <a:pPr/>
              <a:t>8</a:t>
            </a:fld>
            <a:endParaRPr lang="en-US" altLang="en-US" sz="1200" b="0" dirty="0" smtClean="0">
              <a:solidFill>
                <a:prstClr val="black"/>
              </a:solidFill>
              <a:latin typeface="Arial Narrow" panose="020B0606020202030204" pitchFamily="34" charset="0"/>
            </a:endParaRPr>
          </a:p>
        </p:txBody>
      </p:sp>
    </p:spTree>
    <p:extLst>
      <p:ext uri="{BB962C8B-B14F-4D97-AF65-F5344CB8AC3E}">
        <p14:creationId xmlns:p14="http://schemas.microsoft.com/office/powerpoint/2010/main" val="112746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Link</a:t>
            </a:r>
            <a:r>
              <a:rPr lang="en-US" baseline="0" dirty="0" smtClean="0">
                <a:latin typeface="Calibri" charset="0"/>
              </a:rPr>
              <a:t> on Anthem Engage</a:t>
            </a:r>
            <a:endParaRPr lang="en-US"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487BD-DF5B-8748-9E4A-6D5BD1DAA050}" type="slidenum">
              <a:rPr lang="en-US" sz="1200">
                <a:solidFill>
                  <a:srgbClr val="000000"/>
                </a:solidFill>
                <a:cs typeface="Arial" charset="0"/>
              </a:rPr>
              <a:pPr eaLnBrk="1" hangingPunct="1"/>
              <a:t>9</a:t>
            </a:fld>
            <a:endParaRPr lang="en-US" sz="1200" dirty="0">
              <a:solidFill>
                <a:srgbClr val="000000"/>
              </a:solidFill>
              <a:cs typeface="Arial" charset="0"/>
            </a:endParaRPr>
          </a:p>
        </p:txBody>
      </p:sp>
    </p:spTree>
    <p:extLst>
      <p:ext uri="{BB962C8B-B14F-4D97-AF65-F5344CB8AC3E}">
        <p14:creationId xmlns:p14="http://schemas.microsoft.com/office/powerpoint/2010/main" val="87741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Calibri"/>
                <a:cs typeface="Calibri"/>
              </a:defRPr>
            </a:lvl1pPr>
          </a:lstStyle>
          <a:p>
            <a:pPr marL="12700"/>
            <a:r>
              <a:rPr dirty="0">
                <a:solidFill>
                  <a:prstClr val="black"/>
                </a:solidFill>
              </a:rPr>
              <a:t>C</a:t>
            </a:r>
            <a:r>
              <a:rPr spc="-5" dirty="0">
                <a:solidFill>
                  <a:prstClr val="black"/>
                </a:solidFill>
              </a:rPr>
              <a:t>OM</a:t>
            </a:r>
            <a:r>
              <a:rPr dirty="0">
                <a:solidFill>
                  <a:prstClr val="black"/>
                </a:solidFill>
              </a:rPr>
              <a:t>PA</a:t>
            </a:r>
            <a:r>
              <a:rPr spc="-5" dirty="0">
                <a:solidFill>
                  <a:prstClr val="black"/>
                </a:solidFill>
              </a:rPr>
              <a:t>N</a:t>
            </a:r>
            <a:r>
              <a:rPr dirty="0">
                <a:solidFill>
                  <a:prstClr val="black"/>
                </a:solidFill>
              </a:rPr>
              <a:t>Y</a:t>
            </a:r>
            <a:r>
              <a:rPr spc="-35" dirty="0">
                <a:solidFill>
                  <a:prstClr val="black"/>
                </a:solidFill>
              </a:rPr>
              <a:t> </a:t>
            </a:r>
            <a:r>
              <a:rPr dirty="0">
                <a:solidFill>
                  <a:prstClr val="black"/>
                </a:solidFill>
              </a:rPr>
              <a:t>C</a:t>
            </a:r>
            <a:r>
              <a:rPr spc="-5" dirty="0">
                <a:solidFill>
                  <a:prstClr val="black"/>
                </a:solidFill>
              </a:rPr>
              <a:t>ON</a:t>
            </a:r>
            <a:r>
              <a:rPr dirty="0">
                <a:solidFill>
                  <a:prstClr val="black"/>
                </a:solidFill>
              </a:rPr>
              <a:t>FIDE</a:t>
            </a:r>
            <a:r>
              <a:rPr spc="-15" dirty="0">
                <a:solidFill>
                  <a:prstClr val="black"/>
                </a:solidFill>
              </a:rPr>
              <a:t>N</a:t>
            </a:r>
            <a:r>
              <a:rPr dirty="0">
                <a:solidFill>
                  <a:prstClr val="black"/>
                </a:solidFill>
              </a:rPr>
              <a:t>T</a:t>
            </a:r>
            <a:r>
              <a:rPr spc="-15" dirty="0">
                <a:solidFill>
                  <a:prstClr val="black"/>
                </a:solidFill>
              </a:rPr>
              <a:t>I</a:t>
            </a:r>
            <a:r>
              <a:rPr dirty="0">
                <a:solidFill>
                  <a:prstClr val="black"/>
                </a:solidFill>
              </a:rPr>
              <a:t>AL </a:t>
            </a:r>
            <a:r>
              <a:rPr spc="-40" dirty="0">
                <a:solidFill>
                  <a:prstClr val="black"/>
                </a:solidFill>
              </a:rPr>
              <a:t> </a:t>
            </a:r>
            <a:r>
              <a:rPr dirty="0">
                <a:solidFill>
                  <a:prstClr val="black"/>
                </a:solidFill>
              </a:rPr>
              <a:t>| </a:t>
            </a:r>
            <a:r>
              <a:rPr spc="-25" dirty="0">
                <a:solidFill>
                  <a:prstClr val="black"/>
                </a:solidFill>
              </a:rPr>
              <a:t> </a:t>
            </a:r>
            <a:r>
              <a:rPr spc="-5" dirty="0">
                <a:solidFill>
                  <a:prstClr val="black"/>
                </a:solidFill>
              </a:rPr>
              <a:t>FO</a:t>
            </a:r>
            <a:r>
              <a:rPr dirty="0">
                <a:solidFill>
                  <a:prstClr val="black"/>
                </a:solidFill>
              </a:rPr>
              <a:t>R</a:t>
            </a:r>
            <a:r>
              <a:rPr spc="-30" dirty="0">
                <a:solidFill>
                  <a:prstClr val="black"/>
                </a:solidFill>
              </a:rPr>
              <a:t> </a:t>
            </a:r>
            <a:r>
              <a:rPr dirty="0">
                <a:solidFill>
                  <a:prstClr val="black"/>
                </a:solidFill>
              </a:rPr>
              <a:t>INTE</a:t>
            </a:r>
            <a:r>
              <a:rPr spc="-5" dirty="0">
                <a:solidFill>
                  <a:prstClr val="black"/>
                </a:solidFill>
              </a:rPr>
              <a:t>RN</a:t>
            </a:r>
            <a:r>
              <a:rPr dirty="0">
                <a:solidFill>
                  <a:prstClr val="black"/>
                </a:solidFill>
              </a:rPr>
              <a:t>AL</a:t>
            </a:r>
            <a:r>
              <a:rPr spc="-30" dirty="0">
                <a:solidFill>
                  <a:prstClr val="black"/>
                </a:solidFill>
              </a:rPr>
              <a:t> </a:t>
            </a:r>
            <a:r>
              <a:rPr dirty="0">
                <a:solidFill>
                  <a:prstClr val="black"/>
                </a:solidFill>
              </a:rPr>
              <a:t>USE</a:t>
            </a:r>
            <a:r>
              <a:rPr spc="-25" dirty="0">
                <a:solidFill>
                  <a:prstClr val="black"/>
                </a:solidFill>
              </a:rPr>
              <a:t> </a:t>
            </a:r>
            <a:r>
              <a:rPr spc="-5" dirty="0">
                <a:solidFill>
                  <a:prstClr val="black"/>
                </a:solidFill>
              </a:rPr>
              <a:t>ONL</a:t>
            </a:r>
            <a:r>
              <a:rPr dirty="0">
                <a:solidFill>
                  <a:prstClr val="black"/>
                </a:solidFill>
              </a:rPr>
              <a:t>Y </a:t>
            </a:r>
            <a:r>
              <a:rPr spc="-25" dirty="0">
                <a:solidFill>
                  <a:prstClr val="black"/>
                </a:solidFill>
              </a:rPr>
              <a:t> </a:t>
            </a:r>
            <a:r>
              <a:rPr dirty="0">
                <a:solidFill>
                  <a:prstClr val="black"/>
                </a:solidFill>
              </a:rPr>
              <a:t>| </a:t>
            </a:r>
            <a:r>
              <a:rPr spc="-15" dirty="0">
                <a:solidFill>
                  <a:prstClr val="black"/>
                </a:solidFill>
              </a:rPr>
              <a:t> </a:t>
            </a:r>
            <a:r>
              <a:rPr spc="-5" dirty="0">
                <a:solidFill>
                  <a:prstClr val="black"/>
                </a:solidFill>
              </a:rPr>
              <a:t>D</a:t>
            </a:r>
            <a:r>
              <a:rPr dirty="0">
                <a:solidFill>
                  <a:prstClr val="black"/>
                </a:solidFill>
              </a:rPr>
              <a:t>O</a:t>
            </a:r>
            <a:r>
              <a:rPr spc="-30" dirty="0">
                <a:solidFill>
                  <a:prstClr val="black"/>
                </a:solidFill>
              </a:rPr>
              <a:t> </a:t>
            </a:r>
            <a:r>
              <a:rPr spc="-5" dirty="0">
                <a:solidFill>
                  <a:prstClr val="black"/>
                </a:solidFill>
              </a:rPr>
              <a:t>NO</a:t>
            </a:r>
            <a:r>
              <a:rPr dirty="0">
                <a:solidFill>
                  <a:prstClr val="black"/>
                </a:solidFill>
              </a:rPr>
              <a:t>T</a:t>
            </a:r>
            <a:r>
              <a:rPr spc="-25" dirty="0">
                <a:solidFill>
                  <a:prstClr val="black"/>
                </a:solidFill>
              </a:rPr>
              <a:t> </a:t>
            </a:r>
            <a:r>
              <a:rPr dirty="0">
                <a:solidFill>
                  <a:prstClr val="black"/>
                </a:solidFill>
              </a:rPr>
              <a:t>C</a:t>
            </a:r>
            <a:r>
              <a:rPr spc="-5" dirty="0">
                <a:solidFill>
                  <a:prstClr val="black"/>
                </a:solidFill>
              </a:rPr>
              <a:t>O</a:t>
            </a:r>
            <a:r>
              <a:rPr dirty="0">
                <a:solidFill>
                  <a:prstClr val="black"/>
                </a:solidFill>
              </a:rPr>
              <a:t>PY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650" b="0" i="0">
                <a:solidFill>
                  <a:schemeClr val="tx1"/>
                </a:solidFill>
                <a:latin typeface="Calibri"/>
                <a:cs typeface="Calibri"/>
              </a:defRPr>
            </a:lvl1pPr>
          </a:lstStyle>
          <a:p>
            <a:pPr marL="25400"/>
            <a:fld id="{81D60167-4931-47E6-BA6A-407CBD079E47}" type="slidenum">
              <a:rPr spc="5" dirty="0">
                <a:solidFill>
                  <a:prstClr val="black"/>
                </a:solidFill>
              </a:rPr>
              <a:pPr marL="25400"/>
              <a:t>‹#›</a:t>
            </a:fld>
            <a:endParaRPr spc="5" dirty="0">
              <a:solidFill>
                <a:prstClr val="black"/>
              </a:solidFill>
            </a:endParaRPr>
          </a:p>
        </p:txBody>
      </p:sp>
    </p:spTree>
    <p:extLst>
      <p:ext uri="{BB962C8B-B14F-4D97-AF65-F5344CB8AC3E}">
        <p14:creationId xmlns:p14="http://schemas.microsoft.com/office/powerpoint/2010/main" val="28410656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191" y="1593"/>
          <a:ext cx="1191" cy="1587"/>
        </p:xfrm>
        <a:graphic>
          <a:graphicData uri="http://schemas.openxmlformats.org/presentationml/2006/ole">
            <mc:AlternateContent xmlns:mc="http://schemas.openxmlformats.org/markup-compatibility/2006">
              <mc:Choice xmlns:v="urn:schemas-microsoft-com:vml" Requires="v">
                <p:oleObj spid="_x0000_s41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1" y="1593"/>
                        <a:ext cx="1191"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8401050" y="6472468"/>
            <a:ext cx="628650" cy="365125"/>
          </a:xfrm>
          <a:prstGeom prst="rect">
            <a:avLst/>
          </a:prstGeom>
        </p:spPr>
        <p:txBody>
          <a:bodyPr vert="horz" lIns="91440" tIns="45720" rIns="91440" bIns="45720" rtlCol="0" anchor="ctr"/>
          <a:lstStyle>
            <a:lvl1pPr algn="r">
              <a:defRPr sz="900">
                <a:solidFill>
                  <a:schemeClr val="tx1">
                    <a:lumMod val="50000"/>
                    <a:lumOff val="50000"/>
                  </a:schemeClr>
                </a:solidFill>
                <a:latin typeface="Calibri" panose="020F0502020204030204" pitchFamily="34" charset="0"/>
                <a:cs typeface="Arial" panose="020B0604020202020204" pitchFamily="34" charset="0"/>
                <a:sym typeface="Calibri" panose="020F0502020204030204" pitchFamily="34" charset="0"/>
              </a:defRPr>
            </a:lvl1pPr>
          </a:lstStyle>
          <a:p>
            <a:fld id="{B39F3810-4318-4880-9D52-993D34A84442}"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5" name="Footer Placeholder 3"/>
          <p:cNvSpPr>
            <a:spLocks noGrp="1"/>
          </p:cNvSpPr>
          <p:nvPr>
            <p:ph type="ftr" sz="quarter" idx="13"/>
          </p:nvPr>
        </p:nvSpPr>
        <p:spPr>
          <a:xfrm>
            <a:off x="3960107" y="6586980"/>
            <a:ext cx="4755268" cy="141812"/>
          </a:xfrm>
        </p:spPr>
        <p:txBody>
          <a:bodyPr lIns="0" rIns="0"/>
          <a:lstStyle>
            <a:lvl1pPr algn="r">
              <a:defRPr sz="900">
                <a:solidFill>
                  <a:schemeClr val="tx1">
                    <a:lumMod val="50000"/>
                    <a:lumOff val="50000"/>
                  </a:schemeClr>
                </a:solidFill>
              </a:defRPr>
            </a:lvl1pPr>
          </a:lstStyle>
          <a:p>
            <a:r>
              <a:rPr lang="en-US" dirty="0" smtClean="0">
                <a:solidFill>
                  <a:prstClr val="black">
                    <a:lumMod val="50000"/>
                    <a:lumOff val="50000"/>
                  </a:prstClr>
                </a:solidFill>
              </a:rPr>
              <a:t>COMPANY CONFIDENTIAL  |  FOR INTERNAL USE ONLY  |  DO NOT COPY</a:t>
            </a:r>
            <a:endParaRPr lang="en-US" dirty="0">
              <a:solidFill>
                <a:prstClr val="black">
                  <a:lumMod val="50000"/>
                  <a:lumOff val="50000"/>
                </a:prstClr>
              </a:solidFill>
            </a:endParaRPr>
          </a:p>
        </p:txBody>
      </p:sp>
    </p:spTree>
    <p:extLst>
      <p:ext uri="{BB962C8B-B14F-4D97-AF65-F5344CB8AC3E}">
        <p14:creationId xmlns:p14="http://schemas.microsoft.com/office/powerpoint/2010/main" val="23874813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46" y="1495312"/>
            <a:ext cx="3823526" cy="4600687"/>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4738" y="1495312"/>
            <a:ext cx="3823525" cy="4600687"/>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000000"/>
                </a:solidFill>
              </a:rPr>
              <a:pPr/>
              <a:t>‹#›</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COMPANY CONFIDENTIAL  |  FOR INTERNAL USE ONLY  |  DO NOT COPY</a:t>
            </a:r>
            <a:endParaRPr lang="en-US" dirty="0">
              <a:solidFill>
                <a:prstClr val="black"/>
              </a:solidFill>
            </a:endParaRPr>
          </a:p>
        </p:txBody>
      </p:sp>
    </p:spTree>
    <p:extLst>
      <p:ext uri="{BB962C8B-B14F-4D97-AF65-F5344CB8AC3E}">
        <p14:creationId xmlns:p14="http://schemas.microsoft.com/office/powerpoint/2010/main" val="25488777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_Pix">
    <p:bg>
      <p:bgPr>
        <a:solidFill>
          <a:schemeClr val="bg1"/>
        </a:solidFill>
        <a:effectLst/>
      </p:bgPr>
    </p:bg>
    <p:spTree>
      <p:nvGrpSpPr>
        <p:cNvPr id="1" name=""/>
        <p:cNvGrpSpPr/>
        <p:nvPr/>
      </p:nvGrpSpPr>
      <p:grpSpPr>
        <a:xfrm>
          <a:off x="0" y="0"/>
          <a:ext cx="0" cy="0"/>
          <a:chOff x="0" y="0"/>
          <a:chExt cx="0" cy="0"/>
        </a:xfrm>
      </p:grpSpPr>
      <p:sp>
        <p:nvSpPr>
          <p:cNvPr id="14" name="Freeform 13"/>
          <p:cNvSpPr/>
          <p:nvPr userDrawn="1"/>
        </p:nvSpPr>
        <p:spPr>
          <a:xfrm rot="16200000">
            <a:off x="7068776" y="4782777"/>
            <a:ext cx="650589" cy="3499865"/>
          </a:xfrm>
          <a:custGeom>
            <a:avLst/>
            <a:gdLst>
              <a:gd name="connsiteX0" fmla="*/ 650589 w 650589"/>
              <a:gd name="connsiteY0" fmla="*/ 4665272 h 4665272"/>
              <a:gd name="connsiteX1" fmla="*/ 0 w 650589"/>
              <a:gd name="connsiteY1" fmla="*/ 4665272 h 4665272"/>
              <a:gd name="connsiteX2" fmla="*/ 0 w 650589"/>
              <a:gd name="connsiteY2" fmla="*/ 0 h 4665272"/>
              <a:gd name="connsiteX3" fmla="*/ 621771 w 650589"/>
              <a:gd name="connsiteY3" fmla="*/ 4665270 h 4665272"/>
              <a:gd name="connsiteX4" fmla="*/ 650589 w 650589"/>
              <a:gd name="connsiteY4" fmla="*/ 4665270 h 46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89" h="4665272">
                <a:moveTo>
                  <a:pt x="650589" y="4665272"/>
                </a:moveTo>
                <a:lnTo>
                  <a:pt x="0" y="4665272"/>
                </a:lnTo>
                <a:lnTo>
                  <a:pt x="0" y="0"/>
                </a:lnTo>
                <a:lnTo>
                  <a:pt x="621771" y="4665270"/>
                </a:lnTo>
                <a:lnTo>
                  <a:pt x="650589" y="4665270"/>
                </a:lnTo>
                <a:close/>
              </a:path>
            </a:pathLst>
          </a:custGeom>
          <a:gradFill flip="none" rotWithShape="1">
            <a:gsLst>
              <a:gs pos="0">
                <a:schemeClr val="accent1"/>
              </a:gs>
              <a:gs pos="30000">
                <a:srgbClr val="147EC2"/>
              </a:gs>
              <a:gs pos="100000">
                <a:srgbClr val="66ACD8"/>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Freeform 15"/>
          <p:cNvSpPr/>
          <p:nvPr userDrawn="1"/>
        </p:nvSpPr>
        <p:spPr>
          <a:xfrm>
            <a:off x="0" y="2"/>
            <a:ext cx="9144000" cy="3631159"/>
          </a:xfrm>
          <a:custGeom>
            <a:avLst/>
            <a:gdLst>
              <a:gd name="connsiteX0" fmla="*/ 0 w 12188825"/>
              <a:gd name="connsiteY0" fmla="*/ 0 h 3631159"/>
              <a:gd name="connsiteX1" fmla="*/ 12188825 w 12188825"/>
              <a:gd name="connsiteY1" fmla="*/ 0 h 3631159"/>
              <a:gd name="connsiteX2" fmla="*/ 12188825 w 12188825"/>
              <a:gd name="connsiteY2" fmla="*/ 406121 h 3631159"/>
              <a:gd name="connsiteX3" fmla="*/ 12188825 w 12188825"/>
              <a:gd name="connsiteY3" fmla="*/ 536712 h 3631159"/>
              <a:gd name="connsiteX4" fmla="*/ 12188825 w 12188825"/>
              <a:gd name="connsiteY4" fmla="*/ 2006676 h 3631159"/>
              <a:gd name="connsiteX5" fmla="*/ 0 w 12188825"/>
              <a:gd name="connsiteY5" fmla="*/ 3631159 h 3631159"/>
              <a:gd name="connsiteX6" fmla="*/ 0 w 12188825"/>
              <a:gd name="connsiteY6" fmla="*/ 536712 h 3631159"/>
              <a:gd name="connsiteX7" fmla="*/ 0 w 12188825"/>
              <a:gd name="connsiteY7" fmla="*/ 406121 h 363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3631159">
                <a:moveTo>
                  <a:pt x="0" y="0"/>
                </a:moveTo>
                <a:lnTo>
                  <a:pt x="12188825" y="0"/>
                </a:lnTo>
                <a:lnTo>
                  <a:pt x="12188825" y="406121"/>
                </a:lnTo>
                <a:lnTo>
                  <a:pt x="12188825" y="536712"/>
                </a:lnTo>
                <a:lnTo>
                  <a:pt x="12188825" y="2006676"/>
                </a:lnTo>
                <a:lnTo>
                  <a:pt x="0" y="3631159"/>
                </a:lnTo>
                <a:lnTo>
                  <a:pt x="0" y="536712"/>
                </a:lnTo>
                <a:lnTo>
                  <a:pt x="0" y="406121"/>
                </a:lnTo>
                <a:close/>
              </a:path>
            </a:pathLst>
          </a:custGeom>
          <a:gradFill flip="none" rotWithShape="1">
            <a:gsLst>
              <a:gs pos="0">
                <a:schemeClr val="accent1"/>
              </a:gs>
              <a:gs pos="30000">
                <a:srgbClr val="147EC2"/>
              </a:gs>
              <a:gs pos="100000">
                <a:srgbClr val="66ACD8"/>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3" name="Object 2" hidden="1"/>
          <p:cNvGraphicFramePr>
            <a:graphicFrameLocks noChangeAspect="1"/>
          </p:cNvGraphicFramePr>
          <p:nvPr userDrawn="1">
            <p:custDataLst>
              <p:tags r:id="rId2"/>
            </p:custDataLst>
            <p:extLst/>
          </p:nvPr>
        </p:nvGraphicFramePr>
        <p:xfrm>
          <a:off x="1191" y="1593"/>
          <a:ext cx="1191" cy="1587"/>
        </p:xfrm>
        <a:graphic>
          <a:graphicData uri="http://schemas.openxmlformats.org/presentationml/2006/ole">
            <mc:AlternateContent xmlns:mc="http://schemas.openxmlformats.org/markup-compatibility/2006">
              <mc:Choice xmlns:v="urn:schemas-microsoft-com:vml" Requires="v">
                <p:oleObj spid="_x0000_s51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1" y="1593"/>
                        <a:ext cx="1191" cy="1587"/>
                      </a:xfrm>
                      <a:prstGeom prst="rect">
                        <a:avLst/>
                      </a:prstGeom>
                    </p:spPr>
                  </p:pic>
                </p:oleObj>
              </mc:Fallback>
            </mc:AlternateContent>
          </a:graphicData>
        </a:graphic>
      </p:graphicFrame>
      <p:sp>
        <p:nvSpPr>
          <p:cNvPr id="11" name="Text Placeholder 10"/>
          <p:cNvSpPr>
            <a:spLocks noGrp="1"/>
          </p:cNvSpPr>
          <p:nvPr>
            <p:ph type="body" sz="quarter" idx="11"/>
          </p:nvPr>
        </p:nvSpPr>
        <p:spPr>
          <a:xfrm>
            <a:off x="641680" y="4971389"/>
            <a:ext cx="7830043" cy="1236024"/>
          </a:xfrm>
        </p:spPr>
        <p:txBody>
          <a:bodyPr>
            <a:normAutofit/>
          </a:bodyPr>
          <a:lstStyle>
            <a:lvl1pPr marL="0" indent="0">
              <a:buNone/>
              <a:defRPr sz="2801" b="0">
                <a:solidFill>
                  <a:schemeClr val="accent1"/>
                </a:solidFill>
              </a:defRPr>
            </a:lvl1pPr>
          </a:lstStyle>
          <a:p>
            <a:pPr lvl="0"/>
            <a:r>
              <a:rPr lang="en-US" smtClean="0"/>
              <a:t>Click to edit Master text styles</a:t>
            </a:r>
          </a:p>
        </p:txBody>
      </p:sp>
      <p:sp>
        <p:nvSpPr>
          <p:cNvPr id="24" name="Title 23"/>
          <p:cNvSpPr>
            <a:spLocks noGrp="1"/>
          </p:cNvSpPr>
          <p:nvPr>
            <p:ph type="title"/>
          </p:nvPr>
        </p:nvSpPr>
        <p:spPr>
          <a:xfrm>
            <a:off x="642436" y="3893619"/>
            <a:ext cx="7826307" cy="1005840"/>
          </a:xfrm>
        </p:spPr>
        <p:txBody>
          <a:bodyPr/>
          <a:lstStyle>
            <a:lvl1pPr>
              <a:defRPr sz="4400">
                <a:solidFill>
                  <a:schemeClr val="accent1"/>
                </a:solidFill>
              </a:defRPr>
            </a:lvl1pPr>
          </a:lstStyle>
          <a:p>
            <a:r>
              <a:rPr lang="en-US" smtClean="0"/>
              <a:t>Click to edit Master title style</a:t>
            </a:r>
            <a:endParaRPr lang="en-US" dirty="0"/>
          </a:p>
        </p:txBody>
      </p:sp>
      <p:sp>
        <p:nvSpPr>
          <p:cNvPr id="5" name="Picture Placeholder 4"/>
          <p:cNvSpPr>
            <a:spLocks noGrp="1"/>
          </p:cNvSpPr>
          <p:nvPr>
            <p:ph type="pic" sz="quarter" idx="12"/>
          </p:nvPr>
        </p:nvSpPr>
        <p:spPr>
          <a:xfrm>
            <a:off x="4272455" y="745440"/>
            <a:ext cx="3899588" cy="3148703"/>
          </a:xfrm>
        </p:spPr>
        <p:txBody>
          <a:bodyPr/>
          <a:lstStyle/>
          <a:p>
            <a:r>
              <a:rPr lang="en-US" dirty="0" smtClean="0"/>
              <a:t>Click icon to add picture</a:t>
            </a:r>
            <a:endParaRPr lang="en-US"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5660" y="1143000"/>
            <a:ext cx="2814152" cy="890324"/>
          </a:xfrm>
          <a:prstGeom prst="rect">
            <a:avLst/>
          </a:prstGeom>
        </p:spPr>
      </p:pic>
      <p:sp>
        <p:nvSpPr>
          <p:cNvPr id="10" name="Footer Placeholder 3"/>
          <p:cNvSpPr>
            <a:spLocks noGrp="1"/>
          </p:cNvSpPr>
          <p:nvPr>
            <p:ph type="ftr" sz="quarter" idx="13"/>
          </p:nvPr>
        </p:nvSpPr>
        <p:spPr>
          <a:xfrm>
            <a:off x="641680" y="6636675"/>
            <a:ext cx="4755268" cy="141812"/>
          </a:xfrm>
        </p:spPr>
        <p:txBody>
          <a:bodyPr lIns="0" rIns="0"/>
          <a:lstStyle>
            <a:lvl1pPr algn="l">
              <a:defRPr sz="900">
                <a:solidFill>
                  <a:schemeClr val="tx1">
                    <a:lumMod val="50000"/>
                    <a:lumOff val="50000"/>
                  </a:schemeClr>
                </a:solidFill>
              </a:defRPr>
            </a:lvl1pPr>
          </a:lstStyle>
          <a:p>
            <a:r>
              <a:rPr lang="en-US" dirty="0" smtClean="0">
                <a:solidFill>
                  <a:prstClr val="black">
                    <a:lumMod val="50000"/>
                    <a:lumOff val="50000"/>
                  </a:prstClr>
                </a:solidFill>
              </a:rPr>
              <a:t>COMPANY CONFIDENTIAL  |  FOR INTERNAL USE ONLY  |  DO NOT COPY</a:t>
            </a:r>
            <a:endParaRPr lang="en-US" dirty="0">
              <a:solidFill>
                <a:prstClr val="black">
                  <a:lumMod val="50000"/>
                  <a:lumOff val="50000"/>
                </a:prstClr>
              </a:solidFill>
            </a:endParaRPr>
          </a:p>
        </p:txBody>
      </p:sp>
    </p:spTree>
    <p:extLst>
      <p:ext uri="{BB962C8B-B14F-4D97-AF65-F5344CB8AC3E}">
        <p14:creationId xmlns:p14="http://schemas.microsoft.com/office/powerpoint/2010/main" val="221135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645152" y="1389888"/>
            <a:ext cx="4041648" cy="4526280"/>
          </a:xfrm>
          <a:prstGeom prst="roundRect">
            <a:avLst>
              <a:gd name="adj" fmla="val 3296"/>
            </a:avLst>
          </a:prstGeo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p:nvPr>
        </p:nvSpPr>
        <p:spPr>
          <a:xfrm>
            <a:off x="457200" y="485405"/>
            <a:ext cx="8229600" cy="7713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9888"/>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lgn="r"/>
            <a:r>
              <a:rPr dirty="0" smtClean="0">
                <a:solidFill>
                  <a:prstClr val="black"/>
                </a:solidFill>
              </a:rPr>
              <a:t>COMPANY CONFIDENTIAL  |  FOR INTERNAL USE ONLY  |  DO NOT COPY </a:t>
            </a:r>
            <a:endParaRPr dirty="0">
              <a:solidFill>
                <a:prstClr val="black"/>
              </a:solidFill>
            </a:endParaRPr>
          </a:p>
        </p:txBody>
      </p:sp>
    </p:spTree>
    <p:extLst>
      <p:ext uri="{BB962C8B-B14F-4D97-AF65-F5344CB8AC3E}">
        <p14:creationId xmlns:p14="http://schemas.microsoft.com/office/powerpoint/2010/main" val="17479099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4" name="Picture 3" descr="Vivity_rgb_300_sm.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75242" y="2587547"/>
            <a:ext cx="3193516" cy="1337139"/>
          </a:xfrm>
          <a:prstGeom prst="rect">
            <a:avLst/>
          </a:prstGeom>
        </p:spPr>
      </p:pic>
      <p:pic>
        <p:nvPicPr>
          <p:cNvPr id="5" name="Picture 4" descr="Anthem_BC_horz_rgb_300_sm.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5533" y="5887666"/>
            <a:ext cx="1737360" cy="530586"/>
          </a:xfrm>
          <a:prstGeom prst="rect">
            <a:avLst/>
          </a:prstGeom>
        </p:spPr>
      </p:pic>
      <p:sp>
        <p:nvSpPr>
          <p:cNvPr id="12" name="Rectangle 11"/>
          <p:cNvSpPr/>
          <p:nvPr userDrawn="1"/>
        </p:nvSpPr>
        <p:spPr>
          <a:xfrm>
            <a:off x="3016250" y="5971137"/>
            <a:ext cx="5672138" cy="496546"/>
          </a:xfrm>
          <a:prstGeom prst="rect">
            <a:avLst/>
          </a:prstGeom>
        </p:spPr>
        <p:txBody>
          <a:bodyPr wrap="square" lIns="0" rIns="0">
            <a:noAutofit/>
          </a:bodyPr>
          <a:lstStyle/>
          <a:p>
            <a:pPr defTabSz="457200">
              <a:lnSpc>
                <a:spcPct val="110000"/>
              </a:lnSpc>
            </a:pPr>
            <a:r>
              <a:rPr lang="en-US" sz="800" dirty="0">
                <a:solidFill>
                  <a:prstClr val="black"/>
                </a:solidFill>
              </a:rPr>
              <a:t>Anthem Blue Cross is the trade name of Blue Cross of California. Independent licensee of the Blue Cross Association. ANTHEM is a registered trademark of Anthem Insurance Companies, Inc. The Blue Cross name and symbol are registered marks of the Blue Cross Association.</a:t>
            </a:r>
          </a:p>
        </p:txBody>
      </p:sp>
    </p:spTree>
    <p:extLst>
      <p:ext uri="{BB962C8B-B14F-4D97-AF65-F5344CB8AC3E}">
        <p14:creationId xmlns:p14="http://schemas.microsoft.com/office/powerpoint/2010/main" val="7845323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Divider Title Slide 1">
    <p:spTree>
      <p:nvGrpSpPr>
        <p:cNvPr id="1" name=""/>
        <p:cNvGrpSpPr/>
        <p:nvPr/>
      </p:nvGrpSpPr>
      <p:grpSpPr>
        <a:xfrm>
          <a:off x="0" y="0"/>
          <a:ext cx="0" cy="0"/>
          <a:chOff x="0" y="0"/>
          <a:chExt cx="0" cy="0"/>
        </a:xfrm>
      </p:grpSpPr>
      <p:sp>
        <p:nvSpPr>
          <p:cNvPr id="3099" name="Rectangle 27"/>
          <p:cNvSpPr>
            <a:spLocks noGrp="1" noChangeArrowheads="1"/>
          </p:cNvSpPr>
          <p:nvPr userDrawn="1">
            <p:ph type="ctrTitle" hasCustomPrompt="1"/>
          </p:nvPr>
        </p:nvSpPr>
        <p:spPr>
          <a:xfrm>
            <a:off x="389461" y="587144"/>
            <a:ext cx="8527513" cy="1379111"/>
          </a:xfrm>
          <a:prstGeom prst="rect">
            <a:avLst/>
          </a:prstGeom>
        </p:spPr>
        <p:txBody>
          <a:bodyPr anchor="b">
            <a:normAutofit/>
          </a:bodyPr>
          <a:lstStyle>
            <a:lvl1pPr>
              <a:lnSpc>
                <a:spcPct val="110000"/>
              </a:lnSpc>
              <a:defRPr sz="4000">
                <a:solidFill>
                  <a:srgbClr val="595959"/>
                </a:solidFill>
              </a:defRPr>
            </a:lvl1pPr>
          </a:lstStyle>
          <a:p>
            <a:r>
              <a:rPr lang="en-US" dirty="0" smtClean="0"/>
              <a:t>Text should be in Arial, 40 pt. </a:t>
            </a:r>
            <a:endParaRPr lang="en-US" dirty="0"/>
          </a:p>
        </p:txBody>
      </p:sp>
      <p:sp>
        <p:nvSpPr>
          <p:cNvPr id="19" name="Text Placeholder 18"/>
          <p:cNvSpPr>
            <a:spLocks noGrp="1"/>
          </p:cNvSpPr>
          <p:nvPr userDrawn="1">
            <p:ph type="body" sz="quarter" idx="10"/>
          </p:nvPr>
        </p:nvSpPr>
        <p:spPr>
          <a:xfrm>
            <a:off x="587534" y="1952604"/>
            <a:ext cx="8261168" cy="723690"/>
          </a:xfrm>
        </p:spPr>
        <p:txBody>
          <a:bodyPr/>
          <a:lstStyle>
            <a:lvl1pPr marL="0" indent="0">
              <a:buNone/>
              <a:defRPr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372522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2A7"/>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Calibri"/>
                <a:cs typeface="Calibri"/>
              </a:defRPr>
            </a:lvl1pPr>
          </a:lstStyle>
          <a:p>
            <a:pPr marL="12700"/>
            <a:r>
              <a:rPr dirty="0">
                <a:solidFill>
                  <a:prstClr val="black"/>
                </a:solidFill>
              </a:rPr>
              <a:t>C</a:t>
            </a:r>
            <a:r>
              <a:rPr spc="-5" dirty="0">
                <a:solidFill>
                  <a:prstClr val="black"/>
                </a:solidFill>
              </a:rPr>
              <a:t>OM</a:t>
            </a:r>
            <a:r>
              <a:rPr dirty="0">
                <a:solidFill>
                  <a:prstClr val="black"/>
                </a:solidFill>
              </a:rPr>
              <a:t>PA</a:t>
            </a:r>
            <a:r>
              <a:rPr spc="-5" dirty="0">
                <a:solidFill>
                  <a:prstClr val="black"/>
                </a:solidFill>
              </a:rPr>
              <a:t>N</a:t>
            </a:r>
            <a:r>
              <a:rPr dirty="0">
                <a:solidFill>
                  <a:prstClr val="black"/>
                </a:solidFill>
              </a:rPr>
              <a:t>Y</a:t>
            </a:r>
            <a:r>
              <a:rPr spc="-35" dirty="0">
                <a:solidFill>
                  <a:prstClr val="black"/>
                </a:solidFill>
              </a:rPr>
              <a:t> </a:t>
            </a:r>
            <a:r>
              <a:rPr dirty="0">
                <a:solidFill>
                  <a:prstClr val="black"/>
                </a:solidFill>
              </a:rPr>
              <a:t>C</a:t>
            </a:r>
            <a:r>
              <a:rPr spc="-5" dirty="0">
                <a:solidFill>
                  <a:prstClr val="black"/>
                </a:solidFill>
              </a:rPr>
              <a:t>ON</a:t>
            </a:r>
            <a:r>
              <a:rPr dirty="0">
                <a:solidFill>
                  <a:prstClr val="black"/>
                </a:solidFill>
              </a:rPr>
              <a:t>FIDE</a:t>
            </a:r>
            <a:r>
              <a:rPr spc="-15" dirty="0">
                <a:solidFill>
                  <a:prstClr val="black"/>
                </a:solidFill>
              </a:rPr>
              <a:t>N</a:t>
            </a:r>
            <a:r>
              <a:rPr dirty="0">
                <a:solidFill>
                  <a:prstClr val="black"/>
                </a:solidFill>
              </a:rPr>
              <a:t>T</a:t>
            </a:r>
            <a:r>
              <a:rPr spc="-15" dirty="0">
                <a:solidFill>
                  <a:prstClr val="black"/>
                </a:solidFill>
              </a:rPr>
              <a:t>I</a:t>
            </a:r>
            <a:r>
              <a:rPr dirty="0">
                <a:solidFill>
                  <a:prstClr val="black"/>
                </a:solidFill>
              </a:rPr>
              <a:t>AL </a:t>
            </a:r>
            <a:r>
              <a:rPr spc="-40" dirty="0">
                <a:solidFill>
                  <a:prstClr val="black"/>
                </a:solidFill>
              </a:rPr>
              <a:t> </a:t>
            </a:r>
            <a:r>
              <a:rPr dirty="0">
                <a:solidFill>
                  <a:prstClr val="black"/>
                </a:solidFill>
              </a:rPr>
              <a:t>| </a:t>
            </a:r>
            <a:r>
              <a:rPr spc="-25" dirty="0">
                <a:solidFill>
                  <a:prstClr val="black"/>
                </a:solidFill>
              </a:rPr>
              <a:t> </a:t>
            </a:r>
            <a:r>
              <a:rPr spc="-5" dirty="0">
                <a:solidFill>
                  <a:prstClr val="black"/>
                </a:solidFill>
              </a:rPr>
              <a:t>FO</a:t>
            </a:r>
            <a:r>
              <a:rPr dirty="0">
                <a:solidFill>
                  <a:prstClr val="black"/>
                </a:solidFill>
              </a:rPr>
              <a:t>R</a:t>
            </a:r>
            <a:r>
              <a:rPr spc="-30" dirty="0">
                <a:solidFill>
                  <a:prstClr val="black"/>
                </a:solidFill>
              </a:rPr>
              <a:t> </a:t>
            </a:r>
            <a:r>
              <a:rPr dirty="0">
                <a:solidFill>
                  <a:prstClr val="black"/>
                </a:solidFill>
              </a:rPr>
              <a:t>INTE</a:t>
            </a:r>
            <a:r>
              <a:rPr spc="-5" dirty="0">
                <a:solidFill>
                  <a:prstClr val="black"/>
                </a:solidFill>
              </a:rPr>
              <a:t>RN</a:t>
            </a:r>
            <a:r>
              <a:rPr dirty="0">
                <a:solidFill>
                  <a:prstClr val="black"/>
                </a:solidFill>
              </a:rPr>
              <a:t>AL</a:t>
            </a:r>
            <a:r>
              <a:rPr spc="-30" dirty="0">
                <a:solidFill>
                  <a:prstClr val="black"/>
                </a:solidFill>
              </a:rPr>
              <a:t> </a:t>
            </a:r>
            <a:r>
              <a:rPr dirty="0">
                <a:solidFill>
                  <a:prstClr val="black"/>
                </a:solidFill>
              </a:rPr>
              <a:t>USE</a:t>
            </a:r>
            <a:r>
              <a:rPr spc="-25" dirty="0">
                <a:solidFill>
                  <a:prstClr val="black"/>
                </a:solidFill>
              </a:rPr>
              <a:t> </a:t>
            </a:r>
            <a:r>
              <a:rPr spc="-5" dirty="0">
                <a:solidFill>
                  <a:prstClr val="black"/>
                </a:solidFill>
              </a:rPr>
              <a:t>ONL</a:t>
            </a:r>
            <a:r>
              <a:rPr dirty="0">
                <a:solidFill>
                  <a:prstClr val="black"/>
                </a:solidFill>
              </a:rPr>
              <a:t>Y </a:t>
            </a:r>
            <a:r>
              <a:rPr spc="-25" dirty="0">
                <a:solidFill>
                  <a:prstClr val="black"/>
                </a:solidFill>
              </a:rPr>
              <a:t> </a:t>
            </a:r>
            <a:r>
              <a:rPr dirty="0">
                <a:solidFill>
                  <a:prstClr val="black"/>
                </a:solidFill>
              </a:rPr>
              <a:t>| </a:t>
            </a:r>
            <a:r>
              <a:rPr spc="-15" dirty="0">
                <a:solidFill>
                  <a:prstClr val="black"/>
                </a:solidFill>
              </a:rPr>
              <a:t> </a:t>
            </a:r>
            <a:r>
              <a:rPr spc="-5" dirty="0">
                <a:solidFill>
                  <a:prstClr val="black"/>
                </a:solidFill>
              </a:rPr>
              <a:t>D</a:t>
            </a:r>
            <a:r>
              <a:rPr dirty="0">
                <a:solidFill>
                  <a:prstClr val="black"/>
                </a:solidFill>
              </a:rPr>
              <a:t>O</a:t>
            </a:r>
            <a:r>
              <a:rPr spc="-30" dirty="0">
                <a:solidFill>
                  <a:prstClr val="black"/>
                </a:solidFill>
              </a:rPr>
              <a:t> </a:t>
            </a:r>
            <a:r>
              <a:rPr spc="-5" dirty="0">
                <a:solidFill>
                  <a:prstClr val="black"/>
                </a:solidFill>
              </a:rPr>
              <a:t>NO</a:t>
            </a:r>
            <a:r>
              <a:rPr dirty="0">
                <a:solidFill>
                  <a:prstClr val="black"/>
                </a:solidFill>
              </a:rPr>
              <a:t>T</a:t>
            </a:r>
            <a:r>
              <a:rPr spc="-25" dirty="0">
                <a:solidFill>
                  <a:prstClr val="black"/>
                </a:solidFill>
              </a:rPr>
              <a:t> </a:t>
            </a:r>
            <a:r>
              <a:rPr dirty="0">
                <a:solidFill>
                  <a:prstClr val="black"/>
                </a:solidFill>
              </a:rPr>
              <a:t>C</a:t>
            </a:r>
            <a:r>
              <a:rPr spc="-5" dirty="0">
                <a:solidFill>
                  <a:prstClr val="black"/>
                </a:solidFill>
              </a:rPr>
              <a:t>O</a:t>
            </a:r>
            <a:r>
              <a:rPr dirty="0">
                <a:solidFill>
                  <a:prstClr val="black"/>
                </a:solidFill>
              </a:rPr>
              <a:t>PY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650" b="0" i="0">
                <a:solidFill>
                  <a:schemeClr val="tx1"/>
                </a:solidFill>
                <a:latin typeface="Calibri"/>
                <a:cs typeface="Calibri"/>
              </a:defRPr>
            </a:lvl1pPr>
          </a:lstStyle>
          <a:p>
            <a:pPr marL="25400"/>
            <a:fld id="{81D60167-4931-47E6-BA6A-407CBD079E47}" type="slidenum">
              <a:rPr spc="5" dirty="0">
                <a:solidFill>
                  <a:prstClr val="black"/>
                </a:solidFill>
              </a:rPr>
              <a:pPr marL="25400"/>
              <a:t>‹#›</a:t>
            </a:fld>
            <a:endParaRPr spc="5" dirty="0">
              <a:solidFill>
                <a:prstClr val="black"/>
              </a:solidFill>
            </a:endParaRPr>
          </a:p>
        </p:txBody>
      </p:sp>
    </p:spTree>
    <p:extLst>
      <p:ext uri="{BB962C8B-B14F-4D97-AF65-F5344CB8AC3E}">
        <p14:creationId xmlns:p14="http://schemas.microsoft.com/office/powerpoint/2010/main" val="342702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2A7"/>
                </a:solidFill>
                <a:latin typeface="Georgia"/>
                <a:cs typeface="Georgia"/>
              </a:defRPr>
            </a:lvl1pPr>
          </a:lstStyle>
          <a:p>
            <a:endParaRPr/>
          </a:p>
        </p:txBody>
      </p:sp>
      <p:sp>
        <p:nvSpPr>
          <p:cNvPr id="3" name="Holder 3"/>
          <p:cNvSpPr>
            <a:spLocks noGrp="1"/>
          </p:cNvSpPr>
          <p:nvPr>
            <p:ph sz="half" idx="2"/>
          </p:nvPr>
        </p:nvSpPr>
        <p:spPr>
          <a:xfrm>
            <a:off x="887374" y="1119124"/>
            <a:ext cx="2548254" cy="4340860"/>
          </a:xfrm>
          <a:prstGeom prst="rect">
            <a:avLst/>
          </a:prstGeom>
        </p:spPr>
        <p:txBody>
          <a:bodyPr wrap="square" lIns="0" tIns="0" rIns="0" bIns="0">
            <a:spAutoFit/>
          </a:bodyPr>
          <a:lstStyle>
            <a:lvl1pPr>
              <a:defRPr sz="1600" b="0" i="0">
                <a:solidFill>
                  <a:schemeClr val="bg1"/>
                </a:solidFill>
                <a:latin typeface="Calibri"/>
                <a:cs typeface="Calibri"/>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Calibri"/>
                <a:cs typeface="Calibri"/>
              </a:defRPr>
            </a:lvl1pPr>
          </a:lstStyle>
          <a:p>
            <a:pPr marL="12700"/>
            <a:r>
              <a:rPr dirty="0">
                <a:solidFill>
                  <a:prstClr val="black"/>
                </a:solidFill>
              </a:rPr>
              <a:t>C</a:t>
            </a:r>
            <a:r>
              <a:rPr spc="-5" dirty="0">
                <a:solidFill>
                  <a:prstClr val="black"/>
                </a:solidFill>
              </a:rPr>
              <a:t>OM</a:t>
            </a:r>
            <a:r>
              <a:rPr dirty="0">
                <a:solidFill>
                  <a:prstClr val="black"/>
                </a:solidFill>
              </a:rPr>
              <a:t>PA</a:t>
            </a:r>
            <a:r>
              <a:rPr spc="-5" dirty="0">
                <a:solidFill>
                  <a:prstClr val="black"/>
                </a:solidFill>
              </a:rPr>
              <a:t>N</a:t>
            </a:r>
            <a:r>
              <a:rPr dirty="0">
                <a:solidFill>
                  <a:prstClr val="black"/>
                </a:solidFill>
              </a:rPr>
              <a:t>Y</a:t>
            </a:r>
            <a:r>
              <a:rPr spc="-35" dirty="0">
                <a:solidFill>
                  <a:prstClr val="black"/>
                </a:solidFill>
              </a:rPr>
              <a:t> </a:t>
            </a:r>
            <a:r>
              <a:rPr dirty="0">
                <a:solidFill>
                  <a:prstClr val="black"/>
                </a:solidFill>
              </a:rPr>
              <a:t>C</a:t>
            </a:r>
            <a:r>
              <a:rPr spc="-5" dirty="0">
                <a:solidFill>
                  <a:prstClr val="black"/>
                </a:solidFill>
              </a:rPr>
              <a:t>ON</a:t>
            </a:r>
            <a:r>
              <a:rPr dirty="0">
                <a:solidFill>
                  <a:prstClr val="black"/>
                </a:solidFill>
              </a:rPr>
              <a:t>FIDE</a:t>
            </a:r>
            <a:r>
              <a:rPr spc="-15" dirty="0">
                <a:solidFill>
                  <a:prstClr val="black"/>
                </a:solidFill>
              </a:rPr>
              <a:t>N</a:t>
            </a:r>
            <a:r>
              <a:rPr dirty="0">
                <a:solidFill>
                  <a:prstClr val="black"/>
                </a:solidFill>
              </a:rPr>
              <a:t>T</a:t>
            </a:r>
            <a:r>
              <a:rPr spc="-15" dirty="0">
                <a:solidFill>
                  <a:prstClr val="black"/>
                </a:solidFill>
              </a:rPr>
              <a:t>I</a:t>
            </a:r>
            <a:r>
              <a:rPr dirty="0">
                <a:solidFill>
                  <a:prstClr val="black"/>
                </a:solidFill>
              </a:rPr>
              <a:t>AL </a:t>
            </a:r>
            <a:r>
              <a:rPr spc="-40" dirty="0">
                <a:solidFill>
                  <a:prstClr val="black"/>
                </a:solidFill>
              </a:rPr>
              <a:t> </a:t>
            </a:r>
            <a:r>
              <a:rPr dirty="0">
                <a:solidFill>
                  <a:prstClr val="black"/>
                </a:solidFill>
              </a:rPr>
              <a:t>| </a:t>
            </a:r>
            <a:r>
              <a:rPr spc="-25" dirty="0">
                <a:solidFill>
                  <a:prstClr val="black"/>
                </a:solidFill>
              </a:rPr>
              <a:t> </a:t>
            </a:r>
            <a:r>
              <a:rPr spc="-5" dirty="0">
                <a:solidFill>
                  <a:prstClr val="black"/>
                </a:solidFill>
              </a:rPr>
              <a:t>FO</a:t>
            </a:r>
            <a:r>
              <a:rPr dirty="0">
                <a:solidFill>
                  <a:prstClr val="black"/>
                </a:solidFill>
              </a:rPr>
              <a:t>R</a:t>
            </a:r>
            <a:r>
              <a:rPr spc="-30" dirty="0">
                <a:solidFill>
                  <a:prstClr val="black"/>
                </a:solidFill>
              </a:rPr>
              <a:t> </a:t>
            </a:r>
            <a:r>
              <a:rPr dirty="0">
                <a:solidFill>
                  <a:prstClr val="black"/>
                </a:solidFill>
              </a:rPr>
              <a:t>INTE</a:t>
            </a:r>
            <a:r>
              <a:rPr spc="-5" dirty="0">
                <a:solidFill>
                  <a:prstClr val="black"/>
                </a:solidFill>
              </a:rPr>
              <a:t>RN</a:t>
            </a:r>
            <a:r>
              <a:rPr dirty="0">
                <a:solidFill>
                  <a:prstClr val="black"/>
                </a:solidFill>
              </a:rPr>
              <a:t>AL</a:t>
            </a:r>
            <a:r>
              <a:rPr spc="-30" dirty="0">
                <a:solidFill>
                  <a:prstClr val="black"/>
                </a:solidFill>
              </a:rPr>
              <a:t> </a:t>
            </a:r>
            <a:r>
              <a:rPr dirty="0">
                <a:solidFill>
                  <a:prstClr val="black"/>
                </a:solidFill>
              </a:rPr>
              <a:t>USE</a:t>
            </a:r>
            <a:r>
              <a:rPr spc="-25" dirty="0">
                <a:solidFill>
                  <a:prstClr val="black"/>
                </a:solidFill>
              </a:rPr>
              <a:t> </a:t>
            </a:r>
            <a:r>
              <a:rPr spc="-5" dirty="0">
                <a:solidFill>
                  <a:prstClr val="black"/>
                </a:solidFill>
              </a:rPr>
              <a:t>ONL</a:t>
            </a:r>
            <a:r>
              <a:rPr dirty="0">
                <a:solidFill>
                  <a:prstClr val="black"/>
                </a:solidFill>
              </a:rPr>
              <a:t>Y </a:t>
            </a:r>
            <a:r>
              <a:rPr spc="-25" dirty="0">
                <a:solidFill>
                  <a:prstClr val="black"/>
                </a:solidFill>
              </a:rPr>
              <a:t> </a:t>
            </a:r>
            <a:r>
              <a:rPr dirty="0">
                <a:solidFill>
                  <a:prstClr val="black"/>
                </a:solidFill>
              </a:rPr>
              <a:t>| </a:t>
            </a:r>
            <a:r>
              <a:rPr spc="-15" dirty="0">
                <a:solidFill>
                  <a:prstClr val="black"/>
                </a:solidFill>
              </a:rPr>
              <a:t> </a:t>
            </a:r>
            <a:r>
              <a:rPr spc="-5" dirty="0">
                <a:solidFill>
                  <a:prstClr val="black"/>
                </a:solidFill>
              </a:rPr>
              <a:t>D</a:t>
            </a:r>
            <a:r>
              <a:rPr dirty="0">
                <a:solidFill>
                  <a:prstClr val="black"/>
                </a:solidFill>
              </a:rPr>
              <a:t>O</a:t>
            </a:r>
            <a:r>
              <a:rPr spc="-30" dirty="0">
                <a:solidFill>
                  <a:prstClr val="black"/>
                </a:solidFill>
              </a:rPr>
              <a:t> </a:t>
            </a:r>
            <a:r>
              <a:rPr spc="-5" dirty="0">
                <a:solidFill>
                  <a:prstClr val="black"/>
                </a:solidFill>
              </a:rPr>
              <a:t>NO</a:t>
            </a:r>
            <a:r>
              <a:rPr dirty="0">
                <a:solidFill>
                  <a:prstClr val="black"/>
                </a:solidFill>
              </a:rPr>
              <a:t>T</a:t>
            </a:r>
            <a:r>
              <a:rPr spc="-25" dirty="0">
                <a:solidFill>
                  <a:prstClr val="black"/>
                </a:solidFill>
              </a:rPr>
              <a:t> </a:t>
            </a:r>
            <a:r>
              <a:rPr dirty="0">
                <a:solidFill>
                  <a:prstClr val="black"/>
                </a:solidFill>
              </a:rPr>
              <a:t>C</a:t>
            </a:r>
            <a:r>
              <a:rPr spc="-5" dirty="0">
                <a:solidFill>
                  <a:prstClr val="black"/>
                </a:solidFill>
              </a:rPr>
              <a:t>O</a:t>
            </a:r>
            <a:r>
              <a:rPr dirty="0">
                <a:solidFill>
                  <a:prstClr val="black"/>
                </a:solidFill>
              </a:rPr>
              <a:t>PY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650" b="0" i="0">
                <a:solidFill>
                  <a:schemeClr val="tx1"/>
                </a:solidFill>
                <a:latin typeface="Calibri"/>
                <a:cs typeface="Calibri"/>
              </a:defRPr>
            </a:lvl1pPr>
          </a:lstStyle>
          <a:p>
            <a:pPr marL="25400"/>
            <a:fld id="{81D60167-4931-47E6-BA6A-407CBD079E47}" type="slidenum">
              <a:rPr spc="5" dirty="0">
                <a:solidFill>
                  <a:prstClr val="black"/>
                </a:solidFill>
              </a:rPr>
              <a:pPr marL="25400"/>
              <a:t>‹#›</a:t>
            </a:fld>
            <a:endParaRPr spc="5" dirty="0">
              <a:solidFill>
                <a:prstClr val="black"/>
              </a:solidFill>
            </a:endParaRPr>
          </a:p>
        </p:txBody>
      </p:sp>
    </p:spTree>
    <p:extLst>
      <p:ext uri="{BB962C8B-B14F-4D97-AF65-F5344CB8AC3E}">
        <p14:creationId xmlns:p14="http://schemas.microsoft.com/office/powerpoint/2010/main" val="396511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2524" y="345947"/>
            <a:ext cx="1892808" cy="565403"/>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7" name="bk object 17"/>
          <p:cNvSpPr/>
          <p:nvPr/>
        </p:nvSpPr>
        <p:spPr>
          <a:xfrm>
            <a:off x="0" y="5949695"/>
            <a:ext cx="9144000" cy="908302"/>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18" name="bk object 18"/>
          <p:cNvSpPr/>
          <p:nvPr/>
        </p:nvSpPr>
        <p:spPr>
          <a:xfrm>
            <a:off x="3047" y="5949696"/>
            <a:ext cx="9140952" cy="908301"/>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19" name="bk object 19"/>
          <p:cNvSpPr/>
          <p:nvPr/>
        </p:nvSpPr>
        <p:spPr>
          <a:xfrm>
            <a:off x="1523" y="5949696"/>
            <a:ext cx="3662172" cy="908304"/>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20" name="bk object 20"/>
          <p:cNvSpPr/>
          <p:nvPr/>
        </p:nvSpPr>
        <p:spPr>
          <a:xfrm>
            <a:off x="382524" y="6112762"/>
            <a:ext cx="2822448" cy="633984"/>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21" name="bk object 21"/>
          <p:cNvSpPr/>
          <p:nvPr/>
        </p:nvSpPr>
        <p:spPr>
          <a:xfrm>
            <a:off x="0" y="1171955"/>
            <a:ext cx="9144000" cy="4811268"/>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p:txBody>
          <a:bodyPr lIns="0" tIns="0" rIns="0" bIns="0"/>
          <a:lstStyle>
            <a:lvl1pPr>
              <a:defRPr sz="2800" b="1" i="0">
                <a:solidFill>
                  <a:srgbClr val="0062A7"/>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Calibri"/>
                <a:cs typeface="Calibri"/>
              </a:defRPr>
            </a:lvl1pPr>
          </a:lstStyle>
          <a:p>
            <a:pPr marL="12700"/>
            <a:r>
              <a:rPr dirty="0">
                <a:solidFill>
                  <a:prstClr val="black"/>
                </a:solidFill>
              </a:rPr>
              <a:t>C</a:t>
            </a:r>
            <a:r>
              <a:rPr spc="-5" dirty="0">
                <a:solidFill>
                  <a:prstClr val="black"/>
                </a:solidFill>
              </a:rPr>
              <a:t>OM</a:t>
            </a:r>
            <a:r>
              <a:rPr dirty="0">
                <a:solidFill>
                  <a:prstClr val="black"/>
                </a:solidFill>
              </a:rPr>
              <a:t>PA</a:t>
            </a:r>
            <a:r>
              <a:rPr spc="-5" dirty="0">
                <a:solidFill>
                  <a:prstClr val="black"/>
                </a:solidFill>
              </a:rPr>
              <a:t>N</a:t>
            </a:r>
            <a:r>
              <a:rPr dirty="0">
                <a:solidFill>
                  <a:prstClr val="black"/>
                </a:solidFill>
              </a:rPr>
              <a:t>Y</a:t>
            </a:r>
            <a:r>
              <a:rPr spc="-35" dirty="0">
                <a:solidFill>
                  <a:prstClr val="black"/>
                </a:solidFill>
              </a:rPr>
              <a:t> </a:t>
            </a:r>
            <a:r>
              <a:rPr dirty="0">
                <a:solidFill>
                  <a:prstClr val="black"/>
                </a:solidFill>
              </a:rPr>
              <a:t>C</a:t>
            </a:r>
            <a:r>
              <a:rPr spc="-5" dirty="0">
                <a:solidFill>
                  <a:prstClr val="black"/>
                </a:solidFill>
              </a:rPr>
              <a:t>ON</a:t>
            </a:r>
            <a:r>
              <a:rPr dirty="0">
                <a:solidFill>
                  <a:prstClr val="black"/>
                </a:solidFill>
              </a:rPr>
              <a:t>FIDE</a:t>
            </a:r>
            <a:r>
              <a:rPr spc="-15" dirty="0">
                <a:solidFill>
                  <a:prstClr val="black"/>
                </a:solidFill>
              </a:rPr>
              <a:t>N</a:t>
            </a:r>
            <a:r>
              <a:rPr dirty="0">
                <a:solidFill>
                  <a:prstClr val="black"/>
                </a:solidFill>
              </a:rPr>
              <a:t>T</a:t>
            </a:r>
            <a:r>
              <a:rPr spc="-15" dirty="0">
                <a:solidFill>
                  <a:prstClr val="black"/>
                </a:solidFill>
              </a:rPr>
              <a:t>I</a:t>
            </a:r>
            <a:r>
              <a:rPr dirty="0">
                <a:solidFill>
                  <a:prstClr val="black"/>
                </a:solidFill>
              </a:rPr>
              <a:t>AL </a:t>
            </a:r>
            <a:r>
              <a:rPr spc="-40" dirty="0">
                <a:solidFill>
                  <a:prstClr val="black"/>
                </a:solidFill>
              </a:rPr>
              <a:t> </a:t>
            </a:r>
            <a:r>
              <a:rPr dirty="0">
                <a:solidFill>
                  <a:prstClr val="black"/>
                </a:solidFill>
              </a:rPr>
              <a:t>| </a:t>
            </a:r>
            <a:r>
              <a:rPr spc="-25" dirty="0">
                <a:solidFill>
                  <a:prstClr val="black"/>
                </a:solidFill>
              </a:rPr>
              <a:t> </a:t>
            </a:r>
            <a:r>
              <a:rPr spc="-5" dirty="0">
                <a:solidFill>
                  <a:prstClr val="black"/>
                </a:solidFill>
              </a:rPr>
              <a:t>FO</a:t>
            </a:r>
            <a:r>
              <a:rPr dirty="0">
                <a:solidFill>
                  <a:prstClr val="black"/>
                </a:solidFill>
              </a:rPr>
              <a:t>R</a:t>
            </a:r>
            <a:r>
              <a:rPr spc="-30" dirty="0">
                <a:solidFill>
                  <a:prstClr val="black"/>
                </a:solidFill>
              </a:rPr>
              <a:t> </a:t>
            </a:r>
            <a:r>
              <a:rPr dirty="0">
                <a:solidFill>
                  <a:prstClr val="black"/>
                </a:solidFill>
              </a:rPr>
              <a:t>INTE</a:t>
            </a:r>
            <a:r>
              <a:rPr spc="-5" dirty="0">
                <a:solidFill>
                  <a:prstClr val="black"/>
                </a:solidFill>
              </a:rPr>
              <a:t>RN</a:t>
            </a:r>
            <a:r>
              <a:rPr dirty="0">
                <a:solidFill>
                  <a:prstClr val="black"/>
                </a:solidFill>
              </a:rPr>
              <a:t>AL</a:t>
            </a:r>
            <a:r>
              <a:rPr spc="-30" dirty="0">
                <a:solidFill>
                  <a:prstClr val="black"/>
                </a:solidFill>
              </a:rPr>
              <a:t> </a:t>
            </a:r>
            <a:r>
              <a:rPr dirty="0">
                <a:solidFill>
                  <a:prstClr val="black"/>
                </a:solidFill>
              </a:rPr>
              <a:t>USE</a:t>
            </a:r>
            <a:r>
              <a:rPr spc="-25" dirty="0">
                <a:solidFill>
                  <a:prstClr val="black"/>
                </a:solidFill>
              </a:rPr>
              <a:t> </a:t>
            </a:r>
            <a:r>
              <a:rPr spc="-5" dirty="0">
                <a:solidFill>
                  <a:prstClr val="black"/>
                </a:solidFill>
              </a:rPr>
              <a:t>ONL</a:t>
            </a:r>
            <a:r>
              <a:rPr dirty="0">
                <a:solidFill>
                  <a:prstClr val="black"/>
                </a:solidFill>
              </a:rPr>
              <a:t>Y </a:t>
            </a:r>
            <a:r>
              <a:rPr spc="-25" dirty="0">
                <a:solidFill>
                  <a:prstClr val="black"/>
                </a:solidFill>
              </a:rPr>
              <a:t> </a:t>
            </a:r>
            <a:r>
              <a:rPr dirty="0">
                <a:solidFill>
                  <a:prstClr val="black"/>
                </a:solidFill>
              </a:rPr>
              <a:t>| </a:t>
            </a:r>
            <a:r>
              <a:rPr spc="-15" dirty="0">
                <a:solidFill>
                  <a:prstClr val="black"/>
                </a:solidFill>
              </a:rPr>
              <a:t> </a:t>
            </a:r>
            <a:r>
              <a:rPr spc="-5" dirty="0">
                <a:solidFill>
                  <a:prstClr val="black"/>
                </a:solidFill>
              </a:rPr>
              <a:t>D</a:t>
            </a:r>
            <a:r>
              <a:rPr dirty="0">
                <a:solidFill>
                  <a:prstClr val="black"/>
                </a:solidFill>
              </a:rPr>
              <a:t>O</a:t>
            </a:r>
            <a:r>
              <a:rPr spc="-30" dirty="0">
                <a:solidFill>
                  <a:prstClr val="black"/>
                </a:solidFill>
              </a:rPr>
              <a:t> </a:t>
            </a:r>
            <a:r>
              <a:rPr spc="-5" dirty="0">
                <a:solidFill>
                  <a:prstClr val="black"/>
                </a:solidFill>
              </a:rPr>
              <a:t>NO</a:t>
            </a:r>
            <a:r>
              <a:rPr dirty="0">
                <a:solidFill>
                  <a:prstClr val="black"/>
                </a:solidFill>
              </a:rPr>
              <a:t>T</a:t>
            </a:r>
            <a:r>
              <a:rPr spc="-25" dirty="0">
                <a:solidFill>
                  <a:prstClr val="black"/>
                </a:solidFill>
              </a:rPr>
              <a:t> </a:t>
            </a:r>
            <a:r>
              <a:rPr dirty="0">
                <a:solidFill>
                  <a:prstClr val="black"/>
                </a:solidFill>
              </a:rPr>
              <a:t>C</a:t>
            </a:r>
            <a:r>
              <a:rPr spc="-5" dirty="0">
                <a:solidFill>
                  <a:prstClr val="black"/>
                </a:solidFill>
              </a:rPr>
              <a:t>O</a:t>
            </a:r>
            <a:r>
              <a:rPr dirty="0">
                <a:solidFill>
                  <a:prstClr val="black"/>
                </a:solidFill>
              </a:rPr>
              <a:t>PY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650" b="0" i="0">
                <a:solidFill>
                  <a:schemeClr val="tx1"/>
                </a:solidFill>
                <a:latin typeface="Calibri"/>
                <a:cs typeface="Calibri"/>
              </a:defRPr>
            </a:lvl1pPr>
          </a:lstStyle>
          <a:p>
            <a:pPr marL="25400"/>
            <a:fld id="{81D60167-4931-47E6-BA6A-407CBD079E47}" type="slidenum">
              <a:rPr spc="5" dirty="0">
                <a:solidFill>
                  <a:prstClr val="black"/>
                </a:solidFill>
              </a:rPr>
              <a:pPr marL="25400"/>
              <a:t>‹#›</a:t>
            </a:fld>
            <a:endParaRPr spc="5" dirty="0">
              <a:solidFill>
                <a:prstClr val="black"/>
              </a:solidFill>
            </a:endParaRPr>
          </a:p>
        </p:txBody>
      </p:sp>
    </p:spTree>
    <p:extLst>
      <p:ext uri="{BB962C8B-B14F-4D97-AF65-F5344CB8AC3E}">
        <p14:creationId xmlns:p14="http://schemas.microsoft.com/office/powerpoint/2010/main" val="327807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chemeClr val="tx1"/>
                </a:solidFill>
                <a:latin typeface="Calibri"/>
                <a:cs typeface="Calibri"/>
              </a:defRPr>
            </a:lvl1pPr>
          </a:lstStyle>
          <a:p>
            <a:pPr marL="12700"/>
            <a:r>
              <a:rPr dirty="0">
                <a:solidFill>
                  <a:prstClr val="black"/>
                </a:solidFill>
              </a:rPr>
              <a:t>C</a:t>
            </a:r>
            <a:r>
              <a:rPr spc="-5" dirty="0">
                <a:solidFill>
                  <a:prstClr val="black"/>
                </a:solidFill>
              </a:rPr>
              <a:t>OM</a:t>
            </a:r>
            <a:r>
              <a:rPr dirty="0">
                <a:solidFill>
                  <a:prstClr val="black"/>
                </a:solidFill>
              </a:rPr>
              <a:t>PA</a:t>
            </a:r>
            <a:r>
              <a:rPr spc="-5" dirty="0">
                <a:solidFill>
                  <a:prstClr val="black"/>
                </a:solidFill>
              </a:rPr>
              <a:t>N</a:t>
            </a:r>
            <a:r>
              <a:rPr dirty="0">
                <a:solidFill>
                  <a:prstClr val="black"/>
                </a:solidFill>
              </a:rPr>
              <a:t>Y</a:t>
            </a:r>
            <a:r>
              <a:rPr spc="-35" dirty="0">
                <a:solidFill>
                  <a:prstClr val="black"/>
                </a:solidFill>
              </a:rPr>
              <a:t> </a:t>
            </a:r>
            <a:r>
              <a:rPr dirty="0">
                <a:solidFill>
                  <a:prstClr val="black"/>
                </a:solidFill>
              </a:rPr>
              <a:t>C</a:t>
            </a:r>
            <a:r>
              <a:rPr spc="-5" dirty="0">
                <a:solidFill>
                  <a:prstClr val="black"/>
                </a:solidFill>
              </a:rPr>
              <a:t>ON</a:t>
            </a:r>
            <a:r>
              <a:rPr dirty="0">
                <a:solidFill>
                  <a:prstClr val="black"/>
                </a:solidFill>
              </a:rPr>
              <a:t>FIDE</a:t>
            </a:r>
            <a:r>
              <a:rPr spc="-15" dirty="0">
                <a:solidFill>
                  <a:prstClr val="black"/>
                </a:solidFill>
              </a:rPr>
              <a:t>N</a:t>
            </a:r>
            <a:r>
              <a:rPr dirty="0">
                <a:solidFill>
                  <a:prstClr val="black"/>
                </a:solidFill>
              </a:rPr>
              <a:t>T</a:t>
            </a:r>
            <a:r>
              <a:rPr spc="-15" dirty="0">
                <a:solidFill>
                  <a:prstClr val="black"/>
                </a:solidFill>
              </a:rPr>
              <a:t>I</a:t>
            </a:r>
            <a:r>
              <a:rPr dirty="0">
                <a:solidFill>
                  <a:prstClr val="black"/>
                </a:solidFill>
              </a:rPr>
              <a:t>AL </a:t>
            </a:r>
            <a:r>
              <a:rPr spc="-40" dirty="0">
                <a:solidFill>
                  <a:prstClr val="black"/>
                </a:solidFill>
              </a:rPr>
              <a:t> </a:t>
            </a:r>
            <a:r>
              <a:rPr dirty="0">
                <a:solidFill>
                  <a:prstClr val="black"/>
                </a:solidFill>
              </a:rPr>
              <a:t>| </a:t>
            </a:r>
            <a:r>
              <a:rPr spc="-25" dirty="0">
                <a:solidFill>
                  <a:prstClr val="black"/>
                </a:solidFill>
              </a:rPr>
              <a:t> </a:t>
            </a:r>
            <a:r>
              <a:rPr spc="-5" dirty="0">
                <a:solidFill>
                  <a:prstClr val="black"/>
                </a:solidFill>
              </a:rPr>
              <a:t>FO</a:t>
            </a:r>
            <a:r>
              <a:rPr dirty="0">
                <a:solidFill>
                  <a:prstClr val="black"/>
                </a:solidFill>
              </a:rPr>
              <a:t>R</a:t>
            </a:r>
            <a:r>
              <a:rPr spc="-30" dirty="0">
                <a:solidFill>
                  <a:prstClr val="black"/>
                </a:solidFill>
              </a:rPr>
              <a:t> </a:t>
            </a:r>
            <a:r>
              <a:rPr dirty="0">
                <a:solidFill>
                  <a:prstClr val="black"/>
                </a:solidFill>
              </a:rPr>
              <a:t>INTE</a:t>
            </a:r>
            <a:r>
              <a:rPr spc="-5" dirty="0">
                <a:solidFill>
                  <a:prstClr val="black"/>
                </a:solidFill>
              </a:rPr>
              <a:t>RN</a:t>
            </a:r>
            <a:r>
              <a:rPr dirty="0">
                <a:solidFill>
                  <a:prstClr val="black"/>
                </a:solidFill>
              </a:rPr>
              <a:t>AL</a:t>
            </a:r>
            <a:r>
              <a:rPr spc="-30" dirty="0">
                <a:solidFill>
                  <a:prstClr val="black"/>
                </a:solidFill>
              </a:rPr>
              <a:t> </a:t>
            </a:r>
            <a:r>
              <a:rPr dirty="0">
                <a:solidFill>
                  <a:prstClr val="black"/>
                </a:solidFill>
              </a:rPr>
              <a:t>USE</a:t>
            </a:r>
            <a:r>
              <a:rPr spc="-25" dirty="0">
                <a:solidFill>
                  <a:prstClr val="black"/>
                </a:solidFill>
              </a:rPr>
              <a:t> </a:t>
            </a:r>
            <a:r>
              <a:rPr spc="-5" dirty="0">
                <a:solidFill>
                  <a:prstClr val="black"/>
                </a:solidFill>
              </a:rPr>
              <a:t>ONL</a:t>
            </a:r>
            <a:r>
              <a:rPr dirty="0">
                <a:solidFill>
                  <a:prstClr val="black"/>
                </a:solidFill>
              </a:rPr>
              <a:t>Y </a:t>
            </a:r>
            <a:r>
              <a:rPr spc="-25" dirty="0">
                <a:solidFill>
                  <a:prstClr val="black"/>
                </a:solidFill>
              </a:rPr>
              <a:t> </a:t>
            </a:r>
            <a:r>
              <a:rPr dirty="0">
                <a:solidFill>
                  <a:prstClr val="black"/>
                </a:solidFill>
              </a:rPr>
              <a:t>| </a:t>
            </a:r>
            <a:r>
              <a:rPr spc="-15" dirty="0">
                <a:solidFill>
                  <a:prstClr val="black"/>
                </a:solidFill>
              </a:rPr>
              <a:t> </a:t>
            </a:r>
            <a:r>
              <a:rPr spc="-5" dirty="0">
                <a:solidFill>
                  <a:prstClr val="black"/>
                </a:solidFill>
              </a:rPr>
              <a:t>D</a:t>
            </a:r>
            <a:r>
              <a:rPr dirty="0">
                <a:solidFill>
                  <a:prstClr val="black"/>
                </a:solidFill>
              </a:rPr>
              <a:t>O</a:t>
            </a:r>
            <a:r>
              <a:rPr spc="-30" dirty="0">
                <a:solidFill>
                  <a:prstClr val="black"/>
                </a:solidFill>
              </a:rPr>
              <a:t> </a:t>
            </a:r>
            <a:r>
              <a:rPr spc="-5" dirty="0">
                <a:solidFill>
                  <a:prstClr val="black"/>
                </a:solidFill>
              </a:rPr>
              <a:t>NO</a:t>
            </a:r>
            <a:r>
              <a:rPr dirty="0">
                <a:solidFill>
                  <a:prstClr val="black"/>
                </a:solidFill>
              </a:rPr>
              <a:t>T</a:t>
            </a:r>
            <a:r>
              <a:rPr spc="-25" dirty="0">
                <a:solidFill>
                  <a:prstClr val="black"/>
                </a:solidFill>
              </a:rPr>
              <a:t> </a:t>
            </a:r>
            <a:r>
              <a:rPr dirty="0">
                <a:solidFill>
                  <a:prstClr val="black"/>
                </a:solidFill>
              </a:rPr>
              <a:t>C</a:t>
            </a:r>
            <a:r>
              <a:rPr spc="-5" dirty="0">
                <a:solidFill>
                  <a:prstClr val="black"/>
                </a:solidFill>
              </a:rPr>
              <a:t>O</a:t>
            </a:r>
            <a:r>
              <a:rPr dirty="0">
                <a:solidFill>
                  <a:prstClr val="black"/>
                </a:solidFill>
              </a:rPr>
              <a:t>PY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650" b="0" i="0">
                <a:solidFill>
                  <a:schemeClr val="tx1"/>
                </a:solidFill>
                <a:latin typeface="Calibri"/>
                <a:cs typeface="Calibri"/>
              </a:defRPr>
            </a:lvl1pPr>
          </a:lstStyle>
          <a:p>
            <a:pPr marL="25400"/>
            <a:fld id="{81D60167-4931-47E6-BA6A-407CBD079E47}" type="slidenum">
              <a:rPr spc="5" dirty="0">
                <a:solidFill>
                  <a:prstClr val="black"/>
                </a:solidFill>
              </a:rPr>
              <a:pPr marL="25400"/>
              <a:t>‹#›</a:t>
            </a:fld>
            <a:endParaRPr spc="5" dirty="0">
              <a:solidFill>
                <a:prstClr val="black"/>
              </a:solidFill>
            </a:endParaRPr>
          </a:p>
        </p:txBody>
      </p:sp>
    </p:spTree>
    <p:extLst>
      <p:ext uri="{BB962C8B-B14F-4D97-AF65-F5344CB8AC3E}">
        <p14:creationId xmlns:p14="http://schemas.microsoft.com/office/powerpoint/2010/main" val="205855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Pix">
    <p:bg>
      <p:bgPr>
        <a:solidFill>
          <a:schemeClr val="bg1"/>
        </a:solidFill>
        <a:effectLst/>
      </p:bgPr>
    </p:bg>
    <p:spTree>
      <p:nvGrpSpPr>
        <p:cNvPr id="1" name=""/>
        <p:cNvGrpSpPr/>
        <p:nvPr/>
      </p:nvGrpSpPr>
      <p:grpSpPr>
        <a:xfrm>
          <a:off x="0" y="0"/>
          <a:ext cx="0" cy="0"/>
          <a:chOff x="0" y="0"/>
          <a:chExt cx="0" cy="0"/>
        </a:xfrm>
      </p:grpSpPr>
      <p:sp>
        <p:nvSpPr>
          <p:cNvPr id="14" name="Freeform 13"/>
          <p:cNvSpPr/>
          <p:nvPr userDrawn="1"/>
        </p:nvSpPr>
        <p:spPr>
          <a:xfrm rot="16200000">
            <a:off x="7068776" y="4782777"/>
            <a:ext cx="650589" cy="3499865"/>
          </a:xfrm>
          <a:custGeom>
            <a:avLst/>
            <a:gdLst>
              <a:gd name="connsiteX0" fmla="*/ 650589 w 650589"/>
              <a:gd name="connsiteY0" fmla="*/ 4665272 h 4665272"/>
              <a:gd name="connsiteX1" fmla="*/ 0 w 650589"/>
              <a:gd name="connsiteY1" fmla="*/ 4665272 h 4665272"/>
              <a:gd name="connsiteX2" fmla="*/ 0 w 650589"/>
              <a:gd name="connsiteY2" fmla="*/ 0 h 4665272"/>
              <a:gd name="connsiteX3" fmla="*/ 621771 w 650589"/>
              <a:gd name="connsiteY3" fmla="*/ 4665270 h 4665272"/>
              <a:gd name="connsiteX4" fmla="*/ 650589 w 650589"/>
              <a:gd name="connsiteY4" fmla="*/ 4665270 h 46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89" h="4665272">
                <a:moveTo>
                  <a:pt x="650589" y="4665272"/>
                </a:moveTo>
                <a:lnTo>
                  <a:pt x="0" y="4665272"/>
                </a:lnTo>
                <a:lnTo>
                  <a:pt x="0" y="0"/>
                </a:lnTo>
                <a:lnTo>
                  <a:pt x="621771" y="4665270"/>
                </a:lnTo>
                <a:lnTo>
                  <a:pt x="650589" y="4665270"/>
                </a:lnTo>
                <a:close/>
              </a:path>
            </a:pathLst>
          </a:custGeom>
          <a:gradFill flip="none" rotWithShape="1">
            <a:gsLst>
              <a:gs pos="0">
                <a:schemeClr val="accent1"/>
              </a:gs>
              <a:gs pos="30000">
                <a:srgbClr val="147EC2"/>
              </a:gs>
              <a:gs pos="100000">
                <a:srgbClr val="66ACD8"/>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Freeform 15"/>
          <p:cNvSpPr/>
          <p:nvPr userDrawn="1"/>
        </p:nvSpPr>
        <p:spPr>
          <a:xfrm>
            <a:off x="0" y="2"/>
            <a:ext cx="9144000" cy="3631159"/>
          </a:xfrm>
          <a:custGeom>
            <a:avLst/>
            <a:gdLst>
              <a:gd name="connsiteX0" fmla="*/ 0 w 12188825"/>
              <a:gd name="connsiteY0" fmla="*/ 0 h 3631159"/>
              <a:gd name="connsiteX1" fmla="*/ 12188825 w 12188825"/>
              <a:gd name="connsiteY1" fmla="*/ 0 h 3631159"/>
              <a:gd name="connsiteX2" fmla="*/ 12188825 w 12188825"/>
              <a:gd name="connsiteY2" fmla="*/ 406121 h 3631159"/>
              <a:gd name="connsiteX3" fmla="*/ 12188825 w 12188825"/>
              <a:gd name="connsiteY3" fmla="*/ 536712 h 3631159"/>
              <a:gd name="connsiteX4" fmla="*/ 12188825 w 12188825"/>
              <a:gd name="connsiteY4" fmla="*/ 2006676 h 3631159"/>
              <a:gd name="connsiteX5" fmla="*/ 0 w 12188825"/>
              <a:gd name="connsiteY5" fmla="*/ 3631159 h 3631159"/>
              <a:gd name="connsiteX6" fmla="*/ 0 w 12188825"/>
              <a:gd name="connsiteY6" fmla="*/ 536712 h 3631159"/>
              <a:gd name="connsiteX7" fmla="*/ 0 w 12188825"/>
              <a:gd name="connsiteY7" fmla="*/ 406121 h 363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3631159">
                <a:moveTo>
                  <a:pt x="0" y="0"/>
                </a:moveTo>
                <a:lnTo>
                  <a:pt x="12188825" y="0"/>
                </a:lnTo>
                <a:lnTo>
                  <a:pt x="12188825" y="406121"/>
                </a:lnTo>
                <a:lnTo>
                  <a:pt x="12188825" y="536712"/>
                </a:lnTo>
                <a:lnTo>
                  <a:pt x="12188825" y="2006676"/>
                </a:lnTo>
                <a:lnTo>
                  <a:pt x="0" y="3631159"/>
                </a:lnTo>
                <a:lnTo>
                  <a:pt x="0" y="536712"/>
                </a:lnTo>
                <a:lnTo>
                  <a:pt x="0" y="406121"/>
                </a:lnTo>
                <a:close/>
              </a:path>
            </a:pathLst>
          </a:custGeom>
          <a:gradFill flip="none" rotWithShape="1">
            <a:gsLst>
              <a:gs pos="0">
                <a:schemeClr val="accent1"/>
              </a:gs>
              <a:gs pos="30000">
                <a:srgbClr val="147EC2"/>
              </a:gs>
              <a:gs pos="100000">
                <a:srgbClr val="66ACD8"/>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3" name="Object 2" hidden="1"/>
          <p:cNvGraphicFramePr>
            <a:graphicFrameLocks noChangeAspect="1"/>
          </p:cNvGraphicFramePr>
          <p:nvPr userDrawn="1">
            <p:custDataLst>
              <p:tags r:id="rId2"/>
            </p:custDataLst>
            <p:extLst/>
          </p:nvPr>
        </p:nvGraphicFramePr>
        <p:xfrm>
          <a:off x="1191" y="1593"/>
          <a:ext cx="1191" cy="1587"/>
        </p:xfrm>
        <a:graphic>
          <a:graphicData uri="http://schemas.openxmlformats.org/presentationml/2006/ole">
            <mc:AlternateContent xmlns:mc="http://schemas.openxmlformats.org/markup-compatibility/2006">
              <mc:Choice xmlns:v="urn:schemas-microsoft-com:vml" Requires="v">
                <p:oleObj spid="_x0000_s10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1" y="1593"/>
                        <a:ext cx="1191" cy="1587"/>
                      </a:xfrm>
                      <a:prstGeom prst="rect">
                        <a:avLst/>
                      </a:prstGeom>
                    </p:spPr>
                  </p:pic>
                </p:oleObj>
              </mc:Fallback>
            </mc:AlternateContent>
          </a:graphicData>
        </a:graphic>
      </p:graphicFrame>
      <p:sp>
        <p:nvSpPr>
          <p:cNvPr id="11" name="Text Placeholder 10"/>
          <p:cNvSpPr>
            <a:spLocks noGrp="1"/>
          </p:cNvSpPr>
          <p:nvPr>
            <p:ph type="body" sz="quarter" idx="11"/>
          </p:nvPr>
        </p:nvSpPr>
        <p:spPr>
          <a:xfrm>
            <a:off x="641680" y="4971389"/>
            <a:ext cx="7830043" cy="1236024"/>
          </a:xfrm>
        </p:spPr>
        <p:txBody>
          <a:bodyPr>
            <a:normAutofit/>
          </a:bodyPr>
          <a:lstStyle>
            <a:lvl1pPr marL="0" indent="0">
              <a:buNone/>
              <a:defRPr sz="2801" b="0">
                <a:solidFill>
                  <a:schemeClr val="accent1"/>
                </a:solidFill>
              </a:defRPr>
            </a:lvl1pPr>
          </a:lstStyle>
          <a:p>
            <a:pPr lvl="0"/>
            <a:r>
              <a:rPr lang="en-US" smtClean="0"/>
              <a:t>Click to edit Master text styles</a:t>
            </a:r>
          </a:p>
        </p:txBody>
      </p:sp>
      <p:sp>
        <p:nvSpPr>
          <p:cNvPr id="24" name="Title 23"/>
          <p:cNvSpPr>
            <a:spLocks noGrp="1"/>
          </p:cNvSpPr>
          <p:nvPr>
            <p:ph type="title"/>
          </p:nvPr>
        </p:nvSpPr>
        <p:spPr>
          <a:xfrm>
            <a:off x="642436" y="3893619"/>
            <a:ext cx="7826307" cy="1005840"/>
          </a:xfrm>
        </p:spPr>
        <p:txBody>
          <a:bodyPr/>
          <a:lstStyle>
            <a:lvl1pPr>
              <a:defRPr sz="4400">
                <a:solidFill>
                  <a:schemeClr val="accent1"/>
                </a:solidFill>
              </a:defRPr>
            </a:lvl1pPr>
          </a:lstStyle>
          <a:p>
            <a:r>
              <a:rPr lang="en-US" smtClean="0"/>
              <a:t>Click to edit Master title style</a:t>
            </a:r>
            <a:endParaRPr lang="en-US" dirty="0"/>
          </a:p>
        </p:txBody>
      </p:sp>
      <p:sp>
        <p:nvSpPr>
          <p:cNvPr id="5" name="Picture Placeholder 4"/>
          <p:cNvSpPr>
            <a:spLocks noGrp="1"/>
          </p:cNvSpPr>
          <p:nvPr>
            <p:ph type="pic" sz="quarter" idx="12"/>
          </p:nvPr>
        </p:nvSpPr>
        <p:spPr>
          <a:xfrm>
            <a:off x="4272455" y="745440"/>
            <a:ext cx="3899588" cy="3148703"/>
          </a:xfrm>
        </p:spPr>
        <p:txBody>
          <a:bodyPr/>
          <a:lstStyle/>
          <a:p>
            <a:r>
              <a:rPr lang="en-US" dirty="0" smtClean="0"/>
              <a:t>Click icon to add picture</a:t>
            </a:r>
            <a:endParaRPr lang="en-US" dirty="0"/>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5660" y="1143000"/>
            <a:ext cx="2814152" cy="890324"/>
          </a:xfrm>
          <a:prstGeom prst="rect">
            <a:avLst/>
          </a:prstGeom>
        </p:spPr>
      </p:pic>
      <p:sp>
        <p:nvSpPr>
          <p:cNvPr id="10" name="Footer Placeholder 3"/>
          <p:cNvSpPr>
            <a:spLocks noGrp="1"/>
          </p:cNvSpPr>
          <p:nvPr>
            <p:ph type="ftr" sz="quarter" idx="13"/>
          </p:nvPr>
        </p:nvSpPr>
        <p:spPr>
          <a:xfrm>
            <a:off x="641680" y="6636675"/>
            <a:ext cx="4755268" cy="141812"/>
          </a:xfrm>
        </p:spPr>
        <p:txBody>
          <a:bodyPr lIns="0" rIns="0"/>
          <a:lstStyle>
            <a:lvl1pPr algn="l">
              <a:defRPr sz="900">
                <a:solidFill>
                  <a:schemeClr val="tx1">
                    <a:lumMod val="50000"/>
                    <a:lumOff val="50000"/>
                  </a:schemeClr>
                </a:solidFill>
              </a:defRPr>
            </a:lvl1pPr>
          </a:lstStyle>
          <a:p>
            <a:r>
              <a:rPr lang="en-US" dirty="0" smtClean="0">
                <a:solidFill>
                  <a:prstClr val="black">
                    <a:lumMod val="50000"/>
                    <a:lumOff val="50000"/>
                  </a:prstClr>
                </a:solidFill>
              </a:rPr>
              <a:t>COMPANY CONFIDENTIAL  |  FOR INTERNAL USE ONLY  |  DO NOT COPY</a:t>
            </a:r>
            <a:endParaRPr lang="en-US" dirty="0">
              <a:solidFill>
                <a:prstClr val="black">
                  <a:lumMod val="50000"/>
                  <a:lumOff val="50000"/>
                </a:prstClr>
              </a:solidFill>
            </a:endParaRPr>
          </a:p>
        </p:txBody>
      </p:sp>
    </p:spTree>
    <p:extLst>
      <p:ext uri="{BB962C8B-B14F-4D97-AF65-F5344CB8AC3E}">
        <p14:creationId xmlns:p14="http://schemas.microsoft.com/office/powerpoint/2010/main" val="377475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_No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1" y="1593"/>
          <a:ext cx="1191" cy="1587"/>
        </p:xfrm>
        <a:graphic>
          <a:graphicData uri="http://schemas.openxmlformats.org/presentationml/2006/ole">
            <mc:AlternateContent xmlns:mc="http://schemas.openxmlformats.org/markup-compatibility/2006">
              <mc:Choice xmlns:v="urn:schemas-microsoft-com:vml" Requires="v">
                <p:oleObj spid="_x0000_s20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1" y="1593"/>
                        <a:ext cx="1191"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8401050" y="6472468"/>
            <a:ext cx="628650" cy="365125"/>
          </a:xfrm>
          <a:prstGeom prst="rect">
            <a:avLst/>
          </a:prstGeom>
        </p:spPr>
        <p:txBody>
          <a:bodyPr vert="horz" lIns="91440" tIns="45720" rIns="91440" bIns="45720" rtlCol="0" anchor="ctr"/>
          <a:lstStyle>
            <a:lvl1pPr algn="r">
              <a:defRPr sz="900">
                <a:solidFill>
                  <a:schemeClr val="bg1">
                    <a:lumMod val="50000"/>
                  </a:schemeClr>
                </a:solidFill>
                <a:latin typeface="Calibri" panose="020F0502020204030204" pitchFamily="34" charset="0"/>
                <a:cs typeface="Arial" panose="020B0604020202020204" pitchFamily="34" charset="0"/>
                <a:sym typeface="Calibri" panose="020F0502020204030204" pitchFamily="34" charset="0"/>
              </a:defRPr>
            </a:lvl1pPr>
          </a:lstStyle>
          <a:p>
            <a:fld id="{B39F3810-4318-4880-9D52-993D34A84442}" type="slidenum">
              <a:rPr lang="en-US" smtClean="0">
                <a:solidFill>
                  <a:prstClr val="white">
                    <a:lumMod val="50000"/>
                  </a:prstClr>
                </a:solidFill>
              </a:rPr>
              <a:pPr/>
              <a:t>‹#›</a:t>
            </a:fld>
            <a:endParaRPr lang="en-US" dirty="0">
              <a:solidFill>
                <a:prstClr val="white">
                  <a:lumMod val="50000"/>
                </a:prstClr>
              </a:solidFill>
            </a:endParaRP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1853" y="6326441"/>
            <a:ext cx="1106480" cy="477221"/>
          </a:xfrm>
          <a:prstGeom prst="rect">
            <a:avLst/>
          </a:prstGeom>
        </p:spPr>
      </p:pic>
      <p:sp>
        <p:nvSpPr>
          <p:cNvPr id="4" name="Title 3"/>
          <p:cNvSpPr>
            <a:spLocks noGrp="1"/>
          </p:cNvSpPr>
          <p:nvPr>
            <p:ph type="title"/>
          </p:nvPr>
        </p:nvSpPr>
        <p:spPr/>
        <p:txBody>
          <a:bodyPr/>
          <a:lstStyle/>
          <a:p>
            <a:r>
              <a:rPr lang="en-US" dirty="0" smtClean="0"/>
              <a:t>Click to edit Master title style</a:t>
            </a:r>
            <a:endParaRPr lang="en-US" dirty="0"/>
          </a:p>
        </p:txBody>
      </p:sp>
      <p:sp>
        <p:nvSpPr>
          <p:cNvPr id="8" name="Freeform 7"/>
          <p:cNvSpPr/>
          <p:nvPr userDrawn="1"/>
        </p:nvSpPr>
        <p:spPr>
          <a:xfrm rot="5400000">
            <a:off x="1427022" y="-1421464"/>
            <a:ext cx="650589" cy="3499865"/>
          </a:xfrm>
          <a:custGeom>
            <a:avLst/>
            <a:gdLst>
              <a:gd name="connsiteX0" fmla="*/ 650589 w 650589"/>
              <a:gd name="connsiteY0" fmla="*/ 4665272 h 4665272"/>
              <a:gd name="connsiteX1" fmla="*/ 0 w 650589"/>
              <a:gd name="connsiteY1" fmla="*/ 4665272 h 4665272"/>
              <a:gd name="connsiteX2" fmla="*/ 0 w 650589"/>
              <a:gd name="connsiteY2" fmla="*/ 0 h 4665272"/>
              <a:gd name="connsiteX3" fmla="*/ 621771 w 650589"/>
              <a:gd name="connsiteY3" fmla="*/ 4665270 h 4665272"/>
              <a:gd name="connsiteX4" fmla="*/ 650589 w 650589"/>
              <a:gd name="connsiteY4" fmla="*/ 4665270 h 46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89" h="4665272">
                <a:moveTo>
                  <a:pt x="650589" y="4665272"/>
                </a:moveTo>
                <a:lnTo>
                  <a:pt x="0" y="4665272"/>
                </a:lnTo>
                <a:lnTo>
                  <a:pt x="0" y="0"/>
                </a:lnTo>
                <a:lnTo>
                  <a:pt x="621771" y="4665270"/>
                </a:lnTo>
                <a:lnTo>
                  <a:pt x="650589" y="4665270"/>
                </a:lnTo>
                <a:close/>
              </a:path>
            </a:pathLst>
          </a:custGeom>
          <a:gradFill flip="none" rotWithShape="1">
            <a:gsLst>
              <a:gs pos="0">
                <a:schemeClr val="accent1"/>
              </a:gs>
              <a:gs pos="30000">
                <a:srgbClr val="147EC2"/>
              </a:gs>
              <a:gs pos="100000">
                <a:srgbClr val="66ACD8"/>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Freeform 14"/>
          <p:cNvSpPr/>
          <p:nvPr userDrawn="1"/>
        </p:nvSpPr>
        <p:spPr>
          <a:xfrm>
            <a:off x="1477578" y="5495807"/>
            <a:ext cx="7667613" cy="1362194"/>
          </a:xfrm>
          <a:custGeom>
            <a:avLst/>
            <a:gdLst>
              <a:gd name="connsiteX0" fmla="*/ 10220822 w 10220822"/>
              <a:gd name="connsiteY0" fmla="*/ 0 h 1362194"/>
              <a:gd name="connsiteX1" fmla="*/ 10220822 w 10220822"/>
              <a:gd name="connsiteY1" fmla="*/ 1362194 h 1362194"/>
              <a:gd name="connsiteX2" fmla="*/ 0 w 10220822"/>
              <a:gd name="connsiteY2" fmla="*/ 1362194 h 1362194"/>
            </a:gdLst>
            <a:ahLst/>
            <a:cxnLst>
              <a:cxn ang="0">
                <a:pos x="connsiteX0" y="connsiteY0"/>
              </a:cxn>
              <a:cxn ang="0">
                <a:pos x="connsiteX1" y="connsiteY1"/>
              </a:cxn>
              <a:cxn ang="0">
                <a:pos x="connsiteX2" y="connsiteY2"/>
              </a:cxn>
            </a:cxnLst>
            <a:rect l="l" t="t" r="r" b="b"/>
            <a:pathLst>
              <a:path w="10220822" h="1362194">
                <a:moveTo>
                  <a:pt x="10220822" y="0"/>
                </a:moveTo>
                <a:lnTo>
                  <a:pt x="10220822" y="1362194"/>
                </a:lnTo>
                <a:lnTo>
                  <a:pt x="0" y="1362194"/>
                </a:lnTo>
                <a:close/>
              </a:path>
            </a:pathLst>
          </a:custGeom>
          <a:gradFill flip="none" rotWithShape="1">
            <a:gsLst>
              <a:gs pos="0">
                <a:schemeClr val="accent1"/>
              </a:gs>
              <a:gs pos="30000">
                <a:srgbClr val="147EC2"/>
              </a:gs>
              <a:gs pos="100000">
                <a:srgbClr val="66ACD8"/>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Slide Number Placeholder 5"/>
          <p:cNvSpPr txBox="1">
            <a:spLocks/>
          </p:cNvSpPr>
          <p:nvPr userDrawn="1"/>
        </p:nvSpPr>
        <p:spPr>
          <a:xfrm>
            <a:off x="8401050" y="6472468"/>
            <a:ext cx="62865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2"/>
                </a:solidFill>
                <a:latin typeface="Calibri" panose="020F0502020204030204" pitchFamily="34" charset="0"/>
                <a:ea typeface="+mn-ea"/>
                <a:cs typeface="Arial" panose="020B0604020202020204" pitchFamily="34" charset="0"/>
                <a:sym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9F3810-4318-4880-9D52-993D34A84442}" type="slidenum">
              <a:rPr lang="en-US" smtClean="0">
                <a:solidFill>
                  <a:srgbClr val="EEECE1"/>
                </a:solidFill>
              </a:rPr>
              <a:pPr/>
              <a:t>‹#›</a:t>
            </a:fld>
            <a:endParaRPr lang="en-US" dirty="0">
              <a:solidFill>
                <a:srgbClr val="EEECE1"/>
              </a:solidFill>
            </a:endParaRP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37388" y="6001015"/>
            <a:ext cx="1373884" cy="434661"/>
          </a:xfrm>
          <a:prstGeom prst="rect">
            <a:avLst/>
          </a:prstGeom>
        </p:spPr>
      </p:pic>
      <p:sp>
        <p:nvSpPr>
          <p:cNvPr id="13" name="Footer Placeholder 3"/>
          <p:cNvSpPr>
            <a:spLocks noGrp="1"/>
          </p:cNvSpPr>
          <p:nvPr>
            <p:ph type="ftr" sz="quarter" idx="13"/>
          </p:nvPr>
        </p:nvSpPr>
        <p:spPr>
          <a:xfrm>
            <a:off x="3960107" y="6586980"/>
            <a:ext cx="4755268" cy="141812"/>
          </a:xfrm>
        </p:spPr>
        <p:txBody>
          <a:bodyPr lIns="0" rIns="0"/>
          <a:lstStyle>
            <a:lvl1pPr algn="r">
              <a:defRPr sz="900">
                <a:solidFill>
                  <a:schemeClr val="bg1">
                    <a:lumMod val="85000"/>
                  </a:schemeClr>
                </a:solidFill>
              </a:defRPr>
            </a:lvl1pPr>
          </a:lstStyle>
          <a:p>
            <a:r>
              <a:rPr lang="en-US" dirty="0" smtClean="0">
                <a:solidFill>
                  <a:prstClr val="white">
                    <a:lumMod val="85000"/>
                  </a:prstClr>
                </a:solidFill>
              </a:rPr>
              <a:t>COMPANY CONFIDENTIAL  |  FOR INTERNAL USE ONLY  |  DO NOT COPY</a:t>
            </a:r>
            <a:endParaRPr lang="en-US" dirty="0">
              <a:solidFill>
                <a:prstClr val="white">
                  <a:lumMod val="85000"/>
                </a:prstClr>
              </a:solidFill>
            </a:endParaRPr>
          </a:p>
        </p:txBody>
      </p:sp>
    </p:spTree>
    <p:extLst>
      <p:ext uri="{BB962C8B-B14F-4D97-AF65-F5344CB8AC3E}">
        <p14:creationId xmlns:p14="http://schemas.microsoft.com/office/powerpoint/2010/main" val="62926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_Content">
    <p:bg>
      <p:bgRef idx="1001">
        <a:schemeClr val="bg2"/>
      </p:bgRef>
    </p:bg>
    <p:spTree>
      <p:nvGrpSpPr>
        <p:cNvPr id="1" name=""/>
        <p:cNvGrpSpPr/>
        <p:nvPr/>
      </p:nvGrpSpPr>
      <p:grpSpPr>
        <a:xfrm>
          <a:off x="0" y="0"/>
          <a:ext cx="0" cy="0"/>
          <a:chOff x="0" y="0"/>
          <a:chExt cx="0" cy="0"/>
        </a:xfrm>
      </p:grpSpPr>
      <p:sp>
        <p:nvSpPr>
          <p:cNvPr id="9" name="Freeform 8"/>
          <p:cNvSpPr/>
          <p:nvPr userDrawn="1"/>
        </p:nvSpPr>
        <p:spPr>
          <a:xfrm rot="5400000">
            <a:off x="1427022" y="-1421464"/>
            <a:ext cx="650589" cy="3499865"/>
          </a:xfrm>
          <a:custGeom>
            <a:avLst/>
            <a:gdLst>
              <a:gd name="connsiteX0" fmla="*/ 650589 w 650589"/>
              <a:gd name="connsiteY0" fmla="*/ 4665272 h 4665272"/>
              <a:gd name="connsiteX1" fmla="*/ 0 w 650589"/>
              <a:gd name="connsiteY1" fmla="*/ 4665272 h 4665272"/>
              <a:gd name="connsiteX2" fmla="*/ 0 w 650589"/>
              <a:gd name="connsiteY2" fmla="*/ 0 h 4665272"/>
              <a:gd name="connsiteX3" fmla="*/ 621771 w 650589"/>
              <a:gd name="connsiteY3" fmla="*/ 4665270 h 4665272"/>
              <a:gd name="connsiteX4" fmla="*/ 650589 w 650589"/>
              <a:gd name="connsiteY4" fmla="*/ 4665270 h 46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589" h="4665272">
                <a:moveTo>
                  <a:pt x="650589" y="4665272"/>
                </a:moveTo>
                <a:lnTo>
                  <a:pt x="0" y="4665272"/>
                </a:lnTo>
                <a:lnTo>
                  <a:pt x="0" y="0"/>
                </a:lnTo>
                <a:lnTo>
                  <a:pt x="621771" y="4665270"/>
                </a:lnTo>
                <a:lnTo>
                  <a:pt x="650589" y="4665270"/>
                </a:lnTo>
                <a:close/>
              </a:path>
            </a:pathLst>
          </a:custGeom>
          <a:gradFill flip="none" rotWithShape="1">
            <a:gsLst>
              <a:gs pos="0">
                <a:schemeClr val="accent1"/>
              </a:gs>
              <a:gs pos="30000">
                <a:srgbClr val="147EC2"/>
              </a:gs>
              <a:gs pos="100000">
                <a:srgbClr val="66ACD8"/>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Freeform 10"/>
          <p:cNvSpPr/>
          <p:nvPr userDrawn="1"/>
        </p:nvSpPr>
        <p:spPr>
          <a:xfrm>
            <a:off x="1477578" y="5495807"/>
            <a:ext cx="7667613" cy="1362194"/>
          </a:xfrm>
          <a:custGeom>
            <a:avLst/>
            <a:gdLst>
              <a:gd name="connsiteX0" fmla="*/ 10220822 w 10220822"/>
              <a:gd name="connsiteY0" fmla="*/ 0 h 1362194"/>
              <a:gd name="connsiteX1" fmla="*/ 10220822 w 10220822"/>
              <a:gd name="connsiteY1" fmla="*/ 1362194 h 1362194"/>
              <a:gd name="connsiteX2" fmla="*/ 0 w 10220822"/>
              <a:gd name="connsiteY2" fmla="*/ 1362194 h 1362194"/>
            </a:gdLst>
            <a:ahLst/>
            <a:cxnLst>
              <a:cxn ang="0">
                <a:pos x="connsiteX0" y="connsiteY0"/>
              </a:cxn>
              <a:cxn ang="0">
                <a:pos x="connsiteX1" y="connsiteY1"/>
              </a:cxn>
              <a:cxn ang="0">
                <a:pos x="connsiteX2" y="connsiteY2"/>
              </a:cxn>
            </a:cxnLst>
            <a:rect l="l" t="t" r="r" b="b"/>
            <a:pathLst>
              <a:path w="10220822" h="1362194">
                <a:moveTo>
                  <a:pt x="10220822" y="0"/>
                </a:moveTo>
                <a:lnTo>
                  <a:pt x="10220822" y="1362194"/>
                </a:lnTo>
                <a:lnTo>
                  <a:pt x="0" y="1362194"/>
                </a:lnTo>
                <a:close/>
              </a:path>
            </a:pathLst>
          </a:custGeom>
          <a:gradFill flip="none" rotWithShape="1">
            <a:gsLst>
              <a:gs pos="0">
                <a:schemeClr val="accent1"/>
              </a:gs>
              <a:gs pos="30000">
                <a:srgbClr val="147EC2"/>
              </a:gs>
              <a:gs pos="100000">
                <a:srgbClr val="66ACD8"/>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3" name="Object 2" hidden="1"/>
          <p:cNvGraphicFramePr>
            <a:graphicFrameLocks noChangeAspect="1"/>
          </p:cNvGraphicFramePr>
          <p:nvPr userDrawn="1">
            <p:custDataLst>
              <p:tags r:id="rId3"/>
            </p:custDataLst>
            <p:extLst/>
          </p:nvPr>
        </p:nvGraphicFramePr>
        <p:xfrm>
          <a:off x="1191" y="1593"/>
          <a:ext cx="1191" cy="1587"/>
        </p:xfrm>
        <a:graphic>
          <a:graphicData uri="http://schemas.openxmlformats.org/presentationml/2006/ole">
            <mc:AlternateContent xmlns:mc="http://schemas.openxmlformats.org/markup-compatibility/2006">
              <mc:Choice xmlns:v="urn:schemas-microsoft-com:vml" Requires="v">
                <p:oleObj spid="_x0000_s309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1" y="1593"/>
                        <a:ext cx="1191"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8401050" y="6472468"/>
            <a:ext cx="628650" cy="365125"/>
          </a:xfrm>
          <a:prstGeom prst="rect">
            <a:avLst/>
          </a:prstGeom>
        </p:spPr>
        <p:txBody>
          <a:bodyPr vert="horz" lIns="91440" tIns="45720" rIns="91440" bIns="45720" rtlCol="0" anchor="ctr"/>
          <a:lstStyle>
            <a:lvl1pPr algn="r">
              <a:defRPr sz="900">
                <a:solidFill>
                  <a:schemeClr val="bg2"/>
                </a:solidFill>
                <a:latin typeface="Calibri" panose="020F0502020204030204" pitchFamily="34" charset="0"/>
                <a:cs typeface="Arial" panose="020B0604020202020204" pitchFamily="34" charset="0"/>
                <a:sym typeface="Calibri" panose="020F0502020204030204" pitchFamily="34" charset="0"/>
              </a:defRPr>
            </a:lvl1pPr>
          </a:lstStyle>
          <a:p>
            <a:fld id="{B39F3810-4318-4880-9D52-993D34A84442}"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396584" y="1341787"/>
            <a:ext cx="8357983" cy="43430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37388" y="6001015"/>
            <a:ext cx="1373884" cy="434661"/>
          </a:xfrm>
          <a:prstGeom prst="rect">
            <a:avLst/>
          </a:prstGeom>
        </p:spPr>
      </p:pic>
      <p:sp>
        <p:nvSpPr>
          <p:cNvPr id="10" name="Footer Placeholder 3"/>
          <p:cNvSpPr>
            <a:spLocks noGrp="1"/>
          </p:cNvSpPr>
          <p:nvPr>
            <p:ph type="ftr" sz="quarter" idx="13"/>
          </p:nvPr>
        </p:nvSpPr>
        <p:spPr>
          <a:xfrm>
            <a:off x="3960107" y="6586980"/>
            <a:ext cx="4755268" cy="141812"/>
          </a:xfrm>
        </p:spPr>
        <p:txBody>
          <a:bodyPr lIns="0" rIns="0"/>
          <a:lstStyle>
            <a:lvl1pPr algn="r">
              <a:defRPr sz="900">
                <a:solidFill>
                  <a:schemeClr val="bg1">
                    <a:lumMod val="85000"/>
                  </a:schemeClr>
                </a:solidFill>
              </a:defRPr>
            </a:lvl1pPr>
          </a:lstStyle>
          <a:p>
            <a:r>
              <a:rPr lang="en-US" dirty="0" smtClean="0">
                <a:solidFill>
                  <a:prstClr val="white">
                    <a:lumMod val="85000"/>
                  </a:prstClr>
                </a:solidFill>
              </a:rPr>
              <a:t>COMPANY CONFIDENTIAL  |  FOR INTERNAL USE ONLY  |  DO NOT COPY</a:t>
            </a:r>
            <a:endParaRPr lang="en-US" dirty="0">
              <a:solidFill>
                <a:prstClr val="white">
                  <a:lumMod val="85000"/>
                </a:prstClr>
              </a:solidFill>
            </a:endParaRPr>
          </a:p>
        </p:txBody>
      </p:sp>
    </p:spTree>
    <p:extLst>
      <p:ext uri="{BB962C8B-B14F-4D97-AF65-F5344CB8AC3E}">
        <p14:creationId xmlns:p14="http://schemas.microsoft.com/office/powerpoint/2010/main" val="1563318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936" y="1250830"/>
            <a:ext cx="8505643" cy="4744527"/>
          </a:xfrm>
        </p:spPr>
        <p:txBody>
          <a:bodyPr/>
          <a:lstStyle>
            <a:lvl1pPr marL="344488" indent="-344488">
              <a:lnSpc>
                <a:spcPct val="100000"/>
              </a:lnSpc>
              <a:spcBef>
                <a:spcPts val="300"/>
              </a:spcBef>
              <a:spcAft>
                <a:spcPts val="300"/>
              </a:spcAft>
              <a:buSzPct val="80000"/>
              <a:buFont typeface="Wingdings" panose="05000000000000000000" pitchFamily="2" charset="2"/>
              <a:buChar char="§"/>
              <a:defRPr sz="2400"/>
            </a:lvl1pPr>
            <a:lvl2pPr marL="742950" indent="-285750">
              <a:lnSpc>
                <a:spcPct val="100000"/>
              </a:lnSpc>
              <a:spcBef>
                <a:spcPts val="300"/>
              </a:spcBef>
              <a:spcAft>
                <a:spcPts val="300"/>
              </a:spcAft>
              <a:buFont typeface="Wingdings" panose="05000000000000000000" pitchFamily="2" charset="2"/>
              <a:buChar char="Ø"/>
              <a:defRPr sz="2000"/>
            </a:lvl2pPr>
            <a:lvl3pPr>
              <a:lnSpc>
                <a:spcPct val="100000"/>
              </a:lnSpc>
              <a:spcBef>
                <a:spcPts val="300"/>
              </a:spcBef>
              <a:spcAft>
                <a:spcPts val="300"/>
              </a:spcAft>
              <a:defRPr sz="1800"/>
            </a:lvl3pPr>
            <a:lvl4pPr>
              <a:lnSpc>
                <a:spcPct val="100000"/>
              </a:lnSpc>
              <a:spcBef>
                <a:spcPts val="300"/>
              </a:spcBef>
              <a:spcAft>
                <a:spcPts val="300"/>
              </a:spcAft>
              <a:defRPr sz="1600"/>
            </a:lvl4pPr>
            <a:lvl5pPr>
              <a:lnSpc>
                <a:spcPct val="100000"/>
              </a:lnSpc>
              <a:spcBef>
                <a:spcPts val="300"/>
              </a:spcBef>
              <a:spcAft>
                <a:spcPts val="3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noGrp="1" noChangeArrowheads="1"/>
          </p:cNvSpPr>
          <p:nvPr>
            <p:ph type="title"/>
          </p:nvPr>
        </p:nvSpPr>
        <p:spPr bwMode="auto">
          <a:xfrm>
            <a:off x="370937" y="621103"/>
            <a:ext cx="7477663" cy="41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2800"/>
            </a:lvl1pPr>
          </a:lstStyle>
          <a:p>
            <a:pPr lvl="0"/>
            <a:r>
              <a:rPr lang="en-US" dirty="0"/>
              <a:t>Click to edit Master title style</a:t>
            </a:r>
          </a:p>
        </p:txBody>
      </p:sp>
    </p:spTree>
    <p:extLst>
      <p:ext uri="{BB962C8B-B14F-4D97-AF65-F5344CB8AC3E}">
        <p14:creationId xmlns:p14="http://schemas.microsoft.com/office/powerpoint/2010/main" val="11441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5949695"/>
            <a:ext cx="9144000" cy="908302"/>
          </a:xfrm>
          <a:prstGeom prst="rect">
            <a:avLst/>
          </a:prstGeom>
          <a:blipFill>
            <a:blip r:embed="rId17" cstate="print"/>
            <a:stretch>
              <a:fillRect/>
            </a:stretch>
          </a:blipFill>
        </p:spPr>
        <p:txBody>
          <a:bodyPr wrap="square" lIns="0" tIns="0" rIns="0" bIns="0" rtlCol="0"/>
          <a:lstStyle/>
          <a:p>
            <a:endParaRPr smtClean="0">
              <a:solidFill>
                <a:prstClr val="black"/>
              </a:solidFill>
            </a:endParaRPr>
          </a:p>
        </p:txBody>
      </p:sp>
      <p:sp>
        <p:nvSpPr>
          <p:cNvPr id="18" name="bk object 18"/>
          <p:cNvSpPr/>
          <p:nvPr/>
        </p:nvSpPr>
        <p:spPr>
          <a:xfrm>
            <a:off x="3047" y="5949696"/>
            <a:ext cx="9140952" cy="908301"/>
          </a:xfrm>
          <a:prstGeom prst="rect">
            <a:avLst/>
          </a:prstGeom>
          <a:blipFill>
            <a:blip r:embed="rId18" cstate="print"/>
            <a:stretch>
              <a:fillRect/>
            </a:stretch>
          </a:blipFill>
        </p:spPr>
        <p:txBody>
          <a:bodyPr wrap="square" lIns="0" tIns="0" rIns="0" bIns="0" rtlCol="0"/>
          <a:lstStyle/>
          <a:p>
            <a:endParaRPr smtClean="0">
              <a:solidFill>
                <a:prstClr val="black"/>
              </a:solidFill>
            </a:endParaRPr>
          </a:p>
        </p:txBody>
      </p:sp>
      <p:sp>
        <p:nvSpPr>
          <p:cNvPr id="19" name="bk object 19"/>
          <p:cNvSpPr/>
          <p:nvPr/>
        </p:nvSpPr>
        <p:spPr>
          <a:xfrm>
            <a:off x="1523" y="5949696"/>
            <a:ext cx="3662172" cy="908304"/>
          </a:xfrm>
          <a:prstGeom prst="rect">
            <a:avLst/>
          </a:prstGeom>
          <a:blipFill>
            <a:blip r:embed="rId19" cstate="print"/>
            <a:stretch>
              <a:fillRect/>
            </a:stretch>
          </a:blipFill>
        </p:spPr>
        <p:txBody>
          <a:bodyPr wrap="square" lIns="0" tIns="0" rIns="0" bIns="0" rtlCol="0"/>
          <a:lstStyle/>
          <a:p>
            <a:endParaRPr smtClean="0">
              <a:solidFill>
                <a:prstClr val="black"/>
              </a:solidFill>
            </a:endParaRPr>
          </a:p>
        </p:txBody>
      </p:sp>
      <p:sp>
        <p:nvSpPr>
          <p:cNvPr id="20" name="bk object 20"/>
          <p:cNvSpPr/>
          <p:nvPr/>
        </p:nvSpPr>
        <p:spPr>
          <a:xfrm>
            <a:off x="382524" y="6112762"/>
            <a:ext cx="2822448" cy="633984"/>
          </a:xfrm>
          <a:prstGeom prst="rect">
            <a:avLst/>
          </a:prstGeom>
          <a:blipFill>
            <a:blip r:embed="rId20" cstate="print"/>
            <a:stretch>
              <a:fillRect/>
            </a:stretch>
          </a:blipFill>
        </p:spPr>
        <p:txBody>
          <a:bodyPr wrap="square" lIns="0" tIns="0" rIns="0" bIns="0" rtlCol="0"/>
          <a:lstStyle/>
          <a:p>
            <a:endParaRPr smtClean="0">
              <a:solidFill>
                <a:prstClr val="black"/>
              </a:solidFill>
            </a:endParaRPr>
          </a:p>
        </p:txBody>
      </p:sp>
      <p:sp>
        <p:nvSpPr>
          <p:cNvPr id="2" name="Holder 2"/>
          <p:cNvSpPr>
            <a:spLocks noGrp="1"/>
          </p:cNvSpPr>
          <p:nvPr>
            <p:ph type="title"/>
          </p:nvPr>
        </p:nvSpPr>
        <p:spPr>
          <a:xfrm>
            <a:off x="225382" y="188649"/>
            <a:ext cx="8540902" cy="807719"/>
          </a:xfrm>
          <a:prstGeom prst="rect">
            <a:avLst/>
          </a:prstGeom>
        </p:spPr>
        <p:txBody>
          <a:bodyPr wrap="square" lIns="0" tIns="0" rIns="0" bIns="0">
            <a:spAutoFit/>
          </a:bodyPr>
          <a:lstStyle>
            <a:lvl1pPr>
              <a:defRPr sz="2800" b="1" i="0">
                <a:solidFill>
                  <a:srgbClr val="0062A7"/>
                </a:solidFill>
                <a:latin typeface="Georgia"/>
                <a:cs typeface="Georgia"/>
              </a:defRPr>
            </a:lvl1pPr>
          </a:lstStyle>
          <a:p>
            <a:endParaRPr dirty="0"/>
          </a:p>
        </p:txBody>
      </p:sp>
      <p:sp>
        <p:nvSpPr>
          <p:cNvPr id="3" name="Holder 3"/>
          <p:cNvSpPr>
            <a:spLocks noGrp="1"/>
          </p:cNvSpPr>
          <p:nvPr>
            <p:ph type="body" idx="1"/>
          </p:nvPr>
        </p:nvSpPr>
        <p:spPr>
          <a:xfrm>
            <a:off x="1546097" y="2661620"/>
            <a:ext cx="6051804" cy="31686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716651" y="6599555"/>
            <a:ext cx="2967990" cy="127634"/>
          </a:xfrm>
          <a:prstGeom prst="rect">
            <a:avLst/>
          </a:prstGeom>
        </p:spPr>
        <p:txBody>
          <a:bodyPr wrap="square" lIns="0" tIns="0" rIns="0" bIns="0">
            <a:spAutoFit/>
          </a:bodyPr>
          <a:lstStyle>
            <a:lvl1pPr>
              <a:defRPr sz="800" b="0" i="0">
                <a:solidFill>
                  <a:schemeClr val="tx1"/>
                </a:solidFill>
                <a:latin typeface="Calibri"/>
                <a:cs typeface="Calibri"/>
              </a:defRPr>
            </a:lvl1pPr>
          </a:lstStyle>
          <a:p>
            <a:pPr marL="12700"/>
            <a:r>
              <a:rPr dirty="0">
                <a:solidFill>
                  <a:prstClr val="black"/>
                </a:solidFill>
              </a:rPr>
              <a:t>C</a:t>
            </a:r>
            <a:r>
              <a:rPr spc="-5" dirty="0">
                <a:solidFill>
                  <a:prstClr val="black"/>
                </a:solidFill>
              </a:rPr>
              <a:t>OM</a:t>
            </a:r>
            <a:r>
              <a:rPr dirty="0">
                <a:solidFill>
                  <a:prstClr val="black"/>
                </a:solidFill>
              </a:rPr>
              <a:t>PA</a:t>
            </a:r>
            <a:r>
              <a:rPr spc="-5" dirty="0">
                <a:solidFill>
                  <a:prstClr val="black"/>
                </a:solidFill>
              </a:rPr>
              <a:t>N</a:t>
            </a:r>
            <a:r>
              <a:rPr dirty="0">
                <a:solidFill>
                  <a:prstClr val="black"/>
                </a:solidFill>
              </a:rPr>
              <a:t>Y</a:t>
            </a:r>
            <a:r>
              <a:rPr spc="-35" dirty="0">
                <a:solidFill>
                  <a:prstClr val="black"/>
                </a:solidFill>
              </a:rPr>
              <a:t> </a:t>
            </a:r>
            <a:r>
              <a:rPr dirty="0">
                <a:solidFill>
                  <a:prstClr val="black"/>
                </a:solidFill>
              </a:rPr>
              <a:t>C</a:t>
            </a:r>
            <a:r>
              <a:rPr spc="-5" dirty="0">
                <a:solidFill>
                  <a:prstClr val="black"/>
                </a:solidFill>
              </a:rPr>
              <a:t>ON</a:t>
            </a:r>
            <a:r>
              <a:rPr dirty="0">
                <a:solidFill>
                  <a:prstClr val="black"/>
                </a:solidFill>
              </a:rPr>
              <a:t>FIDE</a:t>
            </a:r>
            <a:r>
              <a:rPr spc="-15" dirty="0">
                <a:solidFill>
                  <a:prstClr val="black"/>
                </a:solidFill>
              </a:rPr>
              <a:t>N</a:t>
            </a:r>
            <a:r>
              <a:rPr dirty="0">
                <a:solidFill>
                  <a:prstClr val="black"/>
                </a:solidFill>
              </a:rPr>
              <a:t>T</a:t>
            </a:r>
            <a:r>
              <a:rPr spc="-15" dirty="0">
                <a:solidFill>
                  <a:prstClr val="black"/>
                </a:solidFill>
              </a:rPr>
              <a:t>I</a:t>
            </a:r>
            <a:r>
              <a:rPr dirty="0">
                <a:solidFill>
                  <a:prstClr val="black"/>
                </a:solidFill>
              </a:rPr>
              <a:t>AL </a:t>
            </a:r>
            <a:r>
              <a:rPr spc="-40" dirty="0">
                <a:solidFill>
                  <a:prstClr val="black"/>
                </a:solidFill>
              </a:rPr>
              <a:t> </a:t>
            </a:r>
            <a:r>
              <a:rPr dirty="0">
                <a:solidFill>
                  <a:prstClr val="black"/>
                </a:solidFill>
              </a:rPr>
              <a:t>| </a:t>
            </a:r>
            <a:r>
              <a:rPr spc="-25" dirty="0">
                <a:solidFill>
                  <a:prstClr val="black"/>
                </a:solidFill>
              </a:rPr>
              <a:t> </a:t>
            </a:r>
            <a:r>
              <a:rPr spc="-5" dirty="0">
                <a:solidFill>
                  <a:prstClr val="black"/>
                </a:solidFill>
              </a:rPr>
              <a:t>FO</a:t>
            </a:r>
            <a:r>
              <a:rPr dirty="0">
                <a:solidFill>
                  <a:prstClr val="black"/>
                </a:solidFill>
              </a:rPr>
              <a:t>R</a:t>
            </a:r>
            <a:r>
              <a:rPr spc="-30" dirty="0">
                <a:solidFill>
                  <a:prstClr val="black"/>
                </a:solidFill>
              </a:rPr>
              <a:t> </a:t>
            </a:r>
            <a:r>
              <a:rPr dirty="0">
                <a:solidFill>
                  <a:prstClr val="black"/>
                </a:solidFill>
              </a:rPr>
              <a:t>INTE</a:t>
            </a:r>
            <a:r>
              <a:rPr spc="-5" dirty="0">
                <a:solidFill>
                  <a:prstClr val="black"/>
                </a:solidFill>
              </a:rPr>
              <a:t>RN</a:t>
            </a:r>
            <a:r>
              <a:rPr dirty="0">
                <a:solidFill>
                  <a:prstClr val="black"/>
                </a:solidFill>
              </a:rPr>
              <a:t>AL</a:t>
            </a:r>
            <a:r>
              <a:rPr spc="-30" dirty="0">
                <a:solidFill>
                  <a:prstClr val="black"/>
                </a:solidFill>
              </a:rPr>
              <a:t> </a:t>
            </a:r>
            <a:r>
              <a:rPr dirty="0">
                <a:solidFill>
                  <a:prstClr val="black"/>
                </a:solidFill>
              </a:rPr>
              <a:t>USE</a:t>
            </a:r>
            <a:r>
              <a:rPr spc="-25" dirty="0">
                <a:solidFill>
                  <a:prstClr val="black"/>
                </a:solidFill>
              </a:rPr>
              <a:t> </a:t>
            </a:r>
            <a:r>
              <a:rPr spc="-5" dirty="0">
                <a:solidFill>
                  <a:prstClr val="black"/>
                </a:solidFill>
              </a:rPr>
              <a:t>ONL</a:t>
            </a:r>
            <a:r>
              <a:rPr dirty="0">
                <a:solidFill>
                  <a:prstClr val="black"/>
                </a:solidFill>
              </a:rPr>
              <a:t>Y </a:t>
            </a:r>
            <a:r>
              <a:rPr spc="-25" dirty="0">
                <a:solidFill>
                  <a:prstClr val="black"/>
                </a:solidFill>
              </a:rPr>
              <a:t> </a:t>
            </a:r>
            <a:r>
              <a:rPr dirty="0">
                <a:solidFill>
                  <a:prstClr val="black"/>
                </a:solidFill>
              </a:rPr>
              <a:t>| </a:t>
            </a:r>
            <a:r>
              <a:rPr spc="-15" dirty="0">
                <a:solidFill>
                  <a:prstClr val="black"/>
                </a:solidFill>
              </a:rPr>
              <a:t> </a:t>
            </a:r>
            <a:r>
              <a:rPr spc="-5" dirty="0">
                <a:solidFill>
                  <a:prstClr val="black"/>
                </a:solidFill>
              </a:rPr>
              <a:t>D</a:t>
            </a:r>
            <a:r>
              <a:rPr dirty="0">
                <a:solidFill>
                  <a:prstClr val="black"/>
                </a:solidFill>
              </a:rPr>
              <a:t>O</a:t>
            </a:r>
            <a:r>
              <a:rPr spc="-30" dirty="0">
                <a:solidFill>
                  <a:prstClr val="black"/>
                </a:solidFill>
              </a:rPr>
              <a:t> </a:t>
            </a:r>
            <a:r>
              <a:rPr spc="-5" dirty="0">
                <a:solidFill>
                  <a:prstClr val="black"/>
                </a:solidFill>
              </a:rPr>
              <a:t>NO</a:t>
            </a:r>
            <a:r>
              <a:rPr dirty="0">
                <a:solidFill>
                  <a:prstClr val="black"/>
                </a:solidFill>
              </a:rPr>
              <a:t>T</a:t>
            </a:r>
            <a:r>
              <a:rPr spc="-25" dirty="0">
                <a:solidFill>
                  <a:prstClr val="black"/>
                </a:solidFill>
              </a:rPr>
              <a:t> </a:t>
            </a:r>
            <a:r>
              <a:rPr dirty="0">
                <a:solidFill>
                  <a:prstClr val="black"/>
                </a:solidFill>
              </a:rPr>
              <a:t>C</a:t>
            </a:r>
            <a:r>
              <a:rPr spc="-5" dirty="0">
                <a:solidFill>
                  <a:prstClr val="black"/>
                </a:solidFill>
              </a:rPr>
              <a:t>O</a:t>
            </a:r>
            <a:r>
              <a:rPr dirty="0">
                <a:solidFill>
                  <a:prstClr val="black"/>
                </a:solidFill>
              </a:rPr>
              <a:t>PY</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5/1/2019</a:t>
            </a:fld>
            <a:endParaRPr lang="en-US">
              <a:solidFill>
                <a:prstClr val="black">
                  <a:tint val="75000"/>
                </a:prstClr>
              </a:solidFill>
            </a:endParaRPr>
          </a:p>
        </p:txBody>
      </p:sp>
      <p:sp>
        <p:nvSpPr>
          <p:cNvPr id="6" name="Holder 6"/>
          <p:cNvSpPr>
            <a:spLocks noGrp="1"/>
          </p:cNvSpPr>
          <p:nvPr>
            <p:ph type="sldNum" sz="quarter" idx="7"/>
          </p:nvPr>
        </p:nvSpPr>
        <p:spPr>
          <a:xfrm>
            <a:off x="8870822" y="6609080"/>
            <a:ext cx="94615" cy="111125"/>
          </a:xfrm>
          <a:prstGeom prst="rect">
            <a:avLst/>
          </a:prstGeom>
        </p:spPr>
        <p:txBody>
          <a:bodyPr wrap="square" lIns="0" tIns="0" rIns="0" bIns="0">
            <a:spAutoFit/>
          </a:bodyPr>
          <a:lstStyle>
            <a:lvl1pPr>
              <a:defRPr sz="650" b="0" i="0">
                <a:solidFill>
                  <a:schemeClr val="tx1"/>
                </a:solidFill>
                <a:latin typeface="Calibri"/>
                <a:cs typeface="Calibri"/>
              </a:defRPr>
            </a:lvl1pPr>
          </a:lstStyle>
          <a:p>
            <a:pPr marL="25400"/>
            <a:fld id="{81D60167-4931-47E6-BA6A-407CBD079E47}" type="slidenum">
              <a:rPr spc="5" dirty="0">
                <a:solidFill>
                  <a:prstClr val="black"/>
                </a:solidFill>
              </a:rPr>
              <a:pPr marL="25400"/>
              <a:t>‹#›</a:t>
            </a:fld>
            <a:endParaRPr spc="5" dirty="0">
              <a:solidFill>
                <a:prstClr val="black"/>
              </a:solidFill>
            </a:endParaRPr>
          </a:p>
        </p:txBody>
      </p:sp>
    </p:spTree>
    <p:extLst>
      <p:ext uri="{BB962C8B-B14F-4D97-AF65-F5344CB8AC3E}">
        <p14:creationId xmlns:p14="http://schemas.microsoft.com/office/powerpoint/2010/main" val="39531593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87" r:id="rId13"/>
    <p:sldLayoutId id="2147483690" r:id="rId14"/>
    <p:sldLayoutId id="2147483720" r:id="rId1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jpe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9.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UrlBlockedError.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white-edge.png"/>
          <p:cNvPicPr>
            <a:picLocks noChangeAspect="1"/>
          </p:cNvPicPr>
          <p:nvPr/>
        </p:nvPicPr>
        <p:blipFill>
          <a:blip r:embed="rId4" cstate="email">
            <a:alphaModFix amt="85000"/>
          </a:blip>
          <a:stretch>
            <a:fillRect/>
          </a:stretch>
        </p:blipFill>
        <p:spPr>
          <a:xfrm>
            <a:off x="-76200" y="-151179"/>
            <a:ext cx="5029200" cy="3312614"/>
          </a:xfrm>
          <a:prstGeom prst="rect">
            <a:avLst/>
          </a:prstGeom>
        </p:spPr>
      </p:pic>
      <p:sp>
        <p:nvSpPr>
          <p:cNvPr id="6" name="TextBox 5"/>
          <p:cNvSpPr txBox="1"/>
          <p:nvPr/>
        </p:nvSpPr>
        <p:spPr>
          <a:xfrm>
            <a:off x="190500" y="181689"/>
            <a:ext cx="4572000" cy="954107"/>
          </a:xfrm>
          <a:prstGeom prst="rect">
            <a:avLst/>
          </a:prstGeom>
          <a:noFill/>
        </p:spPr>
        <p:txBody>
          <a:bodyPr wrap="square" rtlCol="0">
            <a:spAutoFit/>
          </a:bodyPr>
          <a:lstStyle/>
          <a:p>
            <a:pPr>
              <a:spcAft>
                <a:spcPts val="1200"/>
              </a:spcAft>
            </a:pPr>
            <a:r>
              <a:rPr lang="en-US" sz="2800" b="1" dirty="0">
                <a:solidFill>
                  <a:srgbClr val="0068B5"/>
                </a:solidFill>
                <a:latin typeface="Garamond" panose="02020404030301010803" pitchFamily="18" charset="0"/>
                <a:cs typeface="Garamond"/>
              </a:rPr>
              <a:t>Anthem Behavioral </a:t>
            </a:r>
            <a:r>
              <a:rPr lang="en-US" sz="2800" b="1" dirty="0" smtClean="0">
                <a:solidFill>
                  <a:srgbClr val="0068B5"/>
                </a:solidFill>
                <a:latin typeface="Garamond" panose="02020404030301010803" pitchFamily="18" charset="0"/>
                <a:cs typeface="Garamond"/>
              </a:rPr>
              <a:t>Health Overview</a:t>
            </a:r>
            <a:endParaRPr lang="en-US" sz="2800" i="1" dirty="0" smtClean="0">
              <a:latin typeface="Arial" panose="020B0604020202020204" pitchFamily="34" charset="0"/>
              <a:cs typeface="Arial" panose="020B0604020202020204" pitchFamily="34" charset="0"/>
            </a:endParaRPr>
          </a:p>
        </p:txBody>
      </p:sp>
      <p:pic>
        <p:nvPicPr>
          <p:cNvPr id="7" name="Picture 6"/>
          <p:cNvPicPr/>
          <p:nvPr/>
        </p:nvPicPr>
        <p:blipFill>
          <a:blip r:embed="rId5"/>
          <a:stretch>
            <a:fillRect/>
          </a:stretch>
        </p:blipFill>
        <p:spPr>
          <a:xfrm>
            <a:off x="7620000" y="6248400"/>
            <a:ext cx="1115060" cy="200660"/>
          </a:xfrm>
          <a:prstGeom prst="rect">
            <a:avLst/>
          </a:prstGeom>
        </p:spPr>
      </p:pic>
    </p:spTree>
    <p:extLst>
      <p:ext uri="{BB962C8B-B14F-4D97-AF65-F5344CB8AC3E}">
        <p14:creationId xmlns:p14="http://schemas.microsoft.com/office/powerpoint/2010/main" val="42874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25980"/>
            <a:ext cx="7772400" cy="430887"/>
          </a:xfrm>
        </p:spPr>
        <p:txBody>
          <a:bodyPr/>
          <a:lstStyle/>
          <a:p>
            <a:pPr algn="ctr"/>
            <a:r>
              <a:rPr lang="en-US" dirty="0" smtClean="0"/>
              <a:t>Appendix</a:t>
            </a:r>
            <a:endParaRPr lang="en-US" dirty="0"/>
          </a:p>
        </p:txBody>
      </p:sp>
    </p:spTree>
    <p:extLst>
      <p:ext uri="{BB962C8B-B14F-4D97-AF65-F5344CB8AC3E}">
        <p14:creationId xmlns:p14="http://schemas.microsoft.com/office/powerpoint/2010/main" val="29654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59" y="146395"/>
            <a:ext cx="7477663" cy="523220"/>
          </a:xfrm>
        </p:spPr>
        <p:txBody>
          <a:bodyPr/>
          <a:lstStyle/>
          <a:p>
            <a:r>
              <a:rPr lang="en-US" dirty="0" smtClean="0"/>
              <a:t>CalPERS Anthem Benefit Design</a:t>
            </a:r>
            <a:endParaRPr lang="en-US" dirty="0"/>
          </a:p>
        </p:txBody>
      </p:sp>
      <p:graphicFrame>
        <p:nvGraphicFramePr>
          <p:cNvPr id="4" name="Content Placeholder 3"/>
          <p:cNvGraphicFramePr>
            <a:graphicFrameLocks noGrp="1"/>
          </p:cNvGraphicFramePr>
          <p:nvPr>
            <p:ph idx="1"/>
            <p:extLst/>
          </p:nvPr>
        </p:nvGraphicFramePr>
        <p:xfrm>
          <a:off x="371475" y="690773"/>
          <a:ext cx="8505824" cy="2311400"/>
        </p:xfrm>
        <a:graphic>
          <a:graphicData uri="http://schemas.openxmlformats.org/drawingml/2006/table">
            <a:tbl>
              <a:tblPr firstRow="1" bandRow="1">
                <a:tableStyleId>{5C22544A-7EE6-4342-B048-85BDC9FD1C3A}</a:tableStyleId>
              </a:tblPr>
              <a:tblGrid>
                <a:gridCol w="2126456"/>
                <a:gridCol w="2126456"/>
                <a:gridCol w="2126456"/>
                <a:gridCol w="2126456"/>
              </a:tblGrid>
              <a:tr h="370840">
                <a:tc>
                  <a:txBody>
                    <a:bodyPr/>
                    <a:lstStyle/>
                    <a:p>
                      <a:r>
                        <a:rPr lang="en-US" sz="1200" u="sng" dirty="0" smtClean="0"/>
                        <a:t>Basic</a:t>
                      </a:r>
                      <a:r>
                        <a:rPr lang="en-US" sz="1200" dirty="0" smtClean="0"/>
                        <a:t> Plan Name </a:t>
                      </a:r>
                      <a:endParaRPr lang="en-US" sz="1200" dirty="0"/>
                    </a:p>
                  </a:txBody>
                  <a:tcPr/>
                </a:tc>
                <a:tc>
                  <a:txBody>
                    <a:bodyPr/>
                    <a:lstStyle/>
                    <a:p>
                      <a:r>
                        <a:rPr lang="en-US" sz="1200" baseline="0" dirty="0" smtClean="0"/>
                        <a:t>Office Visits </a:t>
                      </a:r>
                      <a:endParaRPr lang="en-US" sz="1200" dirty="0"/>
                    </a:p>
                  </a:txBody>
                  <a:tcPr/>
                </a:tc>
                <a:tc>
                  <a:txBody>
                    <a:bodyPr/>
                    <a:lstStyle/>
                    <a:p>
                      <a:r>
                        <a:rPr lang="en-US" sz="1200" dirty="0" smtClean="0"/>
                        <a:t>Outpatient </a:t>
                      </a:r>
                    </a:p>
                    <a:p>
                      <a:r>
                        <a:rPr lang="en-US" sz="1200" dirty="0" smtClean="0"/>
                        <a:t>(Facility</a:t>
                      </a:r>
                      <a:r>
                        <a:rPr lang="en-US" sz="1200" baseline="0" dirty="0" smtClean="0"/>
                        <a:t> Based Care) *</a:t>
                      </a:r>
                      <a:endParaRPr lang="en-US" sz="1200" dirty="0"/>
                    </a:p>
                  </a:txBody>
                  <a:tcPr/>
                </a:tc>
                <a:tc>
                  <a:txBody>
                    <a:bodyPr/>
                    <a:lstStyle/>
                    <a:p>
                      <a:r>
                        <a:rPr lang="en-US" sz="1200" dirty="0" smtClean="0"/>
                        <a:t>Inpatient</a:t>
                      </a:r>
                    </a:p>
                    <a:p>
                      <a:r>
                        <a:rPr lang="en-US" sz="1200" dirty="0" smtClean="0"/>
                        <a:t>(Facility</a:t>
                      </a:r>
                      <a:r>
                        <a:rPr lang="en-US" sz="1200" baseline="0" dirty="0" smtClean="0"/>
                        <a:t> Based Care) *</a:t>
                      </a:r>
                      <a:endParaRPr lang="en-US" sz="1200" dirty="0"/>
                    </a:p>
                  </a:txBody>
                  <a:tcPr/>
                </a:tc>
              </a:tr>
              <a:tr h="370840">
                <a:tc>
                  <a:txBody>
                    <a:bodyPr/>
                    <a:lstStyle/>
                    <a:p>
                      <a:r>
                        <a:rPr lang="en-US" sz="1200" dirty="0" smtClean="0"/>
                        <a:t>PERS</a:t>
                      </a:r>
                      <a:r>
                        <a:rPr lang="en-US" sz="1200" baseline="0" dirty="0" smtClean="0"/>
                        <a:t> Choice</a:t>
                      </a:r>
                      <a:endParaRPr lang="en-US" sz="1200" dirty="0"/>
                    </a:p>
                  </a:txBody>
                  <a:tcPr/>
                </a:tc>
                <a:tc>
                  <a:txBody>
                    <a:bodyPr/>
                    <a:lstStyle/>
                    <a:p>
                      <a:r>
                        <a:rPr lang="en-US" sz="1200" dirty="0" smtClean="0"/>
                        <a:t>$20</a:t>
                      </a:r>
                      <a:endParaRPr lang="en-US" sz="1200" dirty="0"/>
                    </a:p>
                  </a:txBody>
                  <a:tcPr/>
                </a:tc>
                <a:tc>
                  <a:txBody>
                    <a:bodyPr/>
                    <a:lstStyle/>
                    <a:p>
                      <a:r>
                        <a:rPr lang="en-US" sz="1200" dirty="0" smtClean="0"/>
                        <a:t>20%</a:t>
                      </a:r>
                      <a:r>
                        <a:rPr lang="en-US" sz="1200" baseline="0" dirty="0" smtClean="0"/>
                        <a:t> coinsurance </a:t>
                      </a:r>
                      <a:endParaRPr lang="en-US" sz="1200" dirty="0"/>
                    </a:p>
                  </a:txBody>
                  <a:tcPr/>
                </a:tc>
                <a:tc>
                  <a:txBody>
                    <a:bodyPr/>
                    <a:lstStyle/>
                    <a:p>
                      <a:r>
                        <a:rPr lang="en-US" sz="1200" dirty="0" smtClean="0"/>
                        <a:t>20%</a:t>
                      </a:r>
                      <a:r>
                        <a:rPr lang="en-US" sz="1200" baseline="0" dirty="0" smtClean="0"/>
                        <a:t> coinsurance </a:t>
                      </a:r>
                      <a:endParaRPr lang="en-US" sz="1200" dirty="0"/>
                    </a:p>
                  </a:txBody>
                  <a:tcPr/>
                </a:tc>
              </a:tr>
              <a:tr h="370840">
                <a:tc>
                  <a:txBody>
                    <a:bodyPr/>
                    <a:lstStyle/>
                    <a:p>
                      <a:r>
                        <a:rPr lang="en-US" sz="1200" dirty="0" smtClean="0"/>
                        <a:t>PERSCare</a:t>
                      </a:r>
                      <a:endParaRPr lang="en-US" sz="1200" dirty="0"/>
                    </a:p>
                  </a:txBody>
                  <a:tcPr/>
                </a:tc>
                <a:tc>
                  <a:txBody>
                    <a:bodyPr/>
                    <a:lstStyle/>
                    <a:p>
                      <a:r>
                        <a:rPr lang="en-US" sz="1200" dirty="0" smtClean="0"/>
                        <a:t>$20</a:t>
                      </a:r>
                      <a:endParaRPr lang="en-US" sz="1200" dirty="0"/>
                    </a:p>
                  </a:txBody>
                  <a:tcPr/>
                </a:tc>
                <a:tc>
                  <a:txBody>
                    <a:bodyPr/>
                    <a:lstStyle/>
                    <a:p>
                      <a:r>
                        <a:rPr lang="en-US" sz="1200" dirty="0" smtClean="0"/>
                        <a:t>20%</a:t>
                      </a:r>
                      <a:r>
                        <a:rPr lang="en-US" sz="1200" baseline="0" dirty="0" smtClean="0"/>
                        <a:t> coinsurance </a:t>
                      </a:r>
                      <a:endParaRPr lang="en-US" sz="1200" dirty="0"/>
                    </a:p>
                  </a:txBody>
                  <a:tcPr/>
                </a:tc>
                <a:tc>
                  <a:txBody>
                    <a:bodyPr/>
                    <a:lstStyle/>
                    <a:p>
                      <a:r>
                        <a:rPr lang="en-US" sz="1200" dirty="0" smtClean="0"/>
                        <a:t>20%</a:t>
                      </a:r>
                      <a:r>
                        <a:rPr lang="en-US" sz="1200" baseline="0" dirty="0" smtClean="0"/>
                        <a:t> coinsurance </a:t>
                      </a:r>
                      <a:endParaRPr lang="en-US" sz="1200" dirty="0"/>
                    </a:p>
                  </a:txBody>
                  <a:tcPr/>
                </a:tc>
              </a:tr>
              <a:tr h="370840">
                <a:tc>
                  <a:txBody>
                    <a:bodyPr/>
                    <a:lstStyle/>
                    <a:p>
                      <a:r>
                        <a:rPr lang="en-US" sz="1200" dirty="0" smtClean="0"/>
                        <a:t>PERS Select </a:t>
                      </a:r>
                      <a:endParaRPr lang="en-US" sz="1200" dirty="0"/>
                    </a:p>
                  </a:txBody>
                  <a:tcPr/>
                </a:tc>
                <a:tc>
                  <a:txBody>
                    <a:bodyPr/>
                    <a:lstStyle/>
                    <a:p>
                      <a:r>
                        <a:rPr lang="en-US" sz="1200" dirty="0" smtClean="0"/>
                        <a:t>$20</a:t>
                      </a:r>
                      <a:endParaRPr lang="en-US" sz="1200" dirty="0"/>
                    </a:p>
                  </a:txBody>
                  <a:tcPr/>
                </a:tc>
                <a:tc>
                  <a:txBody>
                    <a:bodyPr/>
                    <a:lstStyle/>
                    <a:p>
                      <a:r>
                        <a:rPr lang="en-US" sz="1200" dirty="0" smtClean="0"/>
                        <a:t>20%</a:t>
                      </a:r>
                      <a:r>
                        <a:rPr lang="en-US" sz="1200" baseline="0" dirty="0" smtClean="0"/>
                        <a:t> coinsurance </a:t>
                      </a:r>
                      <a:endParaRPr lang="en-US" sz="1200" dirty="0"/>
                    </a:p>
                  </a:txBody>
                  <a:tcPr/>
                </a:tc>
                <a:tc>
                  <a:txBody>
                    <a:bodyPr/>
                    <a:lstStyle/>
                    <a:p>
                      <a:r>
                        <a:rPr lang="en-US" sz="1200" dirty="0" smtClean="0"/>
                        <a:t>20%</a:t>
                      </a:r>
                      <a:r>
                        <a:rPr lang="en-US" sz="1200" baseline="0" dirty="0" smtClean="0"/>
                        <a:t> coinsurance </a:t>
                      </a:r>
                      <a:endParaRPr lang="en-US" sz="1200" dirty="0"/>
                    </a:p>
                  </a:txBody>
                  <a:tcPr/>
                </a:tc>
              </a:tr>
              <a:tr h="370840">
                <a:tc>
                  <a:txBody>
                    <a:bodyPr/>
                    <a:lstStyle/>
                    <a:p>
                      <a:r>
                        <a:rPr lang="en-US" sz="1200" dirty="0" smtClean="0"/>
                        <a:t>HMO Select </a:t>
                      </a:r>
                      <a:endParaRPr lang="en-US" sz="1200" dirty="0"/>
                    </a:p>
                  </a:txBody>
                  <a:tcPr/>
                </a:tc>
                <a:tc>
                  <a:txBody>
                    <a:bodyPr/>
                    <a:lstStyle/>
                    <a:p>
                      <a:r>
                        <a:rPr lang="en-US" sz="1200" dirty="0" smtClean="0"/>
                        <a:t>$15</a:t>
                      </a:r>
                      <a:endParaRPr lang="en-US" sz="1200" dirty="0"/>
                    </a:p>
                  </a:txBody>
                  <a:tcPr/>
                </a:tc>
                <a:tc>
                  <a:txBody>
                    <a:bodyPr/>
                    <a:lstStyle/>
                    <a:p>
                      <a:r>
                        <a:rPr lang="en-US" sz="1200" dirty="0" smtClean="0"/>
                        <a:t>No Charge</a:t>
                      </a:r>
                      <a:endParaRPr lang="en-US" sz="1200" dirty="0"/>
                    </a:p>
                  </a:txBody>
                  <a:tcPr/>
                </a:tc>
                <a:tc>
                  <a:txBody>
                    <a:bodyPr/>
                    <a:lstStyle/>
                    <a:p>
                      <a:r>
                        <a:rPr lang="en-US" sz="1200" dirty="0" smtClean="0"/>
                        <a:t>No Charge</a:t>
                      </a:r>
                      <a:endParaRPr lang="en-US" sz="1200" dirty="0"/>
                    </a:p>
                  </a:txBody>
                  <a:tcPr/>
                </a:tc>
              </a:tr>
              <a:tr h="370840">
                <a:tc>
                  <a:txBody>
                    <a:bodyPr/>
                    <a:lstStyle/>
                    <a:p>
                      <a:r>
                        <a:rPr lang="en-US" sz="1200" dirty="0" smtClean="0"/>
                        <a:t>HMO Traditional </a:t>
                      </a:r>
                      <a:endParaRPr lang="en-US" sz="1200" dirty="0"/>
                    </a:p>
                  </a:txBody>
                  <a:tcPr/>
                </a:tc>
                <a:tc>
                  <a:txBody>
                    <a:bodyPr/>
                    <a:lstStyle/>
                    <a:p>
                      <a:r>
                        <a:rPr lang="en-US" sz="1200" dirty="0" smtClean="0"/>
                        <a:t>$15</a:t>
                      </a:r>
                      <a:endParaRPr lang="en-US" sz="1200" dirty="0"/>
                    </a:p>
                  </a:txBody>
                  <a:tcPr/>
                </a:tc>
                <a:tc>
                  <a:txBody>
                    <a:bodyPr/>
                    <a:lstStyle/>
                    <a:p>
                      <a:r>
                        <a:rPr lang="en-US" sz="1200" dirty="0" smtClean="0"/>
                        <a:t>No Charge</a:t>
                      </a:r>
                      <a:endParaRPr lang="en-US" sz="1200" dirty="0"/>
                    </a:p>
                  </a:txBody>
                  <a:tcPr/>
                </a:tc>
                <a:tc>
                  <a:txBody>
                    <a:bodyPr/>
                    <a:lstStyle/>
                    <a:p>
                      <a:r>
                        <a:rPr lang="en-US" sz="1200" dirty="0" smtClean="0"/>
                        <a:t>No Charge</a:t>
                      </a:r>
                      <a:endParaRPr lang="en-US" sz="1200" dirty="0"/>
                    </a:p>
                  </a:txBody>
                  <a:tcPr/>
                </a:tc>
              </a:tr>
            </a:tbl>
          </a:graphicData>
        </a:graphic>
      </p:graphicFrame>
      <p:graphicFrame>
        <p:nvGraphicFramePr>
          <p:cNvPr id="5" name="Content Placeholder 3"/>
          <p:cNvGraphicFramePr>
            <a:graphicFrameLocks/>
          </p:cNvGraphicFramePr>
          <p:nvPr>
            <p:extLst/>
          </p:nvPr>
        </p:nvGraphicFramePr>
        <p:xfrm>
          <a:off x="371475" y="3244508"/>
          <a:ext cx="8505824" cy="2026920"/>
        </p:xfrm>
        <a:graphic>
          <a:graphicData uri="http://schemas.openxmlformats.org/drawingml/2006/table">
            <a:tbl>
              <a:tblPr firstRow="1" bandRow="1">
                <a:tableStyleId>{5C22544A-7EE6-4342-B048-85BDC9FD1C3A}</a:tableStyleId>
              </a:tblPr>
              <a:tblGrid>
                <a:gridCol w="2126456"/>
                <a:gridCol w="2126456"/>
                <a:gridCol w="2126456"/>
                <a:gridCol w="2126456"/>
              </a:tblGrid>
              <a:tr h="370840">
                <a:tc>
                  <a:txBody>
                    <a:bodyPr/>
                    <a:lstStyle/>
                    <a:p>
                      <a:r>
                        <a:rPr lang="en-US" sz="1200" dirty="0" smtClean="0"/>
                        <a:t>Medicare Plan Name </a:t>
                      </a:r>
                      <a:endParaRPr lang="en-US" sz="1200" dirty="0"/>
                    </a:p>
                  </a:txBody>
                  <a:tcPr/>
                </a:tc>
                <a:tc>
                  <a:txBody>
                    <a:bodyPr/>
                    <a:lstStyle/>
                    <a:p>
                      <a:r>
                        <a:rPr lang="en-US" sz="1200" dirty="0" smtClean="0"/>
                        <a:t>Outpatient</a:t>
                      </a:r>
                      <a:r>
                        <a:rPr lang="en-US" sz="1200" baseline="0" dirty="0" smtClean="0"/>
                        <a:t> Office Visits **</a:t>
                      </a:r>
                      <a:endParaRPr lang="en-US" sz="1200" dirty="0"/>
                    </a:p>
                  </a:txBody>
                  <a:tcPr/>
                </a:tc>
                <a:tc>
                  <a:txBody>
                    <a:bodyPr/>
                    <a:lstStyle/>
                    <a:p>
                      <a:r>
                        <a:rPr lang="en-US" sz="1200" dirty="0" smtClean="0"/>
                        <a:t>Outpatient </a:t>
                      </a:r>
                    </a:p>
                    <a:p>
                      <a:r>
                        <a:rPr lang="en-US" sz="1200" dirty="0" smtClean="0"/>
                        <a:t>(Facility</a:t>
                      </a:r>
                      <a:r>
                        <a:rPr lang="en-US" sz="1200" baseline="0" dirty="0" smtClean="0"/>
                        <a:t> Based Care) **</a:t>
                      </a:r>
                      <a:endParaRPr lang="en-US" sz="1200" dirty="0"/>
                    </a:p>
                  </a:txBody>
                  <a:tcPr/>
                </a:tc>
                <a:tc>
                  <a:txBody>
                    <a:bodyPr/>
                    <a:lstStyle/>
                    <a:p>
                      <a:r>
                        <a:rPr lang="en-US" sz="1200" dirty="0" smtClean="0"/>
                        <a:t>Inpatient</a:t>
                      </a:r>
                    </a:p>
                    <a:p>
                      <a:r>
                        <a:rPr lang="en-US" sz="1200" dirty="0" smtClean="0"/>
                        <a:t>(Facility</a:t>
                      </a:r>
                      <a:r>
                        <a:rPr lang="en-US" sz="1200" baseline="0" dirty="0" smtClean="0"/>
                        <a:t> Based Care) **</a:t>
                      </a:r>
                      <a:endParaRPr lang="en-US" sz="1200" dirty="0"/>
                    </a:p>
                  </a:txBody>
                  <a:tcPr/>
                </a:tc>
              </a:tr>
              <a:tr h="370840">
                <a:tc>
                  <a:txBody>
                    <a:bodyPr/>
                    <a:lstStyle/>
                    <a:p>
                      <a:r>
                        <a:rPr lang="en-US" sz="1200" dirty="0" smtClean="0"/>
                        <a:t>PERS</a:t>
                      </a:r>
                      <a:r>
                        <a:rPr lang="en-US" sz="1200" baseline="0" dirty="0" smtClean="0"/>
                        <a:t> Choice</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r>
              <a:tr h="370840">
                <a:tc>
                  <a:txBody>
                    <a:bodyPr/>
                    <a:lstStyle/>
                    <a:p>
                      <a:r>
                        <a:rPr lang="en-US" sz="1200" dirty="0" smtClean="0"/>
                        <a:t>PERSCare</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r>
              <a:tr h="370840">
                <a:tc>
                  <a:txBody>
                    <a:bodyPr/>
                    <a:lstStyle/>
                    <a:p>
                      <a:r>
                        <a:rPr lang="en-US" sz="1200" dirty="0" smtClean="0"/>
                        <a:t>PERS Select </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r>
              <a:tr h="370840">
                <a:tc>
                  <a:txBody>
                    <a:bodyPr/>
                    <a:lstStyle/>
                    <a:p>
                      <a:r>
                        <a:rPr lang="en-US" sz="1200" dirty="0" smtClean="0"/>
                        <a:t>Anthem Medicare Preferred (MA Plan)</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c>
                  <a:txBody>
                    <a:bodyPr/>
                    <a:lstStyle/>
                    <a:p>
                      <a:r>
                        <a:rPr lang="en-US" sz="1200" dirty="0" smtClean="0"/>
                        <a:t>$0</a:t>
                      </a:r>
                      <a:endParaRPr lang="en-US" sz="1200" dirty="0"/>
                    </a:p>
                  </a:txBody>
                  <a:tcPr/>
                </a:tc>
              </a:tr>
            </a:tbl>
          </a:graphicData>
        </a:graphic>
      </p:graphicFrame>
      <p:sp>
        <p:nvSpPr>
          <p:cNvPr id="6" name="TextBox 5"/>
          <p:cNvSpPr txBox="1"/>
          <p:nvPr/>
        </p:nvSpPr>
        <p:spPr>
          <a:xfrm flipH="1">
            <a:off x="407147" y="5346346"/>
            <a:ext cx="7122235" cy="430887"/>
          </a:xfrm>
          <a:prstGeom prst="rect">
            <a:avLst/>
          </a:prstGeom>
          <a:noFill/>
        </p:spPr>
        <p:txBody>
          <a:bodyPr wrap="square" rtlCol="0">
            <a:spAutoFit/>
          </a:bodyPr>
          <a:lstStyle/>
          <a:p>
            <a:r>
              <a:rPr lang="en-US" sz="1100" dirty="0" smtClean="0">
                <a:solidFill>
                  <a:prstClr val="black"/>
                </a:solidFill>
              </a:rPr>
              <a:t>*applicable deductible and coinsurance applies</a:t>
            </a:r>
          </a:p>
          <a:p>
            <a:r>
              <a:rPr lang="en-US" sz="1100" dirty="0" smtClean="0">
                <a:solidFill>
                  <a:prstClr val="black"/>
                </a:solidFill>
              </a:rPr>
              <a:t>**provider must accept Medicare assignment  </a:t>
            </a:r>
            <a:endParaRPr lang="en-US" sz="1100" dirty="0">
              <a:solidFill>
                <a:prstClr val="black"/>
              </a:solidFill>
            </a:endParaRPr>
          </a:p>
        </p:txBody>
      </p:sp>
    </p:spTree>
    <p:extLst>
      <p:ext uri="{BB962C8B-B14F-4D97-AF65-F5344CB8AC3E}">
        <p14:creationId xmlns:p14="http://schemas.microsoft.com/office/powerpoint/2010/main" val="27863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74878" y="186065"/>
            <a:ext cx="7216522" cy="861774"/>
          </a:xfrm>
          <a:prstGeom prst="rect">
            <a:avLst/>
          </a:prstGeom>
          <a:noFill/>
        </p:spPr>
        <p:txBody>
          <a:bodyPr wrap="square" rtlCol="0">
            <a:spAutoFit/>
          </a:bodyPr>
          <a:lstStyle/>
          <a:p>
            <a:r>
              <a:rPr lang="en-US" sz="3200" b="1" dirty="0">
                <a:solidFill>
                  <a:srgbClr val="0068B5"/>
                </a:solidFill>
                <a:latin typeface="Garamond" panose="02020404030301010803" pitchFamily="18" charset="0"/>
                <a:cs typeface="Garamond"/>
              </a:rPr>
              <a:t>Anthem </a:t>
            </a:r>
            <a:r>
              <a:rPr lang="en-US" sz="3200" b="1" dirty="0" smtClean="0">
                <a:solidFill>
                  <a:srgbClr val="0068B5"/>
                </a:solidFill>
                <a:latin typeface="Garamond" panose="02020404030301010803" pitchFamily="18" charset="0"/>
                <a:cs typeface="Garamond"/>
              </a:rPr>
              <a:t>Behavioral Health </a:t>
            </a:r>
            <a:endParaRPr lang="en-US" sz="3200" b="1" dirty="0">
              <a:solidFill>
                <a:srgbClr val="0068B5"/>
              </a:solidFill>
              <a:latin typeface="Garamond" panose="02020404030301010803" pitchFamily="18" charset="0"/>
              <a:cs typeface="Garamond"/>
            </a:endParaRPr>
          </a:p>
          <a:p>
            <a:r>
              <a:rPr lang="en-US" dirty="0" smtClean="0">
                <a:solidFill>
                  <a:schemeClr val="tx1">
                    <a:lumMod val="75000"/>
                    <a:lumOff val="25000"/>
                  </a:schemeClr>
                </a:solidFill>
                <a:latin typeface="Arial" panose="020B0604020202020204" pitchFamily="34" charset="0"/>
                <a:cs typeface="Arial" panose="020B0604020202020204" pitchFamily="34" charset="0"/>
              </a:rPr>
              <a:t>An </a:t>
            </a:r>
            <a:r>
              <a:rPr lang="en-US" dirty="0">
                <a:solidFill>
                  <a:schemeClr val="tx1">
                    <a:lumMod val="75000"/>
                    <a:lumOff val="25000"/>
                  </a:schemeClr>
                </a:solidFill>
                <a:latin typeface="Arial" panose="020B0604020202020204" pitchFamily="34" charset="0"/>
                <a:cs typeface="Arial" panose="020B0604020202020204" pitchFamily="34" charset="0"/>
              </a:rPr>
              <a:t>I</a:t>
            </a:r>
            <a:r>
              <a:rPr lang="en-US" dirty="0" smtClean="0">
                <a:solidFill>
                  <a:schemeClr val="tx1">
                    <a:lumMod val="75000"/>
                    <a:lumOff val="25000"/>
                  </a:schemeClr>
                </a:solidFill>
                <a:latin typeface="Arial" panose="020B0604020202020204" pitchFamily="34" charset="0"/>
                <a:cs typeface="Arial" panose="020B0604020202020204" pitchFamily="34" charset="0"/>
              </a:rPr>
              <a:t>nnovative </a:t>
            </a:r>
            <a:r>
              <a:rPr lang="en-US" dirty="0">
                <a:solidFill>
                  <a:schemeClr val="tx1">
                    <a:lumMod val="75000"/>
                    <a:lumOff val="25000"/>
                  </a:schemeClr>
                </a:solidFill>
                <a:latin typeface="Arial" panose="020B0604020202020204" pitchFamily="34" charset="0"/>
                <a:cs typeface="Arial" panose="020B0604020202020204" pitchFamily="34" charset="0"/>
              </a:rPr>
              <a:t>A</a:t>
            </a:r>
            <a:r>
              <a:rPr lang="en-US" dirty="0" smtClean="0">
                <a:solidFill>
                  <a:schemeClr val="tx1">
                    <a:lumMod val="75000"/>
                    <a:lumOff val="25000"/>
                  </a:schemeClr>
                </a:solidFill>
                <a:latin typeface="Arial" panose="020B0604020202020204" pitchFamily="34" charset="0"/>
                <a:cs typeface="Arial" panose="020B0604020202020204" pitchFamily="34" charset="0"/>
              </a:rPr>
              <a:t>pproach to Care</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8" name="Picture 7" descr="Background2.jpg"/>
          <p:cNvPicPr>
            <a:picLocks noChangeAspect="1"/>
          </p:cNvPicPr>
          <p:nvPr/>
        </p:nvPicPr>
        <p:blipFill rotWithShape="1">
          <a:blip r:embed="rId4" cstate="email">
            <a:extLst>
              <a:ext uri="{28A0092B-C50C-407E-A947-70E740481C1C}">
                <a14:useLocalDpi xmlns:a14="http://schemas.microsoft.com/office/drawing/2010/main"/>
              </a:ext>
            </a:extLst>
          </a:blip>
          <a:srcRect l="15138" t="27879" r="67738" b="45455"/>
          <a:stretch/>
        </p:blipFill>
        <p:spPr>
          <a:xfrm>
            <a:off x="1385870" y="3250105"/>
            <a:ext cx="1565563" cy="1828800"/>
          </a:xfrm>
          <a:prstGeom prst="rect">
            <a:avLst/>
          </a:prstGeom>
        </p:spPr>
      </p:pic>
      <p:graphicFrame>
        <p:nvGraphicFramePr>
          <p:cNvPr id="5" name="Diagram 4"/>
          <p:cNvGraphicFramePr/>
          <p:nvPr>
            <p:extLst>
              <p:ext uri="{D42A27DB-BD31-4B8C-83A1-F6EECF244321}">
                <p14:modId xmlns:p14="http://schemas.microsoft.com/office/powerpoint/2010/main" val="1024453527"/>
              </p:ext>
            </p:extLst>
          </p:nvPr>
        </p:nvGraphicFramePr>
        <p:xfrm>
          <a:off x="301751" y="820726"/>
          <a:ext cx="3733800" cy="45704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5004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4106916"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32541" y="298580"/>
            <a:ext cx="3641834" cy="861774"/>
          </a:xfrm>
          <a:prstGeom prst="rect">
            <a:avLst/>
          </a:prstGeom>
          <a:noFill/>
        </p:spPr>
        <p:txBody>
          <a:bodyPr wrap="square" rtlCol="0">
            <a:spAutoFit/>
          </a:bodyPr>
          <a:lstStyle/>
          <a:p>
            <a:r>
              <a:rPr lang="en-US" sz="3200" b="1" dirty="0" smtClean="0">
                <a:solidFill>
                  <a:srgbClr val="0068B5"/>
                </a:solidFill>
                <a:latin typeface="Garamond" panose="02020404030301010803" pitchFamily="18" charset="0"/>
                <a:cs typeface="Arial" panose="020B0604020202020204" pitchFamily="34" charset="0"/>
              </a:rPr>
              <a:t>Behavioral Health</a:t>
            </a:r>
          </a:p>
          <a:p>
            <a:r>
              <a:rPr lang="en-US" dirty="0" smtClean="0">
                <a:solidFill>
                  <a:schemeClr val="tx1">
                    <a:lumMod val="85000"/>
                    <a:lumOff val="15000"/>
                  </a:schemeClr>
                </a:solidFill>
                <a:latin typeface="Arial" panose="020B0604020202020204" pitchFamily="34" charset="0"/>
                <a:cs typeface="Arial" panose="020B0604020202020204" pitchFamily="34" charset="0"/>
              </a:rPr>
              <a:t>Utilization Management (BH UM)</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184566472"/>
              </p:ext>
            </p:extLst>
          </p:nvPr>
        </p:nvGraphicFramePr>
        <p:xfrm>
          <a:off x="232540" y="1450600"/>
          <a:ext cx="3577459" cy="525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836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9792397.jpg"/>
          <p:cNvPicPr>
            <a:picLocks noChangeAspect="1"/>
          </p:cNvPicPr>
          <p:nvPr/>
        </p:nvPicPr>
        <p:blipFill>
          <a:blip r:embed="rId3" cstate="screen"/>
          <a:srcRect/>
          <a:stretch>
            <a:fillRect/>
          </a:stretch>
        </p:blipFill>
        <p:spPr>
          <a:xfrm>
            <a:off x="0" y="-10305"/>
            <a:ext cx="9144000" cy="6858000"/>
          </a:xfrm>
          <a:prstGeom prst="rect">
            <a:avLst/>
          </a:prstGeom>
        </p:spPr>
      </p:pic>
      <p:pic>
        <p:nvPicPr>
          <p:cNvPr id="10" name="Picture 9" descr="newFrame 2.png"/>
          <p:cNvPicPr>
            <a:picLocks noChangeAspect="1"/>
          </p:cNvPicPr>
          <p:nvPr/>
        </p:nvPicPr>
        <p:blipFill rotWithShape="1">
          <a:blip r:embed="rId4" cstate="print">
            <a:extLst>
              <a:ext uri="{28A0092B-C50C-407E-A947-70E740481C1C}">
                <a14:useLocalDpi xmlns:a14="http://schemas.microsoft.com/office/drawing/2010/main" val="0"/>
              </a:ext>
            </a:extLst>
          </a:blip>
          <a:srcRect r="11188"/>
          <a:stretch/>
        </p:blipFill>
        <p:spPr>
          <a:xfrm>
            <a:off x="138511" y="-10305"/>
            <a:ext cx="9144000" cy="6858000"/>
          </a:xfrm>
          <a:prstGeom prst="rect">
            <a:avLst/>
          </a:prstGeom>
        </p:spPr>
      </p:pic>
      <p:sp>
        <p:nvSpPr>
          <p:cNvPr id="5" name="TextBox 4"/>
          <p:cNvSpPr txBox="1"/>
          <p:nvPr/>
        </p:nvSpPr>
        <p:spPr>
          <a:xfrm>
            <a:off x="160282" y="240010"/>
            <a:ext cx="3641834" cy="861774"/>
          </a:xfrm>
          <a:prstGeom prst="rect">
            <a:avLst/>
          </a:prstGeom>
          <a:noFill/>
        </p:spPr>
        <p:txBody>
          <a:bodyPr wrap="square" rtlCol="0">
            <a:spAutoFit/>
          </a:bodyPr>
          <a:lstStyle/>
          <a:p>
            <a:r>
              <a:rPr lang="en-US" sz="3200" b="1" dirty="0" smtClean="0">
                <a:solidFill>
                  <a:srgbClr val="0068B5"/>
                </a:solidFill>
                <a:latin typeface="Garamond" panose="02020404030301010803" pitchFamily="18" charset="0"/>
                <a:cs typeface="Arial" panose="020B0604020202020204" pitchFamily="34" charset="0"/>
              </a:rPr>
              <a:t>Behavioral Health </a:t>
            </a:r>
            <a:r>
              <a:rPr lang="en-US" dirty="0" smtClean="0">
                <a:latin typeface="Arial" panose="020B0604020202020204" pitchFamily="34" charset="0"/>
                <a:cs typeface="Arial" panose="020B0604020202020204" pitchFamily="34" charset="0"/>
              </a:rPr>
              <a:t>Case Management (BH CM)</a:t>
            </a:r>
            <a:endParaRPr lang="en-US"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359738769"/>
              </p:ext>
            </p:extLst>
          </p:nvPr>
        </p:nvGraphicFramePr>
        <p:xfrm>
          <a:off x="228600" y="1219200"/>
          <a:ext cx="4030718" cy="47910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813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341089" y="895120"/>
          <a:ext cx="8478821" cy="4879755"/>
        </p:xfrm>
        <a:graphic>
          <a:graphicData uri="http://schemas.openxmlformats.org/drawingml/2006/table">
            <a:tbl>
              <a:tblPr firstRow="1" bandRow="1">
                <a:tableStyleId>{C083E6E3-FA7D-4D7B-A595-EF9225AFEA82}</a:tableStyleId>
              </a:tblPr>
              <a:tblGrid>
                <a:gridCol w="1648383">
                  <a:extLst>
                    <a:ext uri="{9D8B030D-6E8A-4147-A177-3AD203B41FA5}">
                      <a16:colId xmlns:a16="http://schemas.microsoft.com/office/drawing/2014/main" xmlns="" val="20000"/>
                    </a:ext>
                  </a:extLst>
                </a:gridCol>
                <a:gridCol w="3340186">
                  <a:extLst>
                    <a:ext uri="{9D8B030D-6E8A-4147-A177-3AD203B41FA5}">
                      <a16:colId xmlns:a16="http://schemas.microsoft.com/office/drawing/2014/main" xmlns="" val="20001"/>
                    </a:ext>
                  </a:extLst>
                </a:gridCol>
                <a:gridCol w="3490252">
                  <a:extLst>
                    <a:ext uri="{9D8B030D-6E8A-4147-A177-3AD203B41FA5}">
                      <a16:colId xmlns:a16="http://schemas.microsoft.com/office/drawing/2014/main" xmlns="" val="20002"/>
                    </a:ext>
                  </a:extLst>
                </a:gridCol>
              </a:tblGrid>
              <a:tr h="932473">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697566">
                <a:tc>
                  <a:txBody>
                    <a:bodyPr/>
                    <a:lstStyle/>
                    <a:p>
                      <a:r>
                        <a:rPr lang="en-US" sz="1200" b="1" i="0" kern="1200" dirty="0">
                          <a:solidFill>
                            <a:srgbClr val="333333"/>
                          </a:solidFill>
                          <a:latin typeface="Calibri Light" charset="0"/>
                          <a:ea typeface="Calibri Light" charset="0"/>
                          <a:cs typeface="Calibri Light" charset="0"/>
                        </a:rPr>
                        <a:t>Provider types</a:t>
                      </a:r>
                    </a:p>
                  </a:txBody>
                  <a:tcPr marL="182880" anchor="ctr">
                    <a:lnT w="12700" cmpd="sng">
                      <a:noFill/>
                    </a:lnT>
                    <a:solidFill>
                      <a:schemeClr val="bg1">
                        <a:lumMod val="85000"/>
                      </a:schemeClr>
                    </a:solidFill>
                  </a:tcPr>
                </a:tc>
                <a:tc>
                  <a:txBody>
                    <a:bodyPr/>
                    <a:lstStyle/>
                    <a:p>
                      <a:r>
                        <a:rPr lang="en-US" sz="1400" b="0" i="0" kern="1200" dirty="0">
                          <a:solidFill>
                            <a:srgbClr val="333333"/>
                          </a:solidFill>
                          <a:latin typeface="Calibri Light" charset="0"/>
                          <a:ea typeface="Calibri Light" charset="0"/>
                          <a:cs typeface="Calibri Light" charset="0"/>
                        </a:rPr>
                        <a:t>Board Certified Doctors</a:t>
                      </a:r>
                    </a:p>
                  </a:txBody>
                  <a:tcPr marL="182880" marR="182880" anchor="ctr">
                    <a:lnT w="12700" cmpd="sng">
                      <a:noFill/>
                    </a:lnT>
                    <a:solidFill>
                      <a:schemeClr val="bg1">
                        <a:lumMod val="95000"/>
                      </a:schemeClr>
                    </a:solidFill>
                  </a:tcPr>
                </a:tc>
                <a:tc>
                  <a:txBody>
                    <a:bodyPr/>
                    <a:lstStyle/>
                    <a:p>
                      <a:pPr marL="114300" indent="0"/>
                      <a:r>
                        <a:rPr lang="en-US" sz="1400" b="0" i="0" kern="1200" dirty="0">
                          <a:solidFill>
                            <a:srgbClr val="333333"/>
                          </a:solidFill>
                          <a:latin typeface="Calibri Light" charset="0"/>
                          <a:ea typeface="Calibri Light" charset="0"/>
                          <a:cs typeface="Calibri Light" charset="0"/>
                        </a:rPr>
                        <a:t>Licensed Psychologists and Therapists</a:t>
                      </a:r>
                    </a:p>
                  </a:txBody>
                  <a:tcPr marL="182880" marR="182880" anchor="ctr">
                    <a:lnT w="12700" cmpd="sng">
                      <a:noFill/>
                    </a:lnT>
                    <a:solidFill>
                      <a:schemeClr val="bg1">
                        <a:lumMod val="95000"/>
                      </a:schemeClr>
                    </a:solidFill>
                  </a:tcPr>
                </a:tc>
                <a:extLst>
                  <a:ext uri="{0D108BD9-81ED-4DB2-BD59-A6C34878D82A}">
                    <a16:rowId xmlns:a16="http://schemas.microsoft.com/office/drawing/2014/main" xmlns="" val="10001"/>
                  </a:ext>
                </a:extLst>
              </a:tr>
              <a:tr h="852582">
                <a:tc>
                  <a:txBody>
                    <a:bodyPr/>
                    <a:lstStyle/>
                    <a:p>
                      <a:r>
                        <a:rPr lang="en-US" sz="1200" b="1" i="0" kern="1200" dirty="0">
                          <a:solidFill>
                            <a:srgbClr val="333333"/>
                          </a:solidFill>
                          <a:latin typeface="Calibri Light" charset="0"/>
                          <a:ea typeface="Calibri Light" charset="0"/>
                          <a:cs typeface="Calibri Light" charset="0"/>
                        </a:rPr>
                        <a:t>Benefit offered</a:t>
                      </a:r>
                    </a:p>
                  </a:txBody>
                  <a:tcPr marL="182880" anchor="ctr">
                    <a:solidFill>
                      <a:srgbClr val="CECECE"/>
                    </a:solidFill>
                  </a:tcPr>
                </a:tc>
                <a:tc>
                  <a:txBody>
                    <a:bodyPr/>
                    <a:lstStyle/>
                    <a:p>
                      <a:r>
                        <a:rPr lang="en-US" sz="1400" b="0" i="0" kern="1200" dirty="0">
                          <a:solidFill>
                            <a:srgbClr val="333333"/>
                          </a:solidFill>
                          <a:latin typeface="Calibri Light" charset="0"/>
                          <a:ea typeface="Calibri Light" charset="0"/>
                          <a:cs typeface="Calibri Light" charset="0"/>
                        </a:rPr>
                        <a:t>Medication, if necessary after evaluation</a:t>
                      </a:r>
                    </a:p>
                  </a:txBody>
                  <a:tcPr marL="182880" marR="182880" anchor="ctr">
                    <a:solidFill>
                      <a:schemeClr val="bg1">
                        <a:lumMod val="85000"/>
                      </a:schemeClr>
                    </a:solidFill>
                  </a:tcPr>
                </a:tc>
                <a:tc>
                  <a:txBody>
                    <a:bodyPr/>
                    <a:lstStyle/>
                    <a:p>
                      <a:pPr marL="114300" indent="0"/>
                      <a:r>
                        <a:rPr lang="en-US" sz="1400" b="0" i="0" kern="1200" dirty="0">
                          <a:solidFill>
                            <a:srgbClr val="333333"/>
                          </a:solidFill>
                          <a:latin typeface="Calibri Light" charset="0"/>
                          <a:ea typeface="Calibri Light" charset="0"/>
                          <a:cs typeface="Calibri Light" charset="0"/>
                        </a:rPr>
                        <a:t>Counseling with Psychologists or Therapists</a:t>
                      </a:r>
                    </a:p>
                  </a:txBody>
                  <a:tcPr marL="182880" marR="182880" anchor="ctr">
                    <a:solidFill>
                      <a:schemeClr val="bg1">
                        <a:lumMod val="85000"/>
                      </a:schemeClr>
                    </a:solidFill>
                  </a:tcPr>
                </a:tc>
                <a:extLst>
                  <a:ext uri="{0D108BD9-81ED-4DB2-BD59-A6C34878D82A}">
                    <a16:rowId xmlns:a16="http://schemas.microsoft.com/office/drawing/2014/main" xmlns="" val="10002"/>
                  </a:ext>
                </a:extLst>
              </a:tr>
              <a:tr h="1059269">
                <a:tc>
                  <a:txBody>
                    <a:bodyPr/>
                    <a:lstStyle/>
                    <a:p>
                      <a:pPr marL="0" marR="0">
                        <a:spcBef>
                          <a:spcPts val="0"/>
                        </a:spcBef>
                        <a:spcAft>
                          <a:spcPts val="0"/>
                        </a:spcAft>
                      </a:pPr>
                      <a:r>
                        <a:rPr lang="en-US" sz="1200" b="1" i="0" kern="1200" dirty="0">
                          <a:solidFill>
                            <a:srgbClr val="333333"/>
                          </a:solidFill>
                          <a:latin typeface="Calibri Light" charset="0"/>
                          <a:ea typeface="Calibri Light" charset="0"/>
                          <a:cs typeface="Calibri Light" charset="0"/>
                        </a:rPr>
                        <a:t>Visit length</a:t>
                      </a:r>
                    </a:p>
                  </a:txBody>
                  <a:tcPr marL="182880" marR="6858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333333"/>
                          </a:solidFill>
                          <a:latin typeface="Calibri Light" charset="0"/>
                          <a:ea typeface="Calibri Light" charset="0"/>
                          <a:cs typeface="Calibri Light" charset="0"/>
                        </a:rPr>
                        <a:t>30-45 minute initial evaluation.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333333"/>
                          </a:solidFill>
                          <a:latin typeface="Calibri Light" charset="0"/>
                          <a:ea typeface="Calibri Light" charset="0"/>
                          <a:cs typeface="Calibri Light" charset="0"/>
                        </a:rPr>
                        <a:t>15 minute follow up sessions if needed for medication review</a:t>
                      </a:r>
                    </a:p>
                  </a:txBody>
                  <a:tcPr marL="182880" marR="182880" marT="0" marB="0" anchor="ctr">
                    <a:solidFill>
                      <a:schemeClr val="bg1">
                        <a:lumMod val="95000"/>
                      </a:schemeClr>
                    </a:solidFill>
                  </a:tcPr>
                </a:tc>
                <a:tc>
                  <a:txBody>
                    <a:bodyPr/>
                    <a:lstStyle/>
                    <a:p>
                      <a:pPr marL="114300" marR="0" indent="0">
                        <a:spcBef>
                          <a:spcPts val="0"/>
                        </a:spcBef>
                        <a:spcAft>
                          <a:spcPts val="0"/>
                        </a:spcAft>
                      </a:pPr>
                      <a:r>
                        <a:rPr lang="en-US" sz="1400" b="0" i="0" kern="1200" dirty="0">
                          <a:solidFill>
                            <a:srgbClr val="333333"/>
                          </a:solidFill>
                          <a:latin typeface="Calibri Light" charset="0"/>
                          <a:ea typeface="Calibri Light" charset="0"/>
                          <a:cs typeface="Calibri Light" charset="0"/>
                        </a:rPr>
                        <a:t>45 minute counseling sessions</a:t>
                      </a:r>
                    </a:p>
                  </a:txBody>
                  <a:tcPr marL="182880" marR="182880" marT="0" marB="0" anchor="ctr">
                    <a:solidFill>
                      <a:schemeClr val="bg1">
                        <a:lumMod val="95000"/>
                      </a:schemeClr>
                    </a:solidFill>
                  </a:tcPr>
                </a:tc>
                <a:extLst>
                  <a:ext uri="{0D108BD9-81ED-4DB2-BD59-A6C34878D82A}">
                    <a16:rowId xmlns:a16="http://schemas.microsoft.com/office/drawing/2014/main" xmlns="" val="10003"/>
                  </a:ext>
                </a:extLst>
              </a:tr>
              <a:tr h="680222">
                <a:tc>
                  <a:txBody>
                    <a:bodyPr/>
                    <a:lstStyle/>
                    <a:p>
                      <a:pPr marL="0" marR="0">
                        <a:spcBef>
                          <a:spcPts val="0"/>
                        </a:spcBef>
                        <a:spcAft>
                          <a:spcPts val="0"/>
                        </a:spcAft>
                      </a:pPr>
                      <a:r>
                        <a:rPr lang="en-US" sz="1200" b="1" i="0" kern="1200" dirty="0">
                          <a:solidFill>
                            <a:srgbClr val="333333"/>
                          </a:solidFill>
                          <a:latin typeface="Calibri Light" charset="0"/>
                          <a:ea typeface="Calibri Light" charset="0"/>
                          <a:cs typeface="Calibri Light" charset="0"/>
                        </a:rPr>
                        <a:t>Average wait time</a:t>
                      </a:r>
                    </a:p>
                  </a:txBody>
                  <a:tcPr marL="182880" marR="68580" marT="0" marB="0" anchor="ctr">
                    <a:solidFill>
                      <a:srgbClr val="CECECE"/>
                    </a:solidFill>
                  </a:tcPr>
                </a:tc>
                <a:tc>
                  <a:txBody>
                    <a:bodyPr/>
                    <a:lstStyle/>
                    <a:p>
                      <a:pPr marL="0" marR="0">
                        <a:spcBef>
                          <a:spcPts val="0"/>
                        </a:spcBef>
                        <a:spcAft>
                          <a:spcPts val="0"/>
                        </a:spcAft>
                      </a:pPr>
                      <a:r>
                        <a:rPr lang="en-US" sz="1400" b="0" i="0" kern="1200" dirty="0">
                          <a:solidFill>
                            <a:srgbClr val="333333"/>
                          </a:solidFill>
                          <a:latin typeface="Calibri Light" charset="0"/>
                          <a:ea typeface="Calibri Light" charset="0"/>
                          <a:cs typeface="Calibri Light" charset="0"/>
                        </a:rPr>
                        <a:t>14 days or less</a:t>
                      </a:r>
                    </a:p>
                  </a:txBody>
                  <a:tcPr marL="182880" marR="182880" marT="0" marB="0" anchor="ctr">
                    <a:solidFill>
                      <a:schemeClr val="bg1">
                        <a:lumMod val="85000"/>
                      </a:schemeClr>
                    </a:solidFill>
                  </a:tcPr>
                </a:tc>
                <a:tc>
                  <a:txBody>
                    <a:bodyPr/>
                    <a:lstStyle/>
                    <a:p>
                      <a:pPr marL="114300" marR="0" indent="0">
                        <a:spcBef>
                          <a:spcPts val="0"/>
                        </a:spcBef>
                        <a:spcAft>
                          <a:spcPts val="0"/>
                        </a:spcAft>
                      </a:pPr>
                      <a:r>
                        <a:rPr lang="en-US" sz="1400" b="0" i="0" kern="1200" dirty="0">
                          <a:solidFill>
                            <a:srgbClr val="333333"/>
                          </a:solidFill>
                          <a:latin typeface="Calibri Light" charset="0"/>
                          <a:ea typeface="Calibri Light" charset="0"/>
                          <a:cs typeface="Calibri Light" charset="0"/>
                        </a:rPr>
                        <a:t>4 days or less</a:t>
                      </a:r>
                    </a:p>
                  </a:txBody>
                  <a:tcPr marL="182880" marR="182880" marT="0" marB="0" anchor="ctr">
                    <a:solidFill>
                      <a:schemeClr val="bg1">
                        <a:lumMod val="85000"/>
                      </a:schemeClr>
                    </a:solidFill>
                  </a:tcPr>
                </a:tc>
                <a:extLst>
                  <a:ext uri="{0D108BD9-81ED-4DB2-BD59-A6C34878D82A}">
                    <a16:rowId xmlns:a16="http://schemas.microsoft.com/office/drawing/2014/main" xmlns="" val="10004"/>
                  </a:ext>
                </a:extLst>
              </a:tr>
              <a:tr h="657643">
                <a:tc>
                  <a:txBody>
                    <a:bodyPr/>
                    <a:lstStyle/>
                    <a:p>
                      <a:pPr marL="0" marR="0">
                        <a:spcBef>
                          <a:spcPts val="0"/>
                        </a:spcBef>
                        <a:spcAft>
                          <a:spcPts val="0"/>
                        </a:spcAft>
                      </a:pPr>
                      <a:r>
                        <a:rPr lang="en-US" sz="1200" b="1" i="0" kern="1200" dirty="0">
                          <a:solidFill>
                            <a:srgbClr val="333333"/>
                          </a:solidFill>
                          <a:latin typeface="Calibri Light" charset="0"/>
                          <a:ea typeface="Calibri Light" charset="0"/>
                          <a:cs typeface="Calibri Light" charset="0"/>
                        </a:rPr>
                        <a:t>Ages Served</a:t>
                      </a:r>
                    </a:p>
                  </a:txBody>
                  <a:tcPr marL="182880" marR="68580" marT="0" marB="0" anchor="ctr">
                    <a:lnB w="12700" cmpd="sng">
                      <a:noFill/>
                    </a:lnB>
                    <a:solidFill>
                      <a:schemeClr val="bg1">
                        <a:lumMod val="85000"/>
                      </a:schemeClr>
                    </a:solidFill>
                  </a:tcPr>
                </a:tc>
                <a:tc>
                  <a:txBody>
                    <a:bodyPr/>
                    <a:lstStyle/>
                    <a:p>
                      <a:pPr marL="0" marR="0">
                        <a:spcBef>
                          <a:spcPts val="0"/>
                        </a:spcBef>
                        <a:spcAft>
                          <a:spcPts val="0"/>
                        </a:spcAft>
                      </a:pPr>
                      <a:r>
                        <a:rPr lang="en-US" sz="1400" b="0" i="0" kern="1200" dirty="0">
                          <a:solidFill>
                            <a:srgbClr val="333333"/>
                          </a:solidFill>
                          <a:latin typeface="Calibri Light" charset="0"/>
                          <a:ea typeface="Calibri Light" charset="0"/>
                          <a:cs typeface="Calibri Light" charset="0"/>
                        </a:rPr>
                        <a:t>Age 18 and higher</a:t>
                      </a:r>
                    </a:p>
                  </a:txBody>
                  <a:tcPr marL="182880" marR="182880" marT="0" marB="0" anchor="ctr">
                    <a:lnB w="12700" cmpd="sng">
                      <a:noFill/>
                    </a:lnB>
                    <a:solidFill>
                      <a:schemeClr val="bg1">
                        <a:lumMod val="95000"/>
                      </a:schemeClr>
                    </a:solidFill>
                  </a:tcPr>
                </a:tc>
                <a:tc>
                  <a:txBody>
                    <a:bodyPr/>
                    <a:lstStyle/>
                    <a:p>
                      <a:pPr marL="114300" marR="0" indent="0">
                        <a:spcBef>
                          <a:spcPts val="0"/>
                        </a:spcBef>
                        <a:spcAft>
                          <a:spcPts val="0"/>
                        </a:spcAft>
                      </a:pPr>
                      <a:r>
                        <a:rPr lang="en-US" sz="1400" b="0" i="0" kern="1200" dirty="0">
                          <a:solidFill>
                            <a:srgbClr val="333333"/>
                          </a:solidFill>
                          <a:latin typeface="Calibri Light" charset="0"/>
                          <a:ea typeface="Calibri Light" charset="0"/>
                          <a:cs typeface="Calibri Light" charset="0"/>
                        </a:rPr>
                        <a:t>Age 10 and higher</a:t>
                      </a:r>
                    </a:p>
                  </a:txBody>
                  <a:tcPr marL="182880" marR="182880" marT="0" marB="0" anchor="ctr">
                    <a:lnB w="12700" cmpd="sng">
                      <a:noFill/>
                    </a:lnB>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3" name="Content Placeholder 2"/>
          <p:cNvSpPr>
            <a:spLocks noGrp="1"/>
          </p:cNvSpPr>
          <p:nvPr>
            <p:ph idx="1"/>
          </p:nvPr>
        </p:nvSpPr>
        <p:spPr>
          <a:xfrm>
            <a:off x="370936" y="978979"/>
            <a:ext cx="8505643" cy="4744527"/>
          </a:xfrm>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2" descr="L:\Behavioral Health\Psychiatry\1914530 65943MUMENLHO LHO Psychiatry Storefront DS 03 1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1994" y="1044011"/>
            <a:ext cx="1622227" cy="5996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iveHealth Online Psychology"/>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0869" y="1084765"/>
            <a:ext cx="1670982" cy="599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1088" y="5752237"/>
            <a:ext cx="8596294" cy="230832"/>
          </a:xfrm>
          <a:prstGeom prst="rect">
            <a:avLst/>
          </a:prstGeom>
          <a:noFill/>
        </p:spPr>
        <p:txBody>
          <a:bodyPr wrap="square" rtlCol="0">
            <a:spAutoFit/>
          </a:bodyPr>
          <a:lstStyle/>
          <a:p>
            <a:r>
              <a:rPr lang="en-US" sz="900" dirty="0">
                <a:solidFill>
                  <a:schemeClr val="tx1">
                    <a:lumMod val="50000"/>
                    <a:lumOff val="50000"/>
                  </a:schemeClr>
                </a:solidFill>
              </a:rPr>
              <a:t>*Prescriptions determined to be a “controlled substance” (as defined by the Controlled Substances Act under federal law) cannot be prescribed using LiveHealth Online. </a:t>
            </a:r>
          </a:p>
        </p:txBody>
      </p:sp>
      <p:cxnSp>
        <p:nvCxnSpPr>
          <p:cNvPr id="13" name="Straight Connector 12"/>
          <p:cNvCxnSpPr/>
          <p:nvPr/>
        </p:nvCxnSpPr>
        <p:spPr>
          <a:xfrm>
            <a:off x="5283200" y="939018"/>
            <a:ext cx="0" cy="4840526"/>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77735" y="914998"/>
            <a:ext cx="0" cy="4864546"/>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73575" y="1769130"/>
            <a:ext cx="8071571" cy="18481"/>
          </a:xfrm>
          <a:prstGeom prst="line">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285"/>
            <a:ext cx="9144000" cy="703793"/>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7" name="Rectangle 16"/>
          <p:cNvSpPr/>
          <p:nvPr/>
        </p:nvSpPr>
        <p:spPr>
          <a:xfrm>
            <a:off x="327604" y="122482"/>
            <a:ext cx="7696028" cy="584775"/>
          </a:xfrm>
          <a:prstGeom prst="rect">
            <a:avLst/>
          </a:prstGeom>
        </p:spPr>
        <p:txBody>
          <a:bodyPr wrap="square">
            <a:spAutoFit/>
          </a:bodyPr>
          <a:lstStyle/>
          <a:p>
            <a:r>
              <a:rPr lang="en-US" sz="3200" b="1" dirty="0" smtClean="0">
                <a:solidFill>
                  <a:schemeClr val="bg1"/>
                </a:solidFill>
                <a:latin typeface="Garamond"/>
                <a:cs typeface="Garamond"/>
              </a:rPr>
              <a:t>LiveHealth Online – </a:t>
            </a:r>
            <a:r>
              <a:rPr lang="en-US" dirty="0" smtClean="0">
                <a:solidFill>
                  <a:schemeClr val="bg1"/>
                </a:solidFill>
                <a:latin typeface="Arial" panose="020B0604020202020204" pitchFamily="34" charset="0"/>
                <a:cs typeface="Arial" panose="020B0604020202020204" pitchFamily="34" charset="0"/>
              </a:rPr>
              <a:t>How we help</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49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14" y="1465015"/>
            <a:ext cx="858264" cy="1991553"/>
          </a:xfrm>
          <a:prstGeom prst="rect">
            <a:avLst/>
          </a:prstGeom>
        </p:spPr>
      </p:pic>
      <p:sp>
        <p:nvSpPr>
          <p:cNvPr id="3" name="Content Placeholder 2"/>
          <p:cNvSpPr>
            <a:spLocks noGrp="1"/>
          </p:cNvSpPr>
          <p:nvPr>
            <p:ph idx="1"/>
          </p:nvPr>
        </p:nvSpPr>
        <p:spPr>
          <a:xfrm>
            <a:off x="370937" y="1250830"/>
            <a:ext cx="5810388" cy="4744527"/>
          </a:xfrm>
        </p:spPr>
        <p:txBody>
          <a:bodyPr>
            <a:noAutofit/>
          </a:bodyPr>
          <a:lstStyle/>
          <a:p>
            <a:r>
              <a:rPr lang="en-US" sz="2000" dirty="0"/>
              <a:t>Video visits with in-network licensed Psychologists, Therapists and board certified Psychiatrists </a:t>
            </a:r>
          </a:p>
          <a:p>
            <a:r>
              <a:rPr lang="en-US" sz="2000" dirty="0"/>
              <a:t>Continuity of care between online visit practices allow doctors and therapists to refer members if additional support is needed</a:t>
            </a:r>
          </a:p>
          <a:p>
            <a:r>
              <a:rPr lang="en-US" sz="2000" dirty="0"/>
              <a:t>Similar to the cost of an office therapy visit. </a:t>
            </a:r>
          </a:p>
          <a:p>
            <a:r>
              <a:rPr lang="en-US" sz="2000" dirty="0"/>
              <a:t>Self-scheduled appointments, 7 days a week</a:t>
            </a:r>
          </a:p>
          <a:p>
            <a:r>
              <a:rPr lang="en-US" sz="2000" dirty="0"/>
              <a:t>Private, easy to</a:t>
            </a:r>
            <a:r>
              <a:rPr lang="en-US" sz="2000" b="1" dirty="0"/>
              <a:t> </a:t>
            </a:r>
            <a:r>
              <a:rPr lang="en-US" sz="2000" dirty="0"/>
              <a:t>access and convenient </a:t>
            </a:r>
          </a:p>
          <a:p>
            <a:r>
              <a:rPr lang="en-US" sz="2000" dirty="0"/>
              <a:t>Available in 50 states</a:t>
            </a:r>
          </a:p>
          <a:p>
            <a:r>
              <a:rPr lang="en-US" sz="2000" dirty="0"/>
              <a:t>Access via smart phone, tablet or computer</a:t>
            </a:r>
          </a:p>
          <a:p>
            <a:endParaRPr lang="en-US" sz="2000" dirty="0"/>
          </a:p>
        </p:txBody>
      </p:sp>
      <p:sp>
        <p:nvSpPr>
          <p:cNvPr id="53" name="Rectangle 52"/>
          <p:cNvSpPr/>
          <p:nvPr/>
        </p:nvSpPr>
        <p:spPr>
          <a:xfrm>
            <a:off x="5410251" y="676489"/>
            <a:ext cx="276541" cy="5532120"/>
          </a:xfrm>
          <a:prstGeom prst="rect">
            <a:avLst/>
          </a:prstGeom>
          <a:gradFill flip="none" rotWithShape="1">
            <a:gsLst>
              <a:gs pos="0">
                <a:schemeClr val="tx1">
                  <a:lumMod val="67000"/>
                  <a:lumOff val="33000"/>
                  <a:alpha val="20000"/>
                </a:schemeClr>
              </a:gs>
              <a:gs pos="100000">
                <a:schemeClr val="tx1">
                  <a:lumMod val="50000"/>
                  <a:lumOff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1" name="TextBox 10"/>
          <p:cNvSpPr txBox="1"/>
          <p:nvPr/>
        </p:nvSpPr>
        <p:spPr>
          <a:xfrm>
            <a:off x="386269" y="5245405"/>
            <a:ext cx="4260682" cy="430887"/>
          </a:xfrm>
          <a:prstGeom prst="rect">
            <a:avLst/>
          </a:prstGeom>
          <a:noFill/>
        </p:spPr>
        <p:txBody>
          <a:bodyPr wrap="square" rtlCol="0">
            <a:spAutoFit/>
          </a:bodyPr>
          <a:lstStyle/>
          <a:p>
            <a:r>
              <a:rPr lang="en-US" sz="1100" dirty="0">
                <a:solidFill>
                  <a:schemeClr val="tx1">
                    <a:lumMod val="50000"/>
                    <a:lumOff val="50000"/>
                  </a:schemeClr>
                </a:solidFill>
                <a:latin typeface="Calibri Light" charset="0"/>
                <a:ea typeface="Calibri Light" charset="0"/>
                <a:cs typeface="Calibri Light" charset="0"/>
              </a:rPr>
              <a:t>*https://www.naminh.org/sites/default/files/Summary%20Report%2004%2028%2014%20Waiting%20for%20Help%20FINAL2.pdf</a:t>
            </a:r>
          </a:p>
        </p:txBody>
      </p:sp>
      <p:sp>
        <p:nvSpPr>
          <p:cNvPr id="33" name="TextBox 32"/>
          <p:cNvSpPr txBox="1"/>
          <p:nvPr/>
        </p:nvSpPr>
        <p:spPr>
          <a:xfrm>
            <a:off x="5410252" y="882447"/>
            <a:ext cx="3733748" cy="426527"/>
          </a:xfrm>
          <a:prstGeom prst="rect">
            <a:avLst/>
          </a:prstGeom>
          <a:noFill/>
        </p:spPr>
        <p:txBody>
          <a:bodyPr wrap="square" rtlCol="0">
            <a:spAutoFit/>
          </a:bodyPr>
          <a:lstStyle/>
          <a:p>
            <a:pPr algn="ctr">
              <a:lnSpc>
                <a:spcPts val="2680"/>
              </a:lnSpc>
            </a:pPr>
            <a:r>
              <a:rPr lang="en-US" sz="2200" dirty="0">
                <a:latin typeface="+mj-lt"/>
              </a:rPr>
              <a:t>Days Before First Visit</a:t>
            </a:r>
            <a:r>
              <a:rPr lang="en-US" sz="2200" baseline="30000" dirty="0"/>
              <a:t>*</a:t>
            </a:r>
            <a:endParaRPr lang="en-US" sz="2200" dirty="0">
              <a:latin typeface="+mj-lt"/>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093" y="3746422"/>
            <a:ext cx="2035867" cy="2040579"/>
          </a:xfrm>
          <a:prstGeom prst="rect">
            <a:avLst/>
          </a:prstGeom>
        </p:spPr>
      </p:pic>
      <p:sp>
        <p:nvSpPr>
          <p:cNvPr id="35" name="TextBox 34"/>
          <p:cNvSpPr txBox="1"/>
          <p:nvPr/>
        </p:nvSpPr>
        <p:spPr>
          <a:xfrm>
            <a:off x="5715210" y="3732978"/>
            <a:ext cx="1487004" cy="323165"/>
          </a:xfrm>
          <a:prstGeom prst="rect">
            <a:avLst/>
          </a:prstGeom>
          <a:noFill/>
        </p:spPr>
        <p:txBody>
          <a:bodyPr wrap="square" lIns="0" rIns="0" rtlCol="0">
            <a:spAutoFit/>
          </a:bodyPr>
          <a:lstStyle/>
          <a:p>
            <a:pPr algn="r">
              <a:lnSpc>
                <a:spcPts val="940"/>
              </a:lnSpc>
            </a:pPr>
            <a:r>
              <a:rPr lang="en-US" sz="1050" b="1" dirty="0">
                <a:solidFill>
                  <a:schemeClr val="tx1">
                    <a:lumMod val="65000"/>
                    <a:lumOff val="35000"/>
                  </a:schemeClr>
                </a:solidFill>
              </a:rPr>
              <a:t>LiveHealth Online Psychiatry</a:t>
            </a:r>
          </a:p>
        </p:txBody>
      </p:sp>
      <p:sp>
        <p:nvSpPr>
          <p:cNvPr id="36" name="TextBox 35"/>
          <p:cNvSpPr txBox="1"/>
          <p:nvPr/>
        </p:nvSpPr>
        <p:spPr>
          <a:xfrm>
            <a:off x="6042879" y="4031090"/>
            <a:ext cx="1159334" cy="425758"/>
          </a:xfrm>
          <a:prstGeom prst="rect">
            <a:avLst/>
          </a:prstGeom>
          <a:noFill/>
        </p:spPr>
        <p:txBody>
          <a:bodyPr wrap="square" lIns="0" rIns="0" rtlCol="0">
            <a:spAutoFit/>
          </a:bodyPr>
          <a:lstStyle/>
          <a:p>
            <a:pPr algn="r">
              <a:lnSpc>
                <a:spcPts val="940"/>
              </a:lnSpc>
            </a:pPr>
            <a:r>
              <a:rPr lang="en-US" sz="1050" b="1" dirty="0">
                <a:solidFill>
                  <a:schemeClr val="tx1">
                    <a:lumMod val="65000"/>
                    <a:lumOff val="35000"/>
                  </a:schemeClr>
                </a:solidFill>
              </a:rPr>
              <a:t>Psychiatry </a:t>
            </a:r>
          </a:p>
          <a:p>
            <a:pPr algn="r">
              <a:lnSpc>
                <a:spcPts val="940"/>
              </a:lnSpc>
            </a:pPr>
            <a:r>
              <a:rPr lang="en-US" sz="1050" b="1" dirty="0">
                <a:solidFill>
                  <a:schemeClr val="tx1">
                    <a:lumMod val="65000"/>
                    <a:lumOff val="35000"/>
                  </a:schemeClr>
                </a:solidFill>
              </a:rPr>
              <a:t>Office Visit</a:t>
            </a:r>
          </a:p>
          <a:p>
            <a:pPr algn="ctr">
              <a:lnSpc>
                <a:spcPts val="840"/>
              </a:lnSpc>
            </a:pPr>
            <a:endParaRPr lang="en-US" sz="900" b="1" dirty="0">
              <a:solidFill>
                <a:schemeClr val="tx1">
                  <a:lumMod val="65000"/>
                  <a:lumOff val="35000"/>
                </a:schemeClr>
              </a:solidFill>
            </a:endParaRPr>
          </a:p>
        </p:txBody>
      </p:sp>
      <p:sp>
        <p:nvSpPr>
          <p:cNvPr id="37" name="TextBox 36"/>
          <p:cNvSpPr txBox="1"/>
          <p:nvPr/>
        </p:nvSpPr>
        <p:spPr>
          <a:xfrm>
            <a:off x="5479864" y="1428739"/>
            <a:ext cx="1722350" cy="329834"/>
          </a:xfrm>
          <a:prstGeom prst="rect">
            <a:avLst/>
          </a:prstGeom>
          <a:noFill/>
        </p:spPr>
        <p:txBody>
          <a:bodyPr wrap="square" lIns="0" rIns="0" rtlCol="0">
            <a:spAutoFit/>
          </a:bodyPr>
          <a:lstStyle/>
          <a:p>
            <a:pPr algn="r">
              <a:lnSpc>
                <a:spcPts val="940"/>
              </a:lnSpc>
            </a:pPr>
            <a:r>
              <a:rPr lang="en-US" sz="1050" b="1" dirty="0">
                <a:solidFill>
                  <a:schemeClr val="tx1">
                    <a:lumMod val="65000"/>
                    <a:lumOff val="35000"/>
                  </a:schemeClr>
                </a:solidFill>
              </a:rPr>
              <a:t>LiveHealth Online</a:t>
            </a:r>
            <a:br>
              <a:rPr lang="en-US" sz="1050" b="1" dirty="0">
                <a:solidFill>
                  <a:schemeClr val="tx1">
                    <a:lumMod val="65000"/>
                    <a:lumOff val="35000"/>
                  </a:schemeClr>
                </a:solidFill>
              </a:rPr>
            </a:br>
            <a:r>
              <a:rPr lang="en-US" sz="1050" b="1" dirty="0">
                <a:solidFill>
                  <a:schemeClr val="tx1">
                    <a:lumMod val="65000"/>
                    <a:lumOff val="35000"/>
                  </a:schemeClr>
                </a:solidFill>
              </a:rPr>
              <a:t>Psychology</a:t>
            </a:r>
          </a:p>
        </p:txBody>
      </p:sp>
      <p:sp>
        <p:nvSpPr>
          <p:cNvPr id="38" name="TextBox 37"/>
          <p:cNvSpPr txBox="1"/>
          <p:nvPr/>
        </p:nvSpPr>
        <p:spPr>
          <a:xfrm>
            <a:off x="7384210" y="1587361"/>
            <a:ext cx="627257" cy="248317"/>
          </a:xfrm>
          <a:prstGeom prst="rect">
            <a:avLst/>
          </a:prstGeom>
          <a:noFill/>
        </p:spPr>
        <p:txBody>
          <a:bodyPr wrap="square" rtlCol="0">
            <a:spAutoFit/>
          </a:bodyPr>
          <a:lstStyle/>
          <a:p>
            <a:pPr algn="ctr">
              <a:lnSpc>
                <a:spcPts val="840"/>
              </a:lnSpc>
            </a:pPr>
            <a:r>
              <a:rPr lang="en-US" sz="1400" b="1" dirty="0">
                <a:solidFill>
                  <a:schemeClr val="bg1"/>
                </a:solidFill>
              </a:rPr>
              <a:t>4</a:t>
            </a:r>
          </a:p>
        </p:txBody>
      </p:sp>
      <p:sp>
        <p:nvSpPr>
          <p:cNvPr id="39" name="TextBox 38"/>
          <p:cNvSpPr txBox="1"/>
          <p:nvPr/>
        </p:nvSpPr>
        <p:spPr>
          <a:xfrm>
            <a:off x="7313344" y="3245419"/>
            <a:ext cx="627257" cy="209929"/>
          </a:xfrm>
          <a:prstGeom prst="rect">
            <a:avLst/>
          </a:prstGeom>
          <a:noFill/>
        </p:spPr>
        <p:txBody>
          <a:bodyPr wrap="square" rtlCol="0">
            <a:spAutoFit/>
          </a:bodyPr>
          <a:lstStyle/>
          <a:p>
            <a:pPr algn="ctr">
              <a:lnSpc>
                <a:spcPts val="840"/>
              </a:lnSpc>
            </a:pPr>
            <a:r>
              <a:rPr lang="en-US" sz="1200" b="1" dirty="0">
                <a:solidFill>
                  <a:schemeClr val="bg1"/>
                </a:solidFill>
              </a:rPr>
              <a:t>26</a:t>
            </a:r>
          </a:p>
        </p:txBody>
      </p:sp>
      <p:sp>
        <p:nvSpPr>
          <p:cNvPr id="40" name="TextBox 39"/>
          <p:cNvSpPr txBox="1"/>
          <p:nvPr/>
        </p:nvSpPr>
        <p:spPr>
          <a:xfrm>
            <a:off x="8023632" y="4729362"/>
            <a:ext cx="602748" cy="248317"/>
          </a:xfrm>
          <a:prstGeom prst="rect">
            <a:avLst/>
          </a:prstGeom>
          <a:noFill/>
        </p:spPr>
        <p:txBody>
          <a:bodyPr wrap="square" rtlCol="0">
            <a:spAutoFit/>
          </a:bodyPr>
          <a:lstStyle/>
          <a:p>
            <a:pPr algn="ctr">
              <a:lnSpc>
                <a:spcPts val="840"/>
              </a:lnSpc>
            </a:pPr>
            <a:r>
              <a:rPr lang="en-US" sz="1200" b="1" dirty="0">
                <a:solidFill>
                  <a:schemeClr val="bg1"/>
                </a:solidFill>
              </a:rPr>
              <a:t>14</a:t>
            </a:r>
          </a:p>
        </p:txBody>
      </p:sp>
      <p:sp>
        <p:nvSpPr>
          <p:cNvPr id="41" name="TextBox 40"/>
          <p:cNvSpPr txBox="1"/>
          <p:nvPr/>
        </p:nvSpPr>
        <p:spPr>
          <a:xfrm>
            <a:off x="6252725" y="4590244"/>
            <a:ext cx="627257" cy="209929"/>
          </a:xfrm>
          <a:prstGeom prst="rect">
            <a:avLst/>
          </a:prstGeom>
          <a:noFill/>
        </p:spPr>
        <p:txBody>
          <a:bodyPr wrap="square" rtlCol="0">
            <a:spAutoFit/>
          </a:bodyPr>
          <a:lstStyle/>
          <a:p>
            <a:pPr algn="ctr">
              <a:lnSpc>
                <a:spcPts val="840"/>
              </a:lnSpc>
            </a:pPr>
            <a:r>
              <a:rPr lang="en-US" sz="1200" b="1" dirty="0">
                <a:solidFill>
                  <a:schemeClr val="bg1"/>
                </a:solidFill>
              </a:rPr>
              <a:t>49</a:t>
            </a:r>
          </a:p>
        </p:txBody>
      </p:sp>
      <p:sp>
        <p:nvSpPr>
          <p:cNvPr id="42" name="TextBox 41"/>
          <p:cNvSpPr txBox="1"/>
          <p:nvPr/>
        </p:nvSpPr>
        <p:spPr>
          <a:xfrm>
            <a:off x="6042879" y="1755666"/>
            <a:ext cx="1159334" cy="435632"/>
          </a:xfrm>
          <a:prstGeom prst="rect">
            <a:avLst/>
          </a:prstGeom>
          <a:noFill/>
        </p:spPr>
        <p:txBody>
          <a:bodyPr wrap="square" lIns="0" rIns="0" rtlCol="0">
            <a:spAutoFit/>
          </a:bodyPr>
          <a:lstStyle/>
          <a:p>
            <a:pPr algn="r">
              <a:lnSpc>
                <a:spcPts val="940"/>
              </a:lnSpc>
            </a:pPr>
            <a:r>
              <a:rPr lang="en-US" sz="1050" b="1" dirty="0">
                <a:solidFill>
                  <a:schemeClr val="tx1">
                    <a:lumMod val="65000"/>
                    <a:lumOff val="35000"/>
                  </a:schemeClr>
                </a:solidFill>
              </a:rPr>
              <a:t> Psychology </a:t>
            </a:r>
          </a:p>
          <a:p>
            <a:pPr algn="r">
              <a:lnSpc>
                <a:spcPts val="940"/>
              </a:lnSpc>
            </a:pPr>
            <a:r>
              <a:rPr lang="en-US" sz="1050" b="1" dirty="0">
                <a:solidFill>
                  <a:schemeClr val="tx1">
                    <a:lumMod val="65000"/>
                    <a:lumOff val="35000"/>
                  </a:schemeClr>
                </a:solidFill>
              </a:rPr>
              <a:t>Office Visit</a:t>
            </a:r>
          </a:p>
          <a:p>
            <a:pPr algn="r">
              <a:lnSpc>
                <a:spcPts val="840"/>
              </a:lnSpc>
            </a:pPr>
            <a:endParaRPr lang="en-US" sz="1050" b="1" dirty="0">
              <a:solidFill>
                <a:schemeClr val="tx1">
                  <a:lumMod val="65000"/>
                  <a:lumOff val="35000"/>
                </a:schemeClr>
              </a:solidFill>
            </a:endParaRP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0477" y="2091055"/>
            <a:ext cx="1126831" cy="1129692"/>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304" y="4371224"/>
            <a:ext cx="1126831" cy="1129692"/>
          </a:xfrm>
          <a:prstGeom prst="rect">
            <a:avLst/>
          </a:prstGeom>
        </p:spPr>
      </p:pic>
      <p:sp>
        <p:nvSpPr>
          <p:cNvPr id="24" name="Rectangle 23"/>
          <p:cNvSpPr/>
          <p:nvPr/>
        </p:nvSpPr>
        <p:spPr>
          <a:xfrm>
            <a:off x="0" y="18285"/>
            <a:ext cx="9144000" cy="703793"/>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23" name="Rectangle 22"/>
          <p:cNvSpPr/>
          <p:nvPr/>
        </p:nvSpPr>
        <p:spPr>
          <a:xfrm>
            <a:off x="327604" y="122482"/>
            <a:ext cx="7696028" cy="584775"/>
          </a:xfrm>
          <a:prstGeom prst="rect">
            <a:avLst/>
          </a:prstGeom>
        </p:spPr>
        <p:txBody>
          <a:bodyPr wrap="square">
            <a:spAutoFit/>
          </a:bodyPr>
          <a:lstStyle/>
          <a:p>
            <a:r>
              <a:rPr lang="en-US" sz="3200" b="1" dirty="0" smtClean="0">
                <a:solidFill>
                  <a:schemeClr val="bg1"/>
                </a:solidFill>
                <a:latin typeface="Garamond"/>
                <a:cs typeface="Garamond"/>
              </a:rPr>
              <a:t>LiveHealth Online - </a:t>
            </a:r>
            <a:r>
              <a:rPr lang="en-US" dirty="0" smtClean="0">
                <a:solidFill>
                  <a:schemeClr val="bg1"/>
                </a:solidFill>
                <a:latin typeface="Arial" panose="020B0604020202020204" pitchFamily="34" charset="0"/>
                <a:cs typeface="Arial" panose="020B0604020202020204" pitchFamily="34" charset="0"/>
              </a:rPr>
              <a:t>Making care easy to access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5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7339"/>
          </a:xfrm>
          <a:prstGeom prst="rect">
            <a:avLst/>
          </a:prstGeom>
        </p:spPr>
      </p:pic>
      <p:sp>
        <p:nvSpPr>
          <p:cNvPr id="6" name="Rectangle 5"/>
          <p:cNvSpPr/>
          <p:nvPr/>
        </p:nvSpPr>
        <p:spPr>
          <a:xfrm>
            <a:off x="361428" y="1296594"/>
            <a:ext cx="4925668" cy="584775"/>
          </a:xfrm>
          <a:prstGeom prst="rect">
            <a:avLst/>
          </a:prstGeom>
        </p:spPr>
        <p:txBody>
          <a:bodyPr wrap="square">
            <a:spAutoFit/>
          </a:bodyPr>
          <a:lstStyle/>
          <a:p>
            <a:r>
              <a:rPr lang="en-US" sz="1600" b="1" dirty="0">
                <a:solidFill>
                  <a:schemeClr val="tx1">
                    <a:lumMod val="85000"/>
                    <a:lumOff val="15000"/>
                  </a:schemeClr>
                </a:solidFill>
                <a:cs typeface="Arial"/>
              </a:rPr>
              <a:t>Helping, engaging, and supporting families touched by </a:t>
            </a:r>
            <a:r>
              <a:rPr lang="en-US" sz="1600" b="1" dirty="0" smtClean="0">
                <a:solidFill>
                  <a:schemeClr val="tx1">
                    <a:lumMod val="85000"/>
                    <a:lumOff val="15000"/>
                  </a:schemeClr>
                </a:solidFill>
                <a:cs typeface="Arial"/>
              </a:rPr>
              <a:t>Autism </a:t>
            </a:r>
            <a:endParaRPr lang="en-US" sz="1600" b="1" dirty="0">
              <a:solidFill>
                <a:schemeClr val="tx1">
                  <a:lumMod val="85000"/>
                  <a:lumOff val="15000"/>
                </a:schemeClr>
              </a:solidFill>
              <a:cs typeface="Arial"/>
            </a:endParaRPr>
          </a:p>
        </p:txBody>
      </p:sp>
      <p:graphicFrame>
        <p:nvGraphicFramePr>
          <p:cNvPr id="2" name="Diagram 1"/>
          <p:cNvGraphicFramePr/>
          <p:nvPr/>
        </p:nvGraphicFramePr>
        <p:xfrm>
          <a:off x="627181" y="2038105"/>
          <a:ext cx="4925668" cy="2831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207049" y="217204"/>
            <a:ext cx="3863731" cy="978729"/>
          </a:xfrm>
          <a:prstGeom prst="rect">
            <a:avLst/>
          </a:prstGeom>
        </p:spPr>
        <p:txBody>
          <a:bodyPr wrap="square">
            <a:spAutoFit/>
          </a:bodyPr>
          <a:lstStyle/>
          <a:p>
            <a:pPr>
              <a:lnSpc>
                <a:spcPct val="90000"/>
              </a:lnSpc>
            </a:pPr>
            <a:r>
              <a:rPr lang="en-US" sz="3200" b="1" dirty="0" smtClean="0">
                <a:solidFill>
                  <a:srgbClr val="0068B5"/>
                </a:solidFill>
                <a:latin typeface="Garamond"/>
                <a:cs typeface="Garamond"/>
              </a:rPr>
              <a:t>Autism Spectrum Disorder Program </a:t>
            </a:r>
            <a:endParaRPr lang="en-US" sz="3200" b="1" dirty="0">
              <a:solidFill>
                <a:srgbClr val="0068B5"/>
              </a:solidFill>
              <a:latin typeface="Garamond"/>
              <a:cs typeface="Garamond"/>
            </a:endParaRPr>
          </a:p>
        </p:txBody>
      </p:sp>
    </p:spTree>
    <p:extLst>
      <p:ext uri="{BB962C8B-B14F-4D97-AF65-F5344CB8AC3E}">
        <p14:creationId xmlns:p14="http://schemas.microsoft.com/office/powerpoint/2010/main" val="172201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 uri="{AF507438-7753-43e0-B8FC-AC1667EBCBE1}"/>
          </a:extLst>
        </p:spPr>
        <p:txBody>
          <a:bodyPr/>
          <a:lstStyle/>
          <a:p>
            <a:pPr>
              <a:defRPr/>
            </a:pPr>
            <a:r>
              <a:rPr lang="en-US" sz="2100" dirty="0"/>
              <a:t>Anthem’s Opioid Strategy:</a:t>
            </a:r>
          </a:p>
        </p:txBody>
      </p:sp>
      <p:pic>
        <p:nvPicPr>
          <p:cNvPr id="8" name="Picture 7"/>
          <p:cNvPicPr>
            <a:picLocks noChangeAspect="1"/>
          </p:cNvPicPr>
          <p:nvPr/>
        </p:nvPicPr>
        <p:blipFill>
          <a:blip r:embed="rId3"/>
          <a:stretch>
            <a:fillRect/>
          </a:stretch>
        </p:blipFill>
        <p:spPr>
          <a:xfrm>
            <a:off x="1352551" y="2072841"/>
            <a:ext cx="1643522" cy="310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stretch>
            <a:fillRect/>
          </a:stretch>
        </p:blipFill>
        <p:spPr>
          <a:xfrm>
            <a:off x="3726886" y="2072840"/>
            <a:ext cx="1714500" cy="3511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a:blip r:embed="rId5"/>
          <a:stretch>
            <a:fillRect/>
          </a:stretch>
        </p:blipFill>
        <p:spPr>
          <a:xfrm>
            <a:off x="5958123" y="2075814"/>
            <a:ext cx="1699977" cy="3482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p:nvPr/>
        </p:nvSpPr>
        <p:spPr>
          <a:xfrm>
            <a:off x="1424447" y="2609850"/>
            <a:ext cx="1600200" cy="24237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14313" indent="-214313" hangingPunct="0">
              <a:buFont typeface="Wingdings" panose="05000000000000000000" pitchFamily="2" charset="2"/>
              <a:buChar char="ü"/>
            </a:pPr>
            <a:r>
              <a:rPr lang="en-US" sz="1350" dirty="0">
                <a:solidFill>
                  <a:prstClr val="white"/>
                </a:solidFill>
                <a:sym typeface="Calibri"/>
              </a:rPr>
              <a:t>Provider Messaging</a:t>
            </a:r>
          </a:p>
          <a:p>
            <a:pPr lvl="1" hangingPunct="0"/>
            <a:endParaRPr lang="en-US" sz="1350" dirty="0">
              <a:solidFill>
                <a:prstClr val="white"/>
              </a:solidFill>
              <a:sym typeface="Calibri"/>
            </a:endParaRPr>
          </a:p>
          <a:p>
            <a:pPr marL="214313" indent="-214313" hangingPunct="0">
              <a:buFont typeface="Wingdings" panose="05000000000000000000" pitchFamily="2" charset="2"/>
              <a:buChar char="ü"/>
            </a:pPr>
            <a:r>
              <a:rPr lang="en-US" sz="1350" dirty="0">
                <a:solidFill>
                  <a:prstClr val="white"/>
                </a:solidFill>
                <a:sym typeface="Calibri"/>
              </a:rPr>
              <a:t>Pharmacy Point of Sale Edits</a:t>
            </a:r>
          </a:p>
          <a:p>
            <a:pPr marL="214313" indent="-214313" hangingPunct="0">
              <a:buFont typeface="Wingdings" panose="05000000000000000000" pitchFamily="2" charset="2"/>
              <a:buChar char="ü"/>
            </a:pPr>
            <a:endParaRPr lang="en-US" sz="1350" dirty="0">
              <a:solidFill>
                <a:prstClr val="white"/>
              </a:solidFill>
              <a:sym typeface="Calibri"/>
            </a:endParaRPr>
          </a:p>
          <a:p>
            <a:pPr marL="214313" indent="-214313" hangingPunct="0">
              <a:buFont typeface="Wingdings" panose="05000000000000000000" pitchFamily="2" charset="2"/>
              <a:buChar char="ü"/>
            </a:pPr>
            <a:r>
              <a:rPr lang="en-US" sz="1350" dirty="0">
                <a:solidFill>
                  <a:prstClr val="white"/>
                </a:solidFill>
                <a:sym typeface="Calibri"/>
              </a:rPr>
              <a:t>Pharmacy Home</a:t>
            </a:r>
          </a:p>
          <a:p>
            <a:pPr marL="214313" indent="-214313" hangingPunct="0">
              <a:buFont typeface="Wingdings" panose="05000000000000000000" pitchFamily="2" charset="2"/>
              <a:buChar char="ü"/>
            </a:pPr>
            <a:endParaRPr lang="en-US" sz="1350" dirty="0">
              <a:solidFill>
                <a:prstClr val="white"/>
              </a:solidFill>
              <a:sym typeface="Calibri"/>
            </a:endParaRPr>
          </a:p>
          <a:p>
            <a:pPr marL="214313" indent="-214313" hangingPunct="0">
              <a:buFont typeface="Wingdings" panose="05000000000000000000" pitchFamily="2" charset="2"/>
              <a:buChar char="ü"/>
            </a:pPr>
            <a:r>
              <a:rPr lang="en-US" sz="1350" dirty="0">
                <a:solidFill>
                  <a:prstClr val="white"/>
                </a:solidFill>
                <a:sym typeface="Calibri"/>
              </a:rPr>
              <a:t>Digital tools to promote resiliency</a:t>
            </a:r>
          </a:p>
          <a:p>
            <a:pPr marL="214313" indent="-214313" hangingPunct="0">
              <a:buFont typeface="Wingdings" panose="05000000000000000000" pitchFamily="2" charset="2"/>
              <a:buChar char="ü"/>
            </a:pPr>
            <a:endParaRPr lang="en-US" dirty="0">
              <a:solidFill>
                <a:prstClr val="white"/>
              </a:solidFill>
              <a:sym typeface="Calibri"/>
            </a:endParaRPr>
          </a:p>
        </p:txBody>
      </p:sp>
      <p:sp>
        <p:nvSpPr>
          <p:cNvPr id="18" name="TextBox 17"/>
          <p:cNvSpPr txBox="1"/>
          <p:nvPr/>
        </p:nvSpPr>
        <p:spPr>
          <a:xfrm>
            <a:off x="3618655" y="2611856"/>
            <a:ext cx="1930964" cy="2354489"/>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14313" indent="-214313" hangingPunct="0">
              <a:buFont typeface="Wingdings" panose="05000000000000000000" pitchFamily="2" charset="2"/>
              <a:buChar char="ü"/>
            </a:pPr>
            <a:r>
              <a:rPr lang="en-US" sz="1350" dirty="0">
                <a:solidFill>
                  <a:prstClr val="white"/>
                </a:solidFill>
                <a:sym typeface="Calibri"/>
              </a:rPr>
              <a:t>Expansion of Medication Assisted Treatment (MAT)</a:t>
            </a:r>
          </a:p>
          <a:p>
            <a:pPr marL="214313" indent="-214313" hangingPunct="0">
              <a:buFont typeface="Wingdings" panose="05000000000000000000" pitchFamily="2" charset="2"/>
              <a:buChar char="ü"/>
            </a:pPr>
            <a:endParaRPr lang="en-US" sz="1350" dirty="0">
              <a:solidFill>
                <a:prstClr val="white"/>
              </a:solidFill>
              <a:sym typeface="Calibri"/>
            </a:endParaRPr>
          </a:p>
          <a:p>
            <a:pPr marL="214313" indent="-214313" hangingPunct="0">
              <a:buFont typeface="Wingdings" panose="05000000000000000000" pitchFamily="2" charset="2"/>
              <a:buChar char="ü"/>
            </a:pPr>
            <a:r>
              <a:rPr lang="en-US" sz="1350" dirty="0">
                <a:solidFill>
                  <a:prstClr val="white"/>
                </a:solidFill>
                <a:sym typeface="Calibri"/>
              </a:rPr>
              <a:t>MAT and Behavioral Health Telemedicine opportunities</a:t>
            </a:r>
          </a:p>
          <a:p>
            <a:pPr lvl="1" hangingPunct="0"/>
            <a:endParaRPr lang="en-US" sz="1350" dirty="0">
              <a:solidFill>
                <a:prstClr val="white"/>
              </a:solidFill>
              <a:sym typeface="Calibri"/>
            </a:endParaRPr>
          </a:p>
          <a:p>
            <a:pPr marL="214313" indent="-214313" hangingPunct="0">
              <a:buFont typeface="Wingdings" panose="05000000000000000000" pitchFamily="2" charset="2"/>
              <a:buChar char="ü"/>
            </a:pPr>
            <a:r>
              <a:rPr lang="en-US" sz="1350" dirty="0">
                <a:solidFill>
                  <a:prstClr val="white"/>
                </a:solidFill>
                <a:sym typeface="Calibri"/>
              </a:rPr>
              <a:t>Provider and Vendor Collaborations</a:t>
            </a:r>
          </a:p>
          <a:p>
            <a:pPr marL="214313" indent="-214313" hangingPunct="0">
              <a:buFont typeface="Wingdings" panose="05000000000000000000" pitchFamily="2" charset="2"/>
              <a:buChar char="ü"/>
            </a:pPr>
            <a:endParaRPr lang="en-US" sz="1350" dirty="0">
              <a:solidFill>
                <a:prstClr val="white"/>
              </a:solidFill>
              <a:sym typeface="Calibri"/>
            </a:endParaRPr>
          </a:p>
        </p:txBody>
      </p:sp>
      <p:sp>
        <p:nvSpPr>
          <p:cNvPr id="19" name="TextBox 18"/>
          <p:cNvSpPr txBox="1"/>
          <p:nvPr/>
        </p:nvSpPr>
        <p:spPr>
          <a:xfrm>
            <a:off x="6057900" y="2657476"/>
            <a:ext cx="1600200" cy="2331405"/>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214313" indent="-214313" hangingPunct="0">
              <a:buFont typeface="Wingdings" panose="05000000000000000000" pitchFamily="2" charset="2"/>
              <a:buChar char="ü"/>
            </a:pPr>
            <a:r>
              <a:rPr lang="en-US" sz="1350" dirty="0">
                <a:solidFill>
                  <a:prstClr val="white"/>
                </a:solidFill>
                <a:sym typeface="Calibri"/>
              </a:rPr>
              <a:t>Prevention of Fraud, Diversion and abuse</a:t>
            </a:r>
          </a:p>
          <a:p>
            <a:pPr hangingPunct="0"/>
            <a:endParaRPr lang="en-US" sz="1350" dirty="0">
              <a:solidFill>
                <a:prstClr val="white"/>
              </a:solidFill>
              <a:sym typeface="Calibri"/>
            </a:endParaRPr>
          </a:p>
          <a:p>
            <a:pPr marL="214313" indent="-214313" hangingPunct="0">
              <a:buFont typeface="Wingdings" panose="05000000000000000000" pitchFamily="2" charset="2"/>
              <a:buChar char="ü"/>
            </a:pPr>
            <a:r>
              <a:rPr lang="en-US" sz="1350" dirty="0">
                <a:solidFill>
                  <a:prstClr val="white"/>
                </a:solidFill>
                <a:sym typeface="Calibri"/>
              </a:rPr>
              <a:t>Provider education</a:t>
            </a:r>
          </a:p>
          <a:p>
            <a:pPr marL="214313" indent="-214313" hangingPunct="0">
              <a:buFont typeface="Wingdings" panose="05000000000000000000" pitchFamily="2" charset="2"/>
              <a:buChar char="ü"/>
            </a:pPr>
            <a:endParaRPr lang="en-US" sz="1350" dirty="0">
              <a:solidFill>
                <a:prstClr val="white"/>
              </a:solidFill>
              <a:sym typeface="Calibri"/>
            </a:endParaRPr>
          </a:p>
          <a:p>
            <a:pPr marL="214313" indent="-214313" hangingPunct="0">
              <a:buFont typeface="Wingdings" panose="05000000000000000000" pitchFamily="2" charset="2"/>
              <a:buChar char="ü"/>
            </a:pPr>
            <a:r>
              <a:rPr lang="en-US" sz="1350" dirty="0">
                <a:solidFill>
                  <a:prstClr val="white"/>
                </a:solidFill>
                <a:sym typeface="Calibri"/>
              </a:rPr>
              <a:t>Special Investigation Unit</a:t>
            </a:r>
          </a:p>
          <a:p>
            <a:pPr marL="214313" indent="-214313" hangingPunct="0">
              <a:buFont typeface="Wingdings" panose="05000000000000000000" pitchFamily="2" charset="2"/>
              <a:buChar char="ü"/>
            </a:pPr>
            <a:endParaRPr lang="en-US" sz="1350" dirty="0">
              <a:solidFill>
                <a:prstClr val="white"/>
              </a:solidFill>
              <a:sym typeface="Calibri"/>
            </a:endParaRPr>
          </a:p>
          <a:p>
            <a:pPr hangingPunct="0"/>
            <a:endParaRPr lang="en-US" sz="1200" dirty="0">
              <a:solidFill>
                <a:prstClr val="white"/>
              </a:solidFill>
              <a:sym typeface="Calibri"/>
            </a:endParaRPr>
          </a:p>
        </p:txBody>
      </p:sp>
    </p:spTree>
    <p:extLst>
      <p:ext uri="{BB962C8B-B14F-4D97-AF65-F5344CB8AC3E}">
        <p14:creationId xmlns:p14="http://schemas.microsoft.com/office/powerpoint/2010/main" val="202473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85578"/>
            <a:ext cx="2205503" cy="44805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4267201" y="866234"/>
            <a:ext cx="4495799" cy="5016758"/>
          </a:xfrm>
          <a:prstGeom prst="rect">
            <a:avLst/>
          </a:prstGeom>
          <a:noFill/>
        </p:spPr>
        <p:txBody>
          <a:bodyPr wrap="square" rIns="0" rtlCol="0">
            <a:spAutoFit/>
          </a:bodyPr>
          <a:lstStyle/>
          <a:p>
            <a:pPr marL="0" indent="0">
              <a:spcAft>
                <a:spcPts val="200"/>
              </a:spcAft>
              <a:buClr>
                <a:schemeClr val="tx1"/>
              </a:buClr>
              <a:buFont typeface="Arial"/>
              <a:buNone/>
            </a:pPr>
            <a:r>
              <a:rPr lang="en-US" sz="1400" b="1" dirty="0">
                <a:solidFill>
                  <a:schemeClr val="tx1">
                    <a:lumMod val="85000"/>
                    <a:lumOff val="15000"/>
                  </a:schemeClr>
                </a:solidFill>
                <a:cs typeface="Arial" panose="020B0604020202020204" pitchFamily="34" charset="0"/>
              </a:rPr>
              <a:t>A “health club for the mind” myStrength offers tools and resources to help manage stress, anxiety, depression, chronic pain and other concerns related to emotional wellbeing</a:t>
            </a:r>
            <a:r>
              <a:rPr lang="en-US" sz="1400" b="1" dirty="0" smtClean="0">
                <a:solidFill>
                  <a:schemeClr val="tx1">
                    <a:lumMod val="85000"/>
                    <a:lumOff val="15000"/>
                  </a:schemeClr>
                </a:solidFill>
                <a:cs typeface="Arial" panose="020B0604020202020204" pitchFamily="34" charset="0"/>
              </a:rPr>
              <a:t>.</a:t>
            </a:r>
            <a:endParaRPr lang="en-US" sz="1400" b="1" dirty="0">
              <a:solidFill>
                <a:schemeClr val="tx1">
                  <a:lumMod val="85000"/>
                  <a:lumOff val="15000"/>
                </a:schemeClr>
              </a:solidFill>
              <a:cs typeface="Arial" panose="020B0604020202020204" pitchFamily="34" charset="0"/>
            </a:endParaRPr>
          </a:p>
          <a:p>
            <a:pPr marL="0" indent="0">
              <a:spcAft>
                <a:spcPts val="1200"/>
              </a:spcAft>
              <a:buClr>
                <a:schemeClr val="tx1"/>
              </a:buClr>
              <a:buFont typeface="Arial"/>
              <a:buNone/>
            </a:pPr>
            <a:r>
              <a:rPr lang="en-US" sz="1400" b="1" dirty="0" smtClean="0">
                <a:solidFill>
                  <a:schemeClr val="tx1">
                    <a:lumMod val="85000"/>
                    <a:lumOff val="15000"/>
                  </a:schemeClr>
                </a:solidFill>
                <a:cs typeface="Arial" panose="020B0604020202020204" pitchFamily="34" charset="0"/>
              </a:rPr>
              <a:t>Once </a:t>
            </a:r>
            <a:r>
              <a:rPr lang="en-US" sz="1400" b="1" dirty="0">
                <a:solidFill>
                  <a:schemeClr val="tx1">
                    <a:lumMod val="85000"/>
                    <a:lumOff val="15000"/>
                  </a:schemeClr>
                </a:solidFill>
                <a:cs typeface="Arial" panose="020B0604020202020204" pitchFamily="34" charset="0"/>
              </a:rPr>
              <a:t>on myStrength members can</a:t>
            </a:r>
            <a:r>
              <a:rPr lang="en-US" sz="1400" b="1" dirty="0" smtClean="0">
                <a:solidFill>
                  <a:schemeClr val="tx1">
                    <a:lumMod val="85000"/>
                    <a:lumOff val="15000"/>
                  </a:schemeClr>
                </a:solidFill>
                <a:cs typeface="Arial" panose="020B0604020202020204" pitchFamily="34" charset="0"/>
              </a:rPr>
              <a:t>:</a:t>
            </a:r>
            <a:endParaRPr lang="en-US" sz="1400" b="1" dirty="0">
              <a:solidFill>
                <a:schemeClr val="tx1">
                  <a:lumMod val="85000"/>
                  <a:lumOff val="15000"/>
                </a:schemeClr>
              </a:solidFill>
              <a:cs typeface="Arial" panose="020B0604020202020204" pitchFamily="34" charset="0"/>
            </a:endParaRPr>
          </a:p>
          <a:p>
            <a:pPr marL="457200" indent="-237744">
              <a:spcAft>
                <a:spcPts val="200"/>
              </a:spcAft>
              <a:buClr>
                <a:schemeClr val="tx1"/>
              </a:buClr>
              <a:buFont typeface="Arial" panose="020B0604020202020204" pitchFamily="34" charset="0"/>
              <a:buChar char="•"/>
            </a:pPr>
            <a:r>
              <a:rPr lang="en-US" sz="1400" dirty="0">
                <a:solidFill>
                  <a:schemeClr val="tx1">
                    <a:lumMod val="85000"/>
                    <a:lumOff val="15000"/>
                  </a:schemeClr>
                </a:solidFill>
                <a:cs typeface="Arial" panose="020B0604020202020204" pitchFamily="34" charset="0"/>
              </a:rPr>
              <a:t>Complete a wellness assessment</a:t>
            </a:r>
          </a:p>
          <a:p>
            <a:pPr marL="457200" indent="-237744">
              <a:spcAft>
                <a:spcPts val="200"/>
              </a:spcAft>
              <a:buClr>
                <a:schemeClr val="tx1"/>
              </a:buClr>
              <a:buFont typeface="Arial" panose="020B0604020202020204" pitchFamily="34" charset="0"/>
              <a:buChar char="•"/>
            </a:pPr>
            <a:r>
              <a:rPr lang="en-US" sz="1400" dirty="0">
                <a:solidFill>
                  <a:schemeClr val="tx1">
                    <a:lumMod val="85000"/>
                    <a:lumOff val="15000"/>
                  </a:schemeClr>
                </a:solidFill>
                <a:cs typeface="Arial" panose="020B0604020202020204" pitchFamily="34" charset="0"/>
              </a:rPr>
              <a:t>Set up a customized home page</a:t>
            </a:r>
          </a:p>
          <a:p>
            <a:pPr marL="457200" indent="-237744">
              <a:spcAft>
                <a:spcPts val="200"/>
              </a:spcAft>
              <a:buClr>
                <a:schemeClr val="tx1"/>
              </a:buClr>
              <a:buFont typeface="Arial" panose="020B0604020202020204" pitchFamily="34" charset="0"/>
              <a:buChar char="•"/>
            </a:pPr>
            <a:r>
              <a:rPr lang="en-US" sz="1400" dirty="0">
                <a:solidFill>
                  <a:schemeClr val="tx1">
                    <a:lumMod val="85000"/>
                    <a:lumOff val="15000"/>
                  </a:schemeClr>
                </a:solidFill>
                <a:cs typeface="Arial" panose="020B0604020202020204" pitchFamily="34" charset="0"/>
              </a:rPr>
              <a:t>Utilize the mood tracker</a:t>
            </a:r>
          </a:p>
          <a:p>
            <a:pPr marL="457200" indent="-237744">
              <a:spcAft>
                <a:spcPts val="200"/>
              </a:spcAft>
              <a:buClr>
                <a:schemeClr val="tx1"/>
              </a:buClr>
              <a:buFont typeface="Arial" panose="020B0604020202020204" pitchFamily="34" charset="0"/>
              <a:buChar char="•"/>
            </a:pPr>
            <a:r>
              <a:rPr lang="en-US" sz="1400" dirty="0">
                <a:solidFill>
                  <a:schemeClr val="tx1">
                    <a:lumMod val="85000"/>
                    <a:lumOff val="15000"/>
                  </a:schemeClr>
                </a:solidFill>
                <a:cs typeface="Arial" panose="020B0604020202020204" pitchFamily="34" charset="0"/>
              </a:rPr>
              <a:t>Engage with the eLearning modules</a:t>
            </a:r>
          </a:p>
          <a:p>
            <a:pPr marL="457200" indent="-237744">
              <a:spcAft>
                <a:spcPts val="200"/>
              </a:spcAft>
              <a:buClr>
                <a:schemeClr val="tx1"/>
              </a:buClr>
              <a:buFont typeface="Arial" panose="020B0604020202020204" pitchFamily="34" charset="0"/>
              <a:buChar char="•"/>
            </a:pPr>
            <a:r>
              <a:rPr lang="en-US" sz="1400" dirty="0">
                <a:solidFill>
                  <a:schemeClr val="tx1">
                    <a:lumMod val="85000"/>
                    <a:lumOff val="15000"/>
                  </a:schemeClr>
                </a:solidFill>
                <a:cs typeface="Arial" panose="020B0604020202020204" pitchFamily="34" charset="0"/>
              </a:rPr>
              <a:t>Track your progress</a:t>
            </a:r>
          </a:p>
          <a:p>
            <a:pPr marL="457200" indent="-237744">
              <a:spcAft>
                <a:spcPts val="200"/>
              </a:spcAft>
              <a:buClr>
                <a:schemeClr val="tx1"/>
              </a:buClr>
              <a:buFont typeface="Arial" panose="020B0604020202020204" pitchFamily="34" charset="0"/>
              <a:buChar char="•"/>
            </a:pPr>
            <a:r>
              <a:rPr lang="en-US" sz="1400" dirty="0">
                <a:solidFill>
                  <a:schemeClr val="tx1">
                    <a:lumMod val="85000"/>
                    <a:lumOff val="15000"/>
                  </a:schemeClr>
                </a:solidFill>
                <a:cs typeface="Arial" panose="020B0604020202020204" pitchFamily="34" charset="0"/>
              </a:rPr>
              <a:t>And </a:t>
            </a:r>
            <a:r>
              <a:rPr lang="en-US" sz="1400" dirty="0" smtClean="0">
                <a:solidFill>
                  <a:schemeClr val="tx1">
                    <a:lumMod val="85000"/>
                    <a:lumOff val="15000"/>
                  </a:schemeClr>
                </a:solidFill>
                <a:cs typeface="Arial" panose="020B0604020202020204" pitchFamily="34" charset="0"/>
              </a:rPr>
              <a:t>more!</a:t>
            </a:r>
          </a:p>
          <a:p>
            <a:pPr marL="457200" indent="-237744">
              <a:spcAft>
                <a:spcPts val="200"/>
              </a:spcAft>
              <a:buClr>
                <a:schemeClr val="tx1"/>
              </a:buClr>
              <a:buFont typeface="Arial" panose="020B0604020202020204" pitchFamily="34" charset="0"/>
              <a:buChar char="•"/>
            </a:pPr>
            <a:endParaRPr lang="en-US" sz="1400" dirty="0">
              <a:solidFill>
                <a:schemeClr val="tx1">
                  <a:lumMod val="85000"/>
                  <a:lumOff val="15000"/>
                </a:schemeClr>
              </a:solidFill>
              <a:cs typeface="Arial" panose="020B0604020202020204" pitchFamily="34" charset="0"/>
            </a:endParaRPr>
          </a:p>
          <a:p>
            <a:pPr marL="457200" indent="-237744">
              <a:spcAft>
                <a:spcPts val="200"/>
              </a:spcAft>
              <a:buClr>
                <a:schemeClr val="tx1"/>
              </a:buClr>
              <a:buFont typeface="Arial" panose="020B0604020202020204" pitchFamily="34" charset="0"/>
              <a:buChar char="•"/>
            </a:pPr>
            <a:endParaRPr lang="en-US" sz="1400" dirty="0" smtClean="0">
              <a:solidFill>
                <a:schemeClr val="tx1">
                  <a:lumMod val="85000"/>
                  <a:lumOff val="15000"/>
                </a:schemeClr>
              </a:solidFill>
              <a:cs typeface="Arial" panose="020B0604020202020204" pitchFamily="34" charset="0"/>
            </a:endParaRPr>
          </a:p>
          <a:p>
            <a:pPr>
              <a:spcAft>
                <a:spcPts val="1200"/>
              </a:spcAft>
            </a:pPr>
            <a:r>
              <a:rPr lang="en-US" sz="1400" b="1" dirty="0">
                <a:cs typeface="Arial" panose="020B0604020202020204" pitchFamily="34" charset="0"/>
              </a:rPr>
              <a:t>MyStrength log-in:</a:t>
            </a:r>
            <a:endParaRPr lang="en-US" sz="1400" dirty="0">
              <a:cs typeface="Arial" panose="020B0604020202020204" pitchFamily="34" charset="0"/>
            </a:endParaRPr>
          </a:p>
          <a:p>
            <a:pPr marL="342900" indent="-237744">
              <a:spcAft>
                <a:spcPts val="200"/>
              </a:spcAft>
              <a:buSzPct val="90000"/>
              <a:buFont typeface="+mj-lt"/>
              <a:buAutoNum type="arabicPeriod"/>
            </a:pPr>
            <a:r>
              <a:rPr lang="en-US" sz="1400" dirty="0" smtClean="0">
                <a:cs typeface="Arial" panose="020B0604020202020204" pitchFamily="34" charset="0"/>
              </a:rPr>
              <a:t>Go </a:t>
            </a:r>
            <a:r>
              <a:rPr lang="en-US" sz="1400" dirty="0">
                <a:cs typeface="Arial" panose="020B0604020202020204" pitchFamily="34" charset="0"/>
              </a:rPr>
              <a:t>to </a:t>
            </a:r>
            <a:r>
              <a:rPr lang="en-US" sz="1400" u="sng" dirty="0">
                <a:cs typeface="Arial" panose="020B0604020202020204" pitchFamily="34" charset="0"/>
                <a:hlinkClick r:id="rId4" action="ppaction://hlinkfile"/>
              </a:rPr>
              <a:t>www.myStrength.com</a:t>
            </a:r>
            <a:r>
              <a:rPr lang="en-US" sz="1400" dirty="0">
                <a:cs typeface="Arial" panose="020B0604020202020204" pitchFamily="34" charset="0"/>
              </a:rPr>
              <a:t> and click on "Sign </a:t>
            </a:r>
            <a:r>
              <a:rPr lang="en-US" sz="1400" dirty="0" smtClean="0">
                <a:cs typeface="Arial" panose="020B0604020202020204" pitchFamily="34" charset="0"/>
              </a:rPr>
              <a:t>Up“</a:t>
            </a:r>
          </a:p>
          <a:p>
            <a:pPr marL="342900" indent="-237744">
              <a:spcAft>
                <a:spcPts val="200"/>
              </a:spcAft>
              <a:buSzPct val="90000"/>
              <a:buFont typeface="+mj-lt"/>
              <a:buAutoNum type="arabicPeriod"/>
            </a:pPr>
            <a:r>
              <a:rPr lang="en-US" sz="1400" dirty="0" smtClean="0">
                <a:cs typeface="Arial" panose="020B0604020202020204" pitchFamily="34" charset="0"/>
              </a:rPr>
              <a:t>When </a:t>
            </a:r>
            <a:r>
              <a:rPr lang="en-US" sz="1400" dirty="0">
                <a:cs typeface="Arial" panose="020B0604020202020204" pitchFamily="34" charset="0"/>
              </a:rPr>
              <a:t>asked for an “Access </a:t>
            </a:r>
            <a:r>
              <a:rPr lang="en-US" sz="1400" dirty="0" smtClean="0">
                <a:cs typeface="Arial" panose="020B0604020202020204" pitchFamily="34" charset="0"/>
              </a:rPr>
              <a:t>Code” and enter</a:t>
            </a:r>
            <a:r>
              <a:rPr lang="en-US" sz="1400" dirty="0">
                <a:cs typeface="Arial" panose="020B0604020202020204" pitchFamily="34" charset="0"/>
              </a:rPr>
              <a:t> </a:t>
            </a:r>
            <a:r>
              <a:rPr lang="en-US" sz="1400" b="1" dirty="0">
                <a:cs typeface="Arial" panose="020B0604020202020204" pitchFamily="34" charset="0"/>
              </a:rPr>
              <a:t>AnthemDemo</a:t>
            </a:r>
            <a:r>
              <a:rPr lang="en-US" sz="1400" dirty="0">
                <a:cs typeface="Arial" panose="020B0604020202020204" pitchFamily="34" charset="0"/>
              </a:rPr>
              <a:t> </a:t>
            </a:r>
            <a:endParaRPr lang="en-US" sz="1400" dirty="0" smtClean="0">
              <a:cs typeface="Arial" panose="020B0604020202020204" pitchFamily="34" charset="0"/>
            </a:endParaRPr>
          </a:p>
          <a:p>
            <a:pPr marL="342900" indent="-237744">
              <a:spcAft>
                <a:spcPts val="200"/>
              </a:spcAft>
              <a:buSzPct val="90000"/>
              <a:buFont typeface="+mj-lt"/>
              <a:buAutoNum type="arabicPeriod"/>
            </a:pPr>
            <a:r>
              <a:rPr lang="en-US" sz="1400" dirty="0" smtClean="0">
                <a:cs typeface="Arial" panose="020B0604020202020204" pitchFamily="34" charset="0"/>
              </a:rPr>
              <a:t>Complete </a:t>
            </a:r>
            <a:r>
              <a:rPr lang="en-US" sz="1400" dirty="0">
                <a:cs typeface="Arial" panose="020B0604020202020204" pitchFamily="34" charset="0"/>
              </a:rPr>
              <a:t>the Wellness Assessment and Personal Profile to create your own unique myStrength Home Page.</a:t>
            </a:r>
          </a:p>
          <a:p>
            <a:pPr marL="219456">
              <a:spcBef>
                <a:spcPts val="0"/>
              </a:spcBef>
              <a:spcAft>
                <a:spcPts val="200"/>
              </a:spcAft>
              <a:buClr>
                <a:schemeClr val="tx1"/>
              </a:buClr>
            </a:pPr>
            <a:endParaRPr lang="en-US" sz="1400" dirty="0" smtClean="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Rectangle 13"/>
          <p:cNvSpPr/>
          <p:nvPr/>
        </p:nvSpPr>
        <p:spPr>
          <a:xfrm>
            <a:off x="327604" y="122482"/>
            <a:ext cx="5147910" cy="861774"/>
          </a:xfrm>
          <a:prstGeom prst="rect">
            <a:avLst/>
          </a:prstGeom>
        </p:spPr>
        <p:txBody>
          <a:bodyPr wrap="square">
            <a:spAutoFit/>
          </a:bodyPr>
          <a:lstStyle/>
          <a:p>
            <a:r>
              <a:rPr lang="en-US" sz="3200" b="1" dirty="0" smtClean="0">
                <a:solidFill>
                  <a:srgbClr val="0068B5"/>
                </a:solidFill>
                <a:latin typeface="Garamond"/>
                <a:cs typeface="Garamond"/>
              </a:rPr>
              <a:t>myStrength</a:t>
            </a:r>
          </a:p>
          <a:p>
            <a:r>
              <a:rPr lang="en-US" dirty="0" smtClean="0">
                <a:solidFill>
                  <a:schemeClr val="tx1">
                    <a:lumMod val="85000"/>
                    <a:lumOff val="15000"/>
                  </a:schemeClr>
                </a:solidFill>
                <a:latin typeface="Arial" panose="020B0604020202020204" pitchFamily="34" charset="0"/>
                <a:cs typeface="Arial" panose="020B0604020202020204" pitchFamily="34" charset="0"/>
              </a:rPr>
              <a:t>Supporting </a:t>
            </a:r>
            <a:r>
              <a:rPr lang="en-US" dirty="0" smtClean="0">
                <a:latin typeface="Arial" panose="020B0604020202020204" pitchFamily="34" charset="0"/>
                <a:cs typeface="Arial" panose="020B0604020202020204" pitchFamily="34" charset="0"/>
              </a:rPr>
              <a:t>emotional well-being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9927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them099167">
    <a:dk1>
      <a:srgbClr val="000000"/>
    </a:dk1>
    <a:lt1>
      <a:sysClr val="window" lastClr="FFFFFF"/>
    </a:lt1>
    <a:dk2>
      <a:srgbClr val="5B6770"/>
    </a:dk2>
    <a:lt2>
      <a:srgbClr val="FFFFFF"/>
    </a:lt2>
    <a:accent1>
      <a:srgbClr val="0063A7"/>
    </a:accent1>
    <a:accent2>
      <a:srgbClr val="F3833D"/>
    </a:accent2>
    <a:accent3>
      <a:srgbClr val="98B460"/>
    </a:accent3>
    <a:accent4>
      <a:srgbClr val="FEC246"/>
    </a:accent4>
    <a:accent5>
      <a:srgbClr val="5D9674"/>
    </a:accent5>
    <a:accent6>
      <a:srgbClr val="D3D0A1"/>
    </a:accent6>
    <a:hlink>
      <a:srgbClr val="518CC9"/>
    </a:hlink>
    <a:folHlink>
      <a:srgbClr val="D9D9D9"/>
    </a:folHlink>
  </a:clrScheme>
</a:themeOverride>
</file>

<file path=docProps/app.xml><?xml version="1.0" encoding="utf-8"?>
<Properties xmlns="http://schemas.openxmlformats.org/officeDocument/2006/extended-properties" xmlns:vt="http://schemas.openxmlformats.org/officeDocument/2006/docPropsVTypes">
  <Template/>
  <TotalTime>19049</TotalTime>
  <Words>2335</Words>
  <Application>Microsoft Office PowerPoint</Application>
  <PresentationFormat>On-screen Show (4:3)</PresentationFormat>
  <Paragraphs>296</Paragraphs>
  <Slides>11</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MS PGothic</vt:lpstr>
      <vt:lpstr>MS PGothic</vt:lpstr>
      <vt:lpstr>Arial</vt:lpstr>
      <vt:lpstr>Arial Narrow</vt:lpstr>
      <vt:lpstr>Calibri</vt:lpstr>
      <vt:lpstr>Calibri Light</vt:lpstr>
      <vt:lpstr>Garamond</vt:lpstr>
      <vt:lpstr>Georgia</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Anthem’s Opioid Strategy:</vt:lpstr>
      <vt:lpstr>PowerPoint Presentation</vt:lpstr>
      <vt:lpstr>Appendix</vt:lpstr>
      <vt:lpstr>CalPERS Anthem Benefit Design</vt:lpstr>
    </vt:vector>
  </TitlesOfParts>
  <Company>WellPoint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Shuinn</dc:creator>
  <cp:lastModifiedBy>Clark, Heidi</cp:lastModifiedBy>
  <cp:revision>78</cp:revision>
  <dcterms:created xsi:type="dcterms:W3CDTF">2018-07-25T21:36:23Z</dcterms:created>
  <dcterms:modified xsi:type="dcterms:W3CDTF">2019-05-01T20:40:57Z</dcterms:modified>
</cp:coreProperties>
</file>